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263" r:id="rId2"/>
    <p:sldId id="385" r:id="rId3"/>
    <p:sldId id="543" r:id="rId4"/>
    <p:sldId id="327" r:id="rId5"/>
    <p:sldId id="338" r:id="rId6"/>
    <p:sldId id="328" r:id="rId7"/>
    <p:sldId id="346" r:id="rId8"/>
    <p:sldId id="371" r:id="rId9"/>
    <p:sldId id="370" r:id="rId10"/>
    <p:sldId id="516" r:id="rId11"/>
    <p:sldId id="580" r:id="rId12"/>
    <p:sldId id="518" r:id="rId13"/>
    <p:sldId id="526" r:id="rId14"/>
    <p:sldId id="520" r:id="rId15"/>
    <p:sldId id="522" r:id="rId16"/>
    <p:sldId id="397" r:id="rId17"/>
    <p:sldId id="376" r:id="rId18"/>
    <p:sldId id="377" r:id="rId19"/>
    <p:sldId id="403" r:id="rId20"/>
    <p:sldId id="398" r:id="rId21"/>
    <p:sldId id="401" r:id="rId22"/>
    <p:sldId id="374" r:id="rId23"/>
    <p:sldId id="545" r:id="rId24"/>
    <p:sldId id="399" r:id="rId25"/>
    <p:sldId id="391" r:id="rId26"/>
    <p:sldId id="404" r:id="rId27"/>
    <p:sldId id="392" r:id="rId28"/>
    <p:sldId id="400" r:id="rId29"/>
    <p:sldId id="460" r:id="rId30"/>
    <p:sldId id="546" r:id="rId31"/>
    <p:sldId id="547" r:id="rId32"/>
    <p:sldId id="519" r:id="rId33"/>
    <p:sldId id="548" r:id="rId34"/>
    <p:sldId id="521" r:id="rId35"/>
    <p:sldId id="573" r:id="rId36"/>
    <p:sldId id="574" r:id="rId37"/>
    <p:sldId id="571" r:id="rId38"/>
    <p:sldId id="523" r:id="rId39"/>
    <p:sldId id="524" r:id="rId40"/>
    <p:sldId id="525" r:id="rId41"/>
    <p:sldId id="575" r:id="rId42"/>
    <p:sldId id="532" r:id="rId43"/>
    <p:sldId id="540" r:id="rId44"/>
    <p:sldId id="541" r:id="rId45"/>
    <p:sldId id="542" r:id="rId46"/>
    <p:sldId id="576" r:id="rId47"/>
    <p:sldId id="544" r:id="rId48"/>
    <p:sldId id="577" r:id="rId49"/>
    <p:sldId id="578" r:id="rId50"/>
    <p:sldId id="561" r:id="rId51"/>
    <p:sldId id="579" r:id="rId52"/>
    <p:sldId id="549" r:id="rId53"/>
    <p:sldId id="554" r:id="rId54"/>
    <p:sldId id="556" r:id="rId55"/>
    <p:sldId id="581" r:id="rId56"/>
    <p:sldId id="555" r:id="rId57"/>
    <p:sldId id="557" r:id="rId58"/>
    <p:sldId id="562" r:id="rId59"/>
    <p:sldId id="558" r:id="rId60"/>
    <p:sldId id="559" r:id="rId61"/>
    <p:sldId id="560" r:id="rId62"/>
    <p:sldId id="563" r:id="rId63"/>
    <p:sldId id="564" r:id="rId64"/>
    <p:sldId id="565" r:id="rId65"/>
    <p:sldId id="566" r:id="rId66"/>
    <p:sldId id="567" r:id="rId67"/>
  </p:sldIdLst>
  <p:sldSz cx="9144000" cy="6858000" type="screen4x3"/>
  <p:notesSz cx="6735763" cy="9866313"/>
  <p:defaultTextStyle>
    <a:defPPr>
      <a:defRPr lang="ja-JP"/>
    </a:defPPr>
    <a:lvl1pPr algn="l" rtl="0" fontAlgn="base">
      <a:spcBef>
        <a:spcPct val="50000"/>
      </a:spcBef>
      <a:spcAft>
        <a:spcPct val="0"/>
      </a:spcAft>
      <a:defRPr kumimoji="1" sz="1400" kern="1200">
        <a:solidFill>
          <a:schemeClr val="tx1"/>
        </a:solidFill>
        <a:latin typeface="Arial" charset="0"/>
        <a:ea typeface="ＭＳ ゴシック" pitchFamily="49" charset="-128"/>
        <a:cs typeface="+mn-cs"/>
      </a:defRPr>
    </a:lvl1pPr>
    <a:lvl2pPr marL="457200" algn="l" rtl="0" fontAlgn="base">
      <a:spcBef>
        <a:spcPct val="50000"/>
      </a:spcBef>
      <a:spcAft>
        <a:spcPct val="0"/>
      </a:spcAft>
      <a:defRPr kumimoji="1" sz="1400" kern="1200">
        <a:solidFill>
          <a:schemeClr val="tx1"/>
        </a:solidFill>
        <a:latin typeface="Arial" charset="0"/>
        <a:ea typeface="ＭＳ ゴシック" pitchFamily="49" charset="-128"/>
        <a:cs typeface="+mn-cs"/>
      </a:defRPr>
    </a:lvl2pPr>
    <a:lvl3pPr marL="914400" algn="l" rtl="0" fontAlgn="base">
      <a:spcBef>
        <a:spcPct val="50000"/>
      </a:spcBef>
      <a:spcAft>
        <a:spcPct val="0"/>
      </a:spcAft>
      <a:defRPr kumimoji="1" sz="1400" kern="1200">
        <a:solidFill>
          <a:schemeClr val="tx1"/>
        </a:solidFill>
        <a:latin typeface="Arial" charset="0"/>
        <a:ea typeface="ＭＳ ゴシック" pitchFamily="49" charset="-128"/>
        <a:cs typeface="+mn-cs"/>
      </a:defRPr>
    </a:lvl3pPr>
    <a:lvl4pPr marL="1371600" algn="l" rtl="0" fontAlgn="base">
      <a:spcBef>
        <a:spcPct val="50000"/>
      </a:spcBef>
      <a:spcAft>
        <a:spcPct val="0"/>
      </a:spcAft>
      <a:defRPr kumimoji="1" sz="1400" kern="1200">
        <a:solidFill>
          <a:schemeClr val="tx1"/>
        </a:solidFill>
        <a:latin typeface="Arial" charset="0"/>
        <a:ea typeface="ＭＳ ゴシック" pitchFamily="49" charset="-128"/>
        <a:cs typeface="+mn-cs"/>
      </a:defRPr>
    </a:lvl4pPr>
    <a:lvl5pPr marL="1828800" algn="l" rtl="0" fontAlgn="base">
      <a:spcBef>
        <a:spcPct val="50000"/>
      </a:spcBef>
      <a:spcAft>
        <a:spcPct val="0"/>
      </a:spcAft>
      <a:defRPr kumimoji="1" sz="1400" kern="1200">
        <a:solidFill>
          <a:schemeClr val="tx1"/>
        </a:solidFill>
        <a:latin typeface="Arial" charset="0"/>
        <a:ea typeface="ＭＳ ゴシック" pitchFamily="49" charset="-128"/>
        <a:cs typeface="+mn-cs"/>
      </a:defRPr>
    </a:lvl5pPr>
    <a:lvl6pPr marL="2286000" algn="l" defTabSz="914400" rtl="0" eaLnBrk="1" latinLnBrk="0" hangingPunct="1">
      <a:defRPr kumimoji="1" sz="1400" kern="1200">
        <a:solidFill>
          <a:schemeClr val="tx1"/>
        </a:solidFill>
        <a:latin typeface="Arial" charset="0"/>
        <a:ea typeface="ＭＳ ゴシック" pitchFamily="49" charset="-128"/>
        <a:cs typeface="+mn-cs"/>
      </a:defRPr>
    </a:lvl6pPr>
    <a:lvl7pPr marL="2743200" algn="l" defTabSz="914400" rtl="0" eaLnBrk="1" latinLnBrk="0" hangingPunct="1">
      <a:defRPr kumimoji="1" sz="1400" kern="1200">
        <a:solidFill>
          <a:schemeClr val="tx1"/>
        </a:solidFill>
        <a:latin typeface="Arial" charset="0"/>
        <a:ea typeface="ＭＳ ゴシック" pitchFamily="49" charset="-128"/>
        <a:cs typeface="+mn-cs"/>
      </a:defRPr>
    </a:lvl7pPr>
    <a:lvl8pPr marL="3200400" algn="l" defTabSz="914400" rtl="0" eaLnBrk="1" latinLnBrk="0" hangingPunct="1">
      <a:defRPr kumimoji="1" sz="1400" kern="1200">
        <a:solidFill>
          <a:schemeClr val="tx1"/>
        </a:solidFill>
        <a:latin typeface="Arial" charset="0"/>
        <a:ea typeface="ＭＳ ゴシック" pitchFamily="49" charset="-128"/>
        <a:cs typeface="+mn-cs"/>
      </a:defRPr>
    </a:lvl8pPr>
    <a:lvl9pPr marL="3657600" algn="l" defTabSz="914400" rtl="0" eaLnBrk="1" latinLnBrk="0" hangingPunct="1">
      <a:defRPr kumimoji="1" sz="1400" kern="1200">
        <a:solidFill>
          <a:schemeClr val="tx1"/>
        </a:solidFill>
        <a:latin typeface="Arial" charset="0"/>
        <a:ea typeface="ＭＳ ゴシック"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FFCCCC"/>
    <a:srgbClr val="FF0000"/>
    <a:srgbClr val="FF00FF"/>
    <a:srgbClr val="0066FF"/>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89212" autoAdjust="0"/>
  </p:normalViewPr>
  <p:slideViewPr>
    <p:cSldViewPr>
      <p:cViewPr varScale="1">
        <p:scale>
          <a:sx n="73" d="100"/>
          <a:sy n="73" d="100"/>
        </p:scale>
        <p:origin x="1541" y="72"/>
      </p:cViewPr>
      <p:guideLst>
        <p:guide orient="horz" pos="2160"/>
        <p:guide pos="2880"/>
      </p:guideLst>
    </p:cSldViewPr>
  </p:slideViewPr>
  <p:notesTextViewPr>
    <p:cViewPr>
      <p:scale>
        <a:sx n="200" d="100"/>
        <a:sy n="200" d="100"/>
      </p:scale>
      <p:origin x="0" y="0"/>
    </p:cViewPr>
  </p:notesTextViewPr>
  <p:sorterViewPr>
    <p:cViewPr>
      <p:scale>
        <a:sx n="100" d="100"/>
        <a:sy n="100" d="100"/>
      </p:scale>
      <p:origin x="0" y="0"/>
    </p:cViewPr>
  </p:sorterViewPr>
  <p:notesViewPr>
    <p:cSldViewPr>
      <p:cViewPr varScale="1">
        <p:scale>
          <a:sx n="48" d="100"/>
          <a:sy n="48" d="100"/>
        </p:scale>
        <p:origin x="-2940"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5" y="2"/>
            <a:ext cx="2919413" cy="493713"/>
          </a:xfrm>
          <a:prstGeom prst="rect">
            <a:avLst/>
          </a:prstGeom>
          <a:noFill/>
          <a:ln w="9525">
            <a:noFill/>
            <a:miter lim="800000"/>
            <a:headEnd/>
            <a:tailEnd/>
          </a:ln>
          <a:effectLst/>
        </p:spPr>
        <p:txBody>
          <a:bodyPr vert="horz" wrap="square" lIns="90596" tIns="45296" rIns="90596" bIns="45296" numCol="1" anchor="t" anchorCtr="0" compatLnSpc="1">
            <a:prstTxWarp prst="textNoShape">
              <a:avLst/>
            </a:prstTxWarp>
          </a:bodyPr>
          <a:lstStyle>
            <a:lvl1pPr algn="l">
              <a:spcBef>
                <a:spcPct val="0"/>
              </a:spcBef>
              <a:defRPr sz="1200">
                <a:latin typeface="Arial" charset="0"/>
                <a:ea typeface="ＭＳ Ｐゴシック" pitchFamily="50" charset="-128"/>
              </a:defRPr>
            </a:lvl1pPr>
          </a:lstStyle>
          <a:p>
            <a:pPr>
              <a:defRPr/>
            </a:pPr>
            <a:endParaRPr lang="en-US" altLang="ja-JP"/>
          </a:p>
        </p:txBody>
      </p:sp>
      <p:sp>
        <p:nvSpPr>
          <p:cNvPr id="6147" name="Rectangle 3"/>
          <p:cNvSpPr>
            <a:spLocks noGrp="1" noChangeArrowheads="1"/>
          </p:cNvSpPr>
          <p:nvPr>
            <p:ph type="dt" sz="quarter" idx="1"/>
          </p:nvPr>
        </p:nvSpPr>
        <p:spPr bwMode="auto">
          <a:xfrm>
            <a:off x="3816353" y="2"/>
            <a:ext cx="2917823" cy="493713"/>
          </a:xfrm>
          <a:prstGeom prst="rect">
            <a:avLst/>
          </a:prstGeom>
          <a:noFill/>
          <a:ln w="9525">
            <a:noFill/>
            <a:miter lim="800000"/>
            <a:headEnd/>
            <a:tailEnd/>
          </a:ln>
          <a:effectLst/>
        </p:spPr>
        <p:txBody>
          <a:bodyPr vert="horz" wrap="square" lIns="90596" tIns="45296" rIns="90596" bIns="45296" numCol="1" anchor="t" anchorCtr="0" compatLnSpc="1">
            <a:prstTxWarp prst="textNoShape">
              <a:avLst/>
            </a:prstTxWarp>
          </a:bodyPr>
          <a:lstStyle>
            <a:lvl1pPr algn="r">
              <a:spcBef>
                <a:spcPct val="0"/>
              </a:spcBef>
              <a:defRPr sz="1200">
                <a:latin typeface="Arial" charset="0"/>
                <a:ea typeface="ＭＳ Ｐゴシック" pitchFamily="50" charset="-128"/>
              </a:defRPr>
            </a:lvl1pPr>
          </a:lstStyle>
          <a:p>
            <a:pPr>
              <a:defRPr/>
            </a:pPr>
            <a:endParaRPr lang="en-US" altLang="ja-JP"/>
          </a:p>
        </p:txBody>
      </p:sp>
      <p:sp>
        <p:nvSpPr>
          <p:cNvPr id="6148" name="Rectangle 4"/>
          <p:cNvSpPr>
            <a:spLocks noGrp="1" noChangeArrowheads="1"/>
          </p:cNvSpPr>
          <p:nvPr>
            <p:ph type="ftr" sz="quarter" idx="2"/>
          </p:nvPr>
        </p:nvSpPr>
        <p:spPr bwMode="auto">
          <a:xfrm>
            <a:off x="5" y="9371014"/>
            <a:ext cx="2919413" cy="493712"/>
          </a:xfrm>
          <a:prstGeom prst="rect">
            <a:avLst/>
          </a:prstGeom>
          <a:noFill/>
          <a:ln w="9525">
            <a:noFill/>
            <a:miter lim="800000"/>
            <a:headEnd/>
            <a:tailEnd/>
          </a:ln>
          <a:effectLst/>
        </p:spPr>
        <p:txBody>
          <a:bodyPr vert="horz" wrap="square" lIns="90596" tIns="45296" rIns="90596" bIns="45296" numCol="1" anchor="b" anchorCtr="0" compatLnSpc="1">
            <a:prstTxWarp prst="textNoShape">
              <a:avLst/>
            </a:prstTxWarp>
          </a:bodyPr>
          <a:lstStyle>
            <a:lvl1pPr algn="l">
              <a:spcBef>
                <a:spcPct val="0"/>
              </a:spcBef>
              <a:defRPr sz="1200">
                <a:latin typeface="Arial" charset="0"/>
                <a:ea typeface="ＭＳ Ｐゴシック" pitchFamily="50" charset="-128"/>
              </a:defRPr>
            </a:lvl1pPr>
          </a:lstStyle>
          <a:p>
            <a:pPr>
              <a:defRPr/>
            </a:pPr>
            <a:endParaRPr lang="en-US" altLang="ja-JP"/>
          </a:p>
        </p:txBody>
      </p:sp>
      <p:sp>
        <p:nvSpPr>
          <p:cNvPr id="6149" name="Rectangle 5"/>
          <p:cNvSpPr>
            <a:spLocks noGrp="1" noChangeArrowheads="1"/>
          </p:cNvSpPr>
          <p:nvPr>
            <p:ph type="sldNum" sz="quarter" idx="3"/>
          </p:nvPr>
        </p:nvSpPr>
        <p:spPr bwMode="auto">
          <a:xfrm>
            <a:off x="3816353" y="9371014"/>
            <a:ext cx="2917823" cy="493712"/>
          </a:xfrm>
          <a:prstGeom prst="rect">
            <a:avLst/>
          </a:prstGeom>
          <a:noFill/>
          <a:ln w="9525">
            <a:noFill/>
            <a:miter lim="800000"/>
            <a:headEnd/>
            <a:tailEnd/>
          </a:ln>
          <a:effectLst/>
        </p:spPr>
        <p:txBody>
          <a:bodyPr vert="horz" wrap="square" lIns="90596" tIns="45296" rIns="90596" bIns="45296" numCol="1" anchor="b" anchorCtr="0" compatLnSpc="1">
            <a:prstTxWarp prst="textNoShape">
              <a:avLst/>
            </a:prstTxWarp>
          </a:bodyPr>
          <a:lstStyle>
            <a:lvl1pPr algn="r">
              <a:spcBef>
                <a:spcPct val="0"/>
              </a:spcBef>
              <a:defRPr sz="1200">
                <a:latin typeface="Arial" charset="0"/>
                <a:ea typeface="ＭＳ Ｐゴシック" pitchFamily="50" charset="-128"/>
              </a:defRPr>
            </a:lvl1pPr>
          </a:lstStyle>
          <a:p>
            <a:pPr>
              <a:defRPr/>
            </a:pPr>
            <a:fld id="{D7834B6F-8830-4C23-B51B-B09A1C038B15}" type="slidenum">
              <a:rPr lang="en-US" altLang="ja-JP"/>
              <a:pPr>
                <a:defRPr/>
              </a:pPr>
              <a:t>‹#›</a:t>
            </a:fld>
            <a:endParaRPr lang="en-US" altLang="ja-JP"/>
          </a:p>
        </p:txBody>
      </p:sp>
    </p:spTree>
    <p:extLst>
      <p:ext uri="{BB962C8B-B14F-4D97-AF65-F5344CB8AC3E}">
        <p14:creationId xmlns:p14="http://schemas.microsoft.com/office/powerpoint/2010/main" val="3921321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5" y="2"/>
            <a:ext cx="2919413" cy="493713"/>
          </a:xfrm>
          <a:prstGeom prst="rect">
            <a:avLst/>
          </a:prstGeom>
          <a:noFill/>
          <a:ln w="9525">
            <a:noFill/>
            <a:miter lim="800000"/>
            <a:headEnd/>
            <a:tailEnd/>
          </a:ln>
          <a:effectLst/>
        </p:spPr>
        <p:txBody>
          <a:bodyPr vert="horz" wrap="square" lIns="90596" tIns="45296" rIns="90596" bIns="45296" numCol="1" anchor="t" anchorCtr="0" compatLnSpc="1">
            <a:prstTxWarp prst="textNoShape">
              <a:avLst/>
            </a:prstTxWarp>
          </a:bodyPr>
          <a:lstStyle>
            <a:lvl1pPr algn="l">
              <a:spcBef>
                <a:spcPct val="0"/>
              </a:spcBef>
              <a:defRPr sz="1200">
                <a:latin typeface="Arial" charset="0"/>
                <a:ea typeface="ＭＳ Ｐゴシック" pitchFamily="50" charset="-128"/>
              </a:defRPr>
            </a:lvl1pPr>
          </a:lstStyle>
          <a:p>
            <a:pPr>
              <a:defRPr/>
            </a:pPr>
            <a:endParaRPr lang="en-US" altLang="ja-JP"/>
          </a:p>
        </p:txBody>
      </p:sp>
      <p:sp>
        <p:nvSpPr>
          <p:cNvPr id="38915" name="Rectangle 3"/>
          <p:cNvSpPr>
            <a:spLocks noGrp="1" noChangeArrowheads="1"/>
          </p:cNvSpPr>
          <p:nvPr>
            <p:ph type="dt" idx="1"/>
          </p:nvPr>
        </p:nvSpPr>
        <p:spPr bwMode="auto">
          <a:xfrm>
            <a:off x="3816353" y="2"/>
            <a:ext cx="2917823" cy="493713"/>
          </a:xfrm>
          <a:prstGeom prst="rect">
            <a:avLst/>
          </a:prstGeom>
          <a:noFill/>
          <a:ln w="9525">
            <a:noFill/>
            <a:miter lim="800000"/>
            <a:headEnd/>
            <a:tailEnd/>
          </a:ln>
          <a:effectLst/>
        </p:spPr>
        <p:txBody>
          <a:bodyPr vert="horz" wrap="square" lIns="90596" tIns="45296" rIns="90596" bIns="45296" numCol="1" anchor="t" anchorCtr="0" compatLnSpc="1">
            <a:prstTxWarp prst="textNoShape">
              <a:avLst/>
            </a:prstTxWarp>
          </a:bodyPr>
          <a:lstStyle>
            <a:lvl1pPr algn="r">
              <a:spcBef>
                <a:spcPct val="0"/>
              </a:spcBef>
              <a:defRPr sz="1200">
                <a:latin typeface="Arial" charset="0"/>
                <a:ea typeface="ＭＳ Ｐゴシック" pitchFamily="50" charset="-128"/>
              </a:defRPr>
            </a:lvl1pPr>
          </a:lstStyle>
          <a:p>
            <a:pPr>
              <a:defRPr/>
            </a:pPr>
            <a:endParaRPr lang="en-US" altLang="ja-JP"/>
          </a:p>
        </p:txBody>
      </p:sp>
      <p:sp>
        <p:nvSpPr>
          <p:cNvPr id="70660" name="Rectangle 4"/>
          <p:cNvSpPr>
            <a:spLocks noGrp="1" noRot="1" noChangeAspect="1" noChangeArrowheads="1" noTextEdit="1"/>
          </p:cNvSpPr>
          <p:nvPr>
            <p:ph type="sldImg" idx="2"/>
          </p:nvPr>
        </p:nvSpPr>
        <p:spPr bwMode="auto">
          <a:xfrm>
            <a:off x="903288" y="741363"/>
            <a:ext cx="4929187" cy="36972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7" name="Rectangle 5"/>
          <p:cNvSpPr>
            <a:spLocks noGrp="1" noChangeArrowheads="1"/>
          </p:cNvSpPr>
          <p:nvPr>
            <p:ph type="body" sz="quarter" idx="3"/>
          </p:nvPr>
        </p:nvSpPr>
        <p:spPr bwMode="auto">
          <a:xfrm>
            <a:off x="673103" y="4686302"/>
            <a:ext cx="5389564" cy="4438651"/>
          </a:xfrm>
          <a:prstGeom prst="rect">
            <a:avLst/>
          </a:prstGeom>
          <a:noFill/>
          <a:ln w="9525">
            <a:noFill/>
            <a:miter lim="800000"/>
            <a:headEnd/>
            <a:tailEnd/>
          </a:ln>
          <a:effectLst/>
        </p:spPr>
        <p:txBody>
          <a:bodyPr vert="horz" wrap="square" lIns="90596" tIns="45296" rIns="90596" bIns="4529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8918" name="Rectangle 6"/>
          <p:cNvSpPr>
            <a:spLocks noGrp="1" noChangeArrowheads="1"/>
          </p:cNvSpPr>
          <p:nvPr>
            <p:ph type="ftr" sz="quarter" idx="4"/>
          </p:nvPr>
        </p:nvSpPr>
        <p:spPr bwMode="auto">
          <a:xfrm>
            <a:off x="5" y="9371014"/>
            <a:ext cx="2919413" cy="493712"/>
          </a:xfrm>
          <a:prstGeom prst="rect">
            <a:avLst/>
          </a:prstGeom>
          <a:noFill/>
          <a:ln w="9525">
            <a:noFill/>
            <a:miter lim="800000"/>
            <a:headEnd/>
            <a:tailEnd/>
          </a:ln>
          <a:effectLst/>
        </p:spPr>
        <p:txBody>
          <a:bodyPr vert="horz" wrap="square" lIns="90596" tIns="45296" rIns="90596" bIns="45296" numCol="1" anchor="b" anchorCtr="0" compatLnSpc="1">
            <a:prstTxWarp prst="textNoShape">
              <a:avLst/>
            </a:prstTxWarp>
          </a:bodyPr>
          <a:lstStyle>
            <a:lvl1pPr algn="l">
              <a:spcBef>
                <a:spcPct val="0"/>
              </a:spcBef>
              <a:defRPr sz="1200">
                <a:latin typeface="Arial" charset="0"/>
                <a:ea typeface="ＭＳ Ｐゴシック" pitchFamily="50" charset="-128"/>
              </a:defRPr>
            </a:lvl1pPr>
          </a:lstStyle>
          <a:p>
            <a:pPr>
              <a:defRPr/>
            </a:pPr>
            <a:endParaRPr lang="en-US" altLang="ja-JP"/>
          </a:p>
        </p:txBody>
      </p:sp>
      <p:sp>
        <p:nvSpPr>
          <p:cNvPr id="38919" name="Rectangle 7"/>
          <p:cNvSpPr>
            <a:spLocks noGrp="1" noChangeArrowheads="1"/>
          </p:cNvSpPr>
          <p:nvPr>
            <p:ph type="sldNum" sz="quarter" idx="5"/>
          </p:nvPr>
        </p:nvSpPr>
        <p:spPr bwMode="auto">
          <a:xfrm>
            <a:off x="3816353" y="9371014"/>
            <a:ext cx="2917823" cy="493712"/>
          </a:xfrm>
          <a:prstGeom prst="rect">
            <a:avLst/>
          </a:prstGeom>
          <a:noFill/>
          <a:ln w="9525">
            <a:noFill/>
            <a:miter lim="800000"/>
            <a:headEnd/>
            <a:tailEnd/>
          </a:ln>
          <a:effectLst/>
        </p:spPr>
        <p:txBody>
          <a:bodyPr vert="horz" wrap="square" lIns="90596" tIns="45296" rIns="90596" bIns="45296" numCol="1" anchor="b" anchorCtr="0" compatLnSpc="1">
            <a:prstTxWarp prst="textNoShape">
              <a:avLst/>
            </a:prstTxWarp>
          </a:bodyPr>
          <a:lstStyle>
            <a:lvl1pPr algn="r">
              <a:spcBef>
                <a:spcPct val="0"/>
              </a:spcBef>
              <a:defRPr sz="1200">
                <a:latin typeface="Arial" charset="0"/>
                <a:ea typeface="ＭＳ Ｐゴシック" pitchFamily="50" charset="-128"/>
              </a:defRPr>
            </a:lvl1pPr>
          </a:lstStyle>
          <a:p>
            <a:pPr>
              <a:defRPr/>
            </a:pPr>
            <a:fld id="{D53A2866-3310-4C9F-9A36-625DF328688E}" type="slidenum">
              <a:rPr lang="en-US" altLang="ja-JP"/>
              <a:pPr>
                <a:defRPr/>
              </a:pPr>
              <a:t>‹#›</a:t>
            </a:fld>
            <a:endParaRPr lang="en-US" altLang="ja-JP"/>
          </a:p>
        </p:txBody>
      </p:sp>
    </p:spTree>
    <p:extLst>
      <p:ext uri="{BB962C8B-B14F-4D97-AF65-F5344CB8AC3E}">
        <p14:creationId xmlns:p14="http://schemas.microsoft.com/office/powerpoint/2010/main" val="40013288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2</a:t>
            </a:fld>
            <a:endParaRPr lang="en-US" altLang="ja-JP"/>
          </a:p>
        </p:txBody>
      </p:sp>
    </p:spTree>
    <p:extLst>
      <p:ext uri="{BB962C8B-B14F-4D97-AF65-F5344CB8AC3E}">
        <p14:creationId xmlns:p14="http://schemas.microsoft.com/office/powerpoint/2010/main" val="1526191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5</a:t>
            </a:fld>
            <a:endParaRPr lang="en-US" altLang="ja-JP"/>
          </a:p>
        </p:txBody>
      </p:sp>
    </p:spTree>
    <p:extLst>
      <p:ext uri="{BB962C8B-B14F-4D97-AF65-F5344CB8AC3E}">
        <p14:creationId xmlns:p14="http://schemas.microsoft.com/office/powerpoint/2010/main" val="3459143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7</a:t>
            </a:fld>
            <a:endParaRPr lang="en-US" altLang="ja-JP" dirty="0"/>
          </a:p>
        </p:txBody>
      </p:sp>
    </p:spTree>
    <p:extLst>
      <p:ext uri="{BB962C8B-B14F-4D97-AF65-F5344CB8AC3E}">
        <p14:creationId xmlns:p14="http://schemas.microsoft.com/office/powerpoint/2010/main" val="1667083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10</a:t>
            </a:fld>
            <a:endParaRPr lang="en-US" altLang="ja-JP" dirty="0"/>
          </a:p>
        </p:txBody>
      </p:sp>
    </p:spTree>
    <p:extLst>
      <p:ext uri="{BB962C8B-B14F-4D97-AF65-F5344CB8AC3E}">
        <p14:creationId xmlns:p14="http://schemas.microsoft.com/office/powerpoint/2010/main" val="1491865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15</a:t>
            </a:fld>
            <a:endParaRPr lang="en-US" altLang="ja-JP"/>
          </a:p>
        </p:txBody>
      </p:sp>
    </p:spTree>
    <p:extLst>
      <p:ext uri="{BB962C8B-B14F-4D97-AF65-F5344CB8AC3E}">
        <p14:creationId xmlns:p14="http://schemas.microsoft.com/office/powerpoint/2010/main" val="3991384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17</a:t>
            </a:fld>
            <a:endParaRPr lang="en-US" altLang="ja-JP"/>
          </a:p>
        </p:txBody>
      </p:sp>
    </p:spTree>
    <p:extLst>
      <p:ext uri="{BB962C8B-B14F-4D97-AF65-F5344CB8AC3E}">
        <p14:creationId xmlns:p14="http://schemas.microsoft.com/office/powerpoint/2010/main" val="314934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23</a:t>
            </a:fld>
            <a:endParaRPr lang="en-US" altLang="ja-JP"/>
          </a:p>
        </p:txBody>
      </p:sp>
    </p:spTree>
    <p:extLst>
      <p:ext uri="{BB962C8B-B14F-4D97-AF65-F5344CB8AC3E}">
        <p14:creationId xmlns:p14="http://schemas.microsoft.com/office/powerpoint/2010/main" val="1840416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24</a:t>
            </a:fld>
            <a:endParaRPr lang="en-US" altLang="ja-JP"/>
          </a:p>
        </p:txBody>
      </p:sp>
    </p:spTree>
    <p:extLst>
      <p:ext uri="{BB962C8B-B14F-4D97-AF65-F5344CB8AC3E}">
        <p14:creationId xmlns:p14="http://schemas.microsoft.com/office/powerpoint/2010/main" val="1958112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28</a:t>
            </a:fld>
            <a:endParaRPr lang="en-US" altLang="ja-JP"/>
          </a:p>
        </p:txBody>
      </p:sp>
    </p:spTree>
    <p:extLst>
      <p:ext uri="{BB962C8B-B14F-4D97-AF65-F5344CB8AC3E}">
        <p14:creationId xmlns:p14="http://schemas.microsoft.com/office/powerpoint/2010/main" val="3501130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29</a:t>
            </a:fld>
            <a:endParaRPr lang="en-US" altLang="ja-JP"/>
          </a:p>
        </p:txBody>
      </p:sp>
    </p:spTree>
    <p:extLst>
      <p:ext uri="{BB962C8B-B14F-4D97-AF65-F5344CB8AC3E}">
        <p14:creationId xmlns:p14="http://schemas.microsoft.com/office/powerpoint/2010/main" val="1804187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34</a:t>
            </a:fld>
            <a:endParaRPr lang="en-US" altLang="ja-JP"/>
          </a:p>
        </p:txBody>
      </p:sp>
    </p:spTree>
    <p:extLst>
      <p:ext uri="{BB962C8B-B14F-4D97-AF65-F5344CB8AC3E}">
        <p14:creationId xmlns:p14="http://schemas.microsoft.com/office/powerpoint/2010/main" val="3982301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35</a:t>
            </a:fld>
            <a:endParaRPr lang="en-US" altLang="ja-JP"/>
          </a:p>
        </p:txBody>
      </p:sp>
    </p:spTree>
    <p:extLst>
      <p:ext uri="{BB962C8B-B14F-4D97-AF65-F5344CB8AC3E}">
        <p14:creationId xmlns:p14="http://schemas.microsoft.com/office/powerpoint/2010/main" val="118258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36</a:t>
            </a:fld>
            <a:endParaRPr lang="en-US" altLang="ja-JP"/>
          </a:p>
        </p:txBody>
      </p:sp>
    </p:spTree>
    <p:extLst>
      <p:ext uri="{BB962C8B-B14F-4D97-AF65-F5344CB8AC3E}">
        <p14:creationId xmlns:p14="http://schemas.microsoft.com/office/powerpoint/2010/main" val="2341296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53A2866-3310-4C9F-9A36-625DF328688E}" type="slidenum">
              <a:rPr lang="en-US" altLang="ja-JP" smtClean="0"/>
              <a:pPr>
                <a:defRPr/>
              </a:pPr>
              <a:t>37</a:t>
            </a:fld>
            <a:endParaRPr lang="en-US" altLang="ja-JP"/>
          </a:p>
        </p:txBody>
      </p:sp>
    </p:spTree>
    <p:extLst>
      <p:ext uri="{BB962C8B-B14F-4D97-AF65-F5344CB8AC3E}">
        <p14:creationId xmlns:p14="http://schemas.microsoft.com/office/powerpoint/2010/main" val="2005972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42</a:t>
            </a:fld>
            <a:endParaRPr lang="en-US" altLang="ja-JP"/>
          </a:p>
        </p:txBody>
      </p:sp>
    </p:spTree>
    <p:extLst>
      <p:ext uri="{BB962C8B-B14F-4D97-AF65-F5344CB8AC3E}">
        <p14:creationId xmlns:p14="http://schemas.microsoft.com/office/powerpoint/2010/main" val="844595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48</a:t>
            </a:fld>
            <a:endParaRPr lang="en-US" altLang="ja-JP"/>
          </a:p>
        </p:txBody>
      </p:sp>
    </p:spTree>
    <p:extLst>
      <p:ext uri="{BB962C8B-B14F-4D97-AF65-F5344CB8AC3E}">
        <p14:creationId xmlns:p14="http://schemas.microsoft.com/office/powerpoint/2010/main" val="2479946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58</a:t>
            </a:fld>
            <a:endParaRPr lang="en-US" altLang="ja-JP"/>
          </a:p>
        </p:txBody>
      </p:sp>
    </p:spTree>
    <p:extLst>
      <p:ext uri="{BB962C8B-B14F-4D97-AF65-F5344CB8AC3E}">
        <p14:creationId xmlns:p14="http://schemas.microsoft.com/office/powerpoint/2010/main" val="3972786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D53A2866-3310-4C9F-9A36-625DF328688E}" type="slidenum">
              <a:rPr lang="en-US" altLang="ja-JP" smtClean="0"/>
              <a:pPr>
                <a:defRPr/>
              </a:pPr>
              <a:t>60</a:t>
            </a:fld>
            <a:endParaRPr lang="en-US" altLang="ja-JP"/>
          </a:p>
        </p:txBody>
      </p:sp>
    </p:spTree>
    <p:extLst>
      <p:ext uri="{BB962C8B-B14F-4D97-AF65-F5344CB8AC3E}">
        <p14:creationId xmlns:p14="http://schemas.microsoft.com/office/powerpoint/2010/main" val="4161319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053A010-A652-441D-A02B-0D0493A5225E}" type="slidenum">
              <a:rPr lang="en-US" altLang="ja-JP"/>
              <a:pPr>
                <a:defRPr/>
              </a:pPr>
              <a:t>‹#›</a:t>
            </a:fld>
            <a:endParaRPr lang="en-US" altLang="ja-JP"/>
          </a:p>
        </p:txBody>
      </p:sp>
    </p:spTree>
    <p:extLst>
      <p:ext uri="{BB962C8B-B14F-4D97-AF65-F5344CB8AC3E}">
        <p14:creationId xmlns:p14="http://schemas.microsoft.com/office/powerpoint/2010/main" val="2807111201"/>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E53EC3B-3D95-436D-B4F2-23C018829657}" type="slidenum">
              <a:rPr lang="en-US" altLang="ja-JP"/>
              <a:pPr>
                <a:defRPr/>
              </a:pPr>
              <a:t>‹#›</a:t>
            </a:fld>
            <a:endParaRPr lang="en-US" altLang="ja-JP"/>
          </a:p>
        </p:txBody>
      </p:sp>
    </p:spTree>
    <p:extLst>
      <p:ext uri="{BB962C8B-B14F-4D97-AF65-F5344CB8AC3E}">
        <p14:creationId xmlns:p14="http://schemas.microsoft.com/office/powerpoint/2010/main" val="493346901"/>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D672A4A-1107-4F8F-9EC5-8B34A0CB8001}" type="slidenum">
              <a:rPr lang="en-US" altLang="ja-JP"/>
              <a:pPr>
                <a:defRPr/>
              </a:pPr>
              <a:t>‹#›</a:t>
            </a:fld>
            <a:endParaRPr lang="en-US" altLang="ja-JP"/>
          </a:p>
        </p:txBody>
      </p:sp>
    </p:spTree>
    <p:extLst>
      <p:ext uri="{BB962C8B-B14F-4D97-AF65-F5344CB8AC3E}">
        <p14:creationId xmlns:p14="http://schemas.microsoft.com/office/powerpoint/2010/main" val="251070264"/>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80A77AC-7458-4953-B9A0-62403CD6E8AC}" type="slidenum">
              <a:rPr lang="en-US" altLang="ja-JP"/>
              <a:pPr>
                <a:defRPr/>
              </a:pPr>
              <a:t>‹#›</a:t>
            </a:fld>
            <a:endParaRPr lang="en-US" altLang="ja-JP"/>
          </a:p>
        </p:txBody>
      </p:sp>
    </p:spTree>
    <p:extLst>
      <p:ext uri="{BB962C8B-B14F-4D97-AF65-F5344CB8AC3E}">
        <p14:creationId xmlns:p14="http://schemas.microsoft.com/office/powerpoint/2010/main" val="2066884131"/>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A59777CB-AB31-4F80-AC13-02AB4F6793F9}" type="slidenum">
              <a:rPr lang="en-US" altLang="ja-JP"/>
              <a:pPr>
                <a:defRPr/>
              </a:pPr>
              <a:t>‹#›</a:t>
            </a:fld>
            <a:endParaRPr lang="en-US" altLang="ja-JP"/>
          </a:p>
        </p:txBody>
      </p:sp>
    </p:spTree>
    <p:extLst>
      <p:ext uri="{BB962C8B-B14F-4D97-AF65-F5344CB8AC3E}">
        <p14:creationId xmlns:p14="http://schemas.microsoft.com/office/powerpoint/2010/main" val="3483275526"/>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20FFBC8C-154E-4EFC-94AB-1C60CF489D7A}" type="slidenum">
              <a:rPr lang="en-US" altLang="ja-JP"/>
              <a:pPr>
                <a:defRPr/>
              </a:pPr>
              <a:t>‹#›</a:t>
            </a:fld>
            <a:endParaRPr lang="en-US" altLang="ja-JP"/>
          </a:p>
        </p:txBody>
      </p:sp>
    </p:spTree>
    <p:extLst>
      <p:ext uri="{BB962C8B-B14F-4D97-AF65-F5344CB8AC3E}">
        <p14:creationId xmlns:p14="http://schemas.microsoft.com/office/powerpoint/2010/main" val="4268658637"/>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62C3A64-D118-46A3-BED4-CD85C99C48E3}" type="slidenum">
              <a:rPr lang="en-US" altLang="ja-JP"/>
              <a:pPr>
                <a:defRPr/>
              </a:pPr>
              <a:t>‹#›</a:t>
            </a:fld>
            <a:endParaRPr lang="en-US" altLang="ja-JP"/>
          </a:p>
        </p:txBody>
      </p:sp>
    </p:spTree>
    <p:extLst>
      <p:ext uri="{BB962C8B-B14F-4D97-AF65-F5344CB8AC3E}">
        <p14:creationId xmlns:p14="http://schemas.microsoft.com/office/powerpoint/2010/main" val="2516978516"/>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A616E93-534C-4626-A606-53D94212FA9E}" type="slidenum">
              <a:rPr lang="en-US" altLang="ja-JP"/>
              <a:pPr>
                <a:defRPr/>
              </a:pPr>
              <a:t>‹#›</a:t>
            </a:fld>
            <a:endParaRPr lang="en-US" altLang="ja-JP"/>
          </a:p>
        </p:txBody>
      </p:sp>
    </p:spTree>
    <p:extLst>
      <p:ext uri="{BB962C8B-B14F-4D97-AF65-F5344CB8AC3E}">
        <p14:creationId xmlns:p14="http://schemas.microsoft.com/office/powerpoint/2010/main" val="4264076928"/>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45F5929-D05C-454E-BE12-64D752D29DF6}" type="slidenum">
              <a:rPr lang="en-US" altLang="ja-JP"/>
              <a:pPr>
                <a:defRPr/>
              </a:pPr>
              <a:t>‹#›</a:t>
            </a:fld>
            <a:endParaRPr lang="en-US" altLang="ja-JP"/>
          </a:p>
        </p:txBody>
      </p:sp>
    </p:spTree>
    <p:extLst>
      <p:ext uri="{BB962C8B-B14F-4D97-AF65-F5344CB8AC3E}">
        <p14:creationId xmlns:p14="http://schemas.microsoft.com/office/powerpoint/2010/main" val="957883127"/>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88D9581-C71A-446A-BBDB-6927AA66551B}" type="slidenum">
              <a:rPr lang="en-US" altLang="ja-JP"/>
              <a:pPr>
                <a:defRPr/>
              </a:pPr>
              <a:t>‹#›</a:t>
            </a:fld>
            <a:endParaRPr lang="en-US" altLang="ja-JP"/>
          </a:p>
        </p:txBody>
      </p:sp>
    </p:spTree>
    <p:extLst>
      <p:ext uri="{BB962C8B-B14F-4D97-AF65-F5344CB8AC3E}">
        <p14:creationId xmlns:p14="http://schemas.microsoft.com/office/powerpoint/2010/main" val="151990668"/>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626DB6B-9CD1-4840-83FC-AC50D5163322}" type="slidenum">
              <a:rPr lang="en-US" altLang="ja-JP"/>
              <a:pPr>
                <a:defRPr/>
              </a:pPr>
              <a:t>‹#›</a:t>
            </a:fld>
            <a:endParaRPr lang="en-US" altLang="ja-JP"/>
          </a:p>
        </p:txBody>
      </p:sp>
    </p:spTree>
    <p:extLst>
      <p:ext uri="{BB962C8B-B14F-4D97-AF65-F5344CB8AC3E}">
        <p14:creationId xmlns:p14="http://schemas.microsoft.com/office/powerpoint/2010/main" val="2700252756"/>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a:latin typeface="+mn-lt"/>
                <a:ea typeface="+mn-ea"/>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a:latin typeface="+mn-lt"/>
                <a:ea typeface="+mn-ea"/>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a:latin typeface="+mn-lt"/>
                <a:ea typeface="+mn-ea"/>
              </a:defRPr>
            </a:lvl1pPr>
          </a:lstStyle>
          <a:p>
            <a:pPr>
              <a:defRPr/>
            </a:pPr>
            <a:fld id="{F0F7D45A-039F-47B6-8ED4-BB88FCDC306C}"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p:transition>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2.emf"/></Relationships>
</file>

<file path=ppt/slides/_rels/slide30.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14.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8.png"/><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82.wmf"/></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2.wmf"/></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6.png"/></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7310709" y="604407"/>
            <a:ext cx="1163101" cy="477676"/>
          </a:xfrm>
          <a:prstGeom prst="rect">
            <a:avLst/>
          </a:prstGeom>
          <a:noFill/>
          <a:ln w="12700">
            <a:solidFill>
              <a:schemeClr val="tx1"/>
            </a:solidFill>
          </a:ln>
        </p:spPr>
        <p:txBody>
          <a:bodyPr wrap="none" lIns="61576" tIns="30788" rIns="61576" bIns="30788">
            <a:spAutoFit/>
          </a:bodyPr>
          <a:lstStyle>
            <a:defPPr>
              <a:defRPr lang="ja-JP"/>
            </a:defPPr>
            <a:lvl1pPr algn="l" rtl="0" fontAlgn="base">
              <a:spcBef>
                <a:spcPct val="0"/>
              </a:spcBef>
              <a:spcAft>
                <a:spcPct val="0"/>
              </a:spcAft>
              <a:defRPr kumimoji="1" sz="1500" kern="1200">
                <a:solidFill>
                  <a:schemeClr val="tx1"/>
                </a:solidFill>
                <a:latin typeface="Arial" charset="0"/>
                <a:ea typeface="ＭＳ ゴシック" pitchFamily="49" charset="-128"/>
                <a:cs typeface="+mn-cs"/>
              </a:defRPr>
            </a:lvl1pPr>
            <a:lvl2pPr marL="306388" indent="150813" algn="l" rtl="0" fontAlgn="base">
              <a:spcBef>
                <a:spcPct val="0"/>
              </a:spcBef>
              <a:spcAft>
                <a:spcPct val="0"/>
              </a:spcAft>
              <a:defRPr kumimoji="1" sz="1500" kern="1200">
                <a:solidFill>
                  <a:schemeClr val="tx1"/>
                </a:solidFill>
                <a:latin typeface="Arial" charset="0"/>
                <a:ea typeface="ＭＳ ゴシック" pitchFamily="49" charset="-128"/>
                <a:cs typeface="+mn-cs"/>
              </a:defRPr>
            </a:lvl2pPr>
            <a:lvl3pPr marL="614363" indent="300038" algn="l" rtl="0" fontAlgn="base">
              <a:spcBef>
                <a:spcPct val="0"/>
              </a:spcBef>
              <a:spcAft>
                <a:spcPct val="0"/>
              </a:spcAft>
              <a:defRPr kumimoji="1" sz="1500" kern="1200">
                <a:solidFill>
                  <a:schemeClr val="tx1"/>
                </a:solidFill>
                <a:latin typeface="Arial" charset="0"/>
                <a:ea typeface="ＭＳ ゴシック" pitchFamily="49" charset="-128"/>
                <a:cs typeface="+mn-cs"/>
              </a:defRPr>
            </a:lvl3pPr>
            <a:lvl4pPr marL="922338" indent="449263" algn="l" rtl="0" fontAlgn="base">
              <a:spcBef>
                <a:spcPct val="0"/>
              </a:spcBef>
              <a:spcAft>
                <a:spcPct val="0"/>
              </a:spcAft>
              <a:defRPr kumimoji="1" sz="1500" kern="1200">
                <a:solidFill>
                  <a:schemeClr val="tx1"/>
                </a:solidFill>
                <a:latin typeface="Arial" charset="0"/>
                <a:ea typeface="ＭＳ ゴシック" pitchFamily="49" charset="-128"/>
                <a:cs typeface="+mn-cs"/>
              </a:defRPr>
            </a:lvl4pPr>
            <a:lvl5pPr marL="1230313" indent="598488" algn="l" rtl="0" fontAlgn="base">
              <a:spcBef>
                <a:spcPct val="0"/>
              </a:spcBef>
              <a:spcAft>
                <a:spcPct val="0"/>
              </a:spcAft>
              <a:defRPr kumimoji="1" sz="1500" kern="1200">
                <a:solidFill>
                  <a:schemeClr val="tx1"/>
                </a:solidFill>
                <a:latin typeface="Arial" charset="0"/>
                <a:ea typeface="ＭＳ ゴシック" pitchFamily="49" charset="-128"/>
                <a:cs typeface="+mn-cs"/>
              </a:defRPr>
            </a:lvl5pPr>
            <a:lvl6pPr marL="2286000" algn="l" defTabSz="914400" rtl="0" eaLnBrk="1" latinLnBrk="0" hangingPunct="1">
              <a:defRPr kumimoji="1" sz="1500" kern="1200">
                <a:solidFill>
                  <a:schemeClr val="tx1"/>
                </a:solidFill>
                <a:latin typeface="Arial" charset="0"/>
                <a:ea typeface="ＭＳ ゴシック" pitchFamily="49" charset="-128"/>
                <a:cs typeface="+mn-cs"/>
              </a:defRPr>
            </a:lvl6pPr>
            <a:lvl7pPr marL="2743200" algn="l" defTabSz="914400" rtl="0" eaLnBrk="1" latinLnBrk="0" hangingPunct="1">
              <a:defRPr kumimoji="1" sz="1500" kern="1200">
                <a:solidFill>
                  <a:schemeClr val="tx1"/>
                </a:solidFill>
                <a:latin typeface="Arial" charset="0"/>
                <a:ea typeface="ＭＳ ゴシック" pitchFamily="49" charset="-128"/>
                <a:cs typeface="+mn-cs"/>
              </a:defRPr>
            </a:lvl7pPr>
            <a:lvl8pPr marL="3200400" algn="l" defTabSz="914400" rtl="0" eaLnBrk="1" latinLnBrk="0" hangingPunct="1">
              <a:defRPr kumimoji="1" sz="1500" kern="1200">
                <a:solidFill>
                  <a:schemeClr val="tx1"/>
                </a:solidFill>
                <a:latin typeface="Arial" charset="0"/>
                <a:ea typeface="ＭＳ ゴシック" pitchFamily="49" charset="-128"/>
                <a:cs typeface="+mn-cs"/>
              </a:defRPr>
            </a:lvl8pPr>
            <a:lvl9pPr marL="3657600" algn="l" defTabSz="914400" rtl="0" eaLnBrk="1" latinLnBrk="0" hangingPunct="1">
              <a:defRPr kumimoji="1" sz="1500" kern="1200">
                <a:solidFill>
                  <a:schemeClr val="tx1"/>
                </a:solidFill>
                <a:latin typeface="Arial" charset="0"/>
                <a:ea typeface="ＭＳ ゴシック" pitchFamily="49" charset="-128"/>
                <a:cs typeface="+mn-cs"/>
              </a:defRPr>
            </a:lvl9pPr>
          </a:lstStyle>
          <a:p>
            <a:pPr algn="ctr">
              <a:defRPr/>
            </a:pPr>
            <a:r>
              <a:rPr lang="ja-JP" altLang="en-US" sz="2700" dirty="0">
                <a:ln w="1905"/>
                <a:effectLst>
                  <a:innerShdw blurRad="69850" dist="43180" dir="5400000">
                    <a:srgbClr val="000000">
                      <a:alpha val="65000"/>
                    </a:srgbClr>
                  </a:innerShdw>
                </a:effectLst>
                <a:ea typeface="ＭＳ ゴシック" pitchFamily="49" charset="-128"/>
              </a:rPr>
              <a:t>資料４</a:t>
            </a: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1</a:t>
            </a:fld>
            <a:endParaRPr lang="en-US" altLang="ja-JP"/>
          </a:p>
        </p:txBody>
      </p:sp>
      <p:sp>
        <p:nvSpPr>
          <p:cNvPr id="7" name="正方形/長方形 6"/>
          <p:cNvSpPr/>
          <p:nvPr/>
        </p:nvSpPr>
        <p:spPr>
          <a:xfrm>
            <a:off x="2211116" y="4571567"/>
            <a:ext cx="4721767" cy="1100923"/>
          </a:xfrm>
          <a:prstGeom prst="rect">
            <a:avLst/>
          </a:prstGeom>
          <a:noFill/>
        </p:spPr>
        <p:txBody>
          <a:bodyPr wrap="none" lIns="61576" tIns="30788" rIns="61576" bIns="30788">
            <a:spAutoFit/>
          </a:bodyPr>
          <a:lstStyle/>
          <a:p>
            <a:pPr algn="ctr">
              <a:defRPr/>
            </a:pPr>
            <a:r>
              <a:rPr lang="ja-JP" altLang="en-US" sz="2700" dirty="0">
                <a:ln w="1905"/>
                <a:effectLst>
                  <a:innerShdw blurRad="69850" dist="43180" dir="5400000">
                    <a:srgbClr val="000000">
                      <a:alpha val="65000"/>
                    </a:srgbClr>
                  </a:innerShdw>
                </a:effectLst>
              </a:rPr>
              <a:t>独立行政法人 農業者年金基金</a:t>
            </a:r>
            <a:endParaRPr lang="en-US" altLang="ja-JP" sz="2700" dirty="0">
              <a:ln w="1905"/>
              <a:effectLst>
                <a:innerShdw blurRad="69850" dist="43180" dir="5400000">
                  <a:srgbClr val="000000">
                    <a:alpha val="65000"/>
                  </a:srgbClr>
                </a:innerShdw>
              </a:effectLst>
            </a:endParaRPr>
          </a:p>
          <a:p>
            <a:pPr algn="ctr">
              <a:defRPr/>
            </a:pPr>
            <a:r>
              <a:rPr lang="ja-JP" altLang="en-US" sz="2700" dirty="0">
                <a:ln w="1905"/>
                <a:effectLst>
                  <a:innerShdw blurRad="69850" dist="43180" dir="5400000">
                    <a:srgbClr val="000000">
                      <a:alpha val="65000"/>
                    </a:srgbClr>
                  </a:innerShdw>
                </a:effectLst>
              </a:rPr>
              <a:t>業務部 情報管理課</a:t>
            </a:r>
          </a:p>
        </p:txBody>
      </p:sp>
      <p:sp>
        <p:nvSpPr>
          <p:cNvPr id="8" name="正方形/長方形 7"/>
          <p:cNvSpPr/>
          <p:nvPr/>
        </p:nvSpPr>
        <p:spPr>
          <a:xfrm>
            <a:off x="784362" y="2564904"/>
            <a:ext cx="7420424" cy="523842"/>
          </a:xfrm>
          <a:prstGeom prst="rect">
            <a:avLst/>
          </a:prstGeom>
          <a:noFill/>
        </p:spPr>
        <p:txBody>
          <a:bodyPr wrap="square" lIns="61576" tIns="30788" rIns="61576" bIns="30788">
            <a:spAutoFit/>
          </a:bodyPr>
          <a:lstStyle/>
          <a:p>
            <a:pPr algn="ctr">
              <a:defRPr/>
            </a:pPr>
            <a:r>
              <a:rPr lang="en-US" altLang="ja-JP" sz="3000" dirty="0"/>
              <a:t>Ⅳ</a:t>
            </a:r>
            <a:r>
              <a:rPr lang="ja-JP" altLang="en-US" sz="3000" dirty="0"/>
              <a:t>　農業者年金記録管理システム操作編</a:t>
            </a:r>
            <a:endParaRPr lang="ja-JP" altLang="en-US" sz="3000" dirty="0">
              <a:ln w="1905"/>
              <a:effectLst>
                <a:innerShdw blurRad="69850" dist="43180" dir="5400000">
                  <a:srgbClr val="000000">
                    <a:alpha val="65000"/>
                  </a:srgbClr>
                </a:innerShdw>
              </a:effectLst>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1"/>
          <p:cNvSpPr txBox="1"/>
          <p:nvPr/>
        </p:nvSpPr>
        <p:spPr>
          <a:xfrm>
            <a:off x="179512" y="108135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4" name="図 3"/>
          <p:cNvPicPr>
            <a:picLocks noChangeAspect="1" noChangeArrowheads="1"/>
          </p:cNvPicPr>
          <p:nvPr/>
        </p:nvPicPr>
        <p:blipFill>
          <a:blip r:embed="rId3"/>
          <a:srcRect/>
          <a:stretch>
            <a:fillRect/>
          </a:stretch>
        </p:blipFill>
        <p:spPr bwMode="auto">
          <a:xfrm>
            <a:off x="1509314" y="1285860"/>
            <a:ext cx="634365" cy="630928"/>
          </a:xfrm>
          <a:prstGeom prst="rect">
            <a:avLst/>
          </a:prstGeom>
          <a:noFill/>
          <a:ln w="9525">
            <a:noFill/>
            <a:miter lim="800000"/>
            <a:headEnd/>
            <a:tailEnd/>
          </a:ln>
        </p:spPr>
      </p:pic>
      <p:sp>
        <p:nvSpPr>
          <p:cNvPr id="5" name="テキスト ボックス 10"/>
          <p:cNvSpPr txBox="1"/>
          <p:nvPr/>
        </p:nvSpPr>
        <p:spPr>
          <a:xfrm>
            <a:off x="3491880" y="107154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6" name="図 5"/>
          <p:cNvPicPr>
            <a:picLocks noChangeAspect="1" noChangeArrowheads="1"/>
          </p:cNvPicPr>
          <p:nvPr/>
        </p:nvPicPr>
        <p:blipFill>
          <a:blip r:embed="rId3"/>
          <a:srcRect/>
          <a:stretch>
            <a:fillRect/>
          </a:stretch>
        </p:blipFill>
        <p:spPr bwMode="auto">
          <a:xfrm>
            <a:off x="4563450" y="1285860"/>
            <a:ext cx="634365" cy="630928"/>
          </a:xfrm>
          <a:prstGeom prst="rect">
            <a:avLst/>
          </a:prstGeom>
          <a:noFill/>
          <a:ln w="9525">
            <a:noFill/>
            <a:miter lim="800000"/>
            <a:headEnd/>
            <a:tailEnd/>
          </a:ln>
        </p:spPr>
      </p:pic>
      <p:cxnSp>
        <p:nvCxnSpPr>
          <p:cNvPr id="7" name="直線コネクタ 6"/>
          <p:cNvCxnSpPr/>
          <p:nvPr/>
        </p:nvCxnSpPr>
        <p:spPr>
          <a:xfrm flipH="1">
            <a:off x="179513" y="2143116"/>
            <a:ext cx="3007146" cy="0"/>
          </a:xfrm>
          <a:prstGeom prst="line">
            <a:avLst/>
          </a:prstGeom>
          <a:ln w="22225">
            <a:prstDash val="solid"/>
          </a:ln>
        </p:spPr>
        <p:style>
          <a:lnRef idx="1">
            <a:schemeClr val="accent1"/>
          </a:lnRef>
          <a:fillRef idx="0">
            <a:schemeClr val="accent1"/>
          </a:fillRef>
          <a:effectRef idx="0">
            <a:schemeClr val="accent1"/>
          </a:effectRef>
          <a:fontRef idx="minor">
            <a:schemeClr val="tx1"/>
          </a:fontRef>
        </p:style>
      </p:cxnSp>
      <p:sp>
        <p:nvSpPr>
          <p:cNvPr id="54" name="テキスト ボックス 171"/>
          <p:cNvSpPr txBox="1"/>
          <p:nvPr/>
        </p:nvSpPr>
        <p:spPr bwMode="auto">
          <a:xfrm>
            <a:off x="1975188" y="2780928"/>
            <a:ext cx="1012636" cy="357190"/>
          </a:xfrm>
          <a:prstGeom prst="rect">
            <a:avLst/>
          </a:prstGeom>
          <a:solidFill>
            <a:srgbClr val="CCFFCC"/>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届出書作成</a:t>
            </a:r>
            <a:endParaRPr kumimoji="1" lang="en-US" altLang="ja-JP" sz="1000" dirty="0"/>
          </a:p>
        </p:txBody>
      </p:sp>
      <p:sp>
        <p:nvSpPr>
          <p:cNvPr id="56" name="テキスト ボックス 171"/>
          <p:cNvSpPr txBox="1"/>
          <p:nvPr/>
        </p:nvSpPr>
        <p:spPr bwMode="auto">
          <a:xfrm>
            <a:off x="1331640" y="4437112"/>
            <a:ext cx="1012636" cy="357190"/>
          </a:xfrm>
          <a:prstGeom prst="rect">
            <a:avLst/>
          </a:prstGeom>
          <a:solidFill>
            <a:srgbClr val="CCFFCC"/>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送付書出力</a:t>
            </a:r>
            <a:endParaRPr kumimoji="1" lang="en-US" altLang="ja-JP" sz="1000" dirty="0"/>
          </a:p>
        </p:txBody>
      </p:sp>
      <p:sp>
        <p:nvSpPr>
          <p:cNvPr id="57" name="テキスト ボックス 171"/>
          <p:cNvSpPr txBox="1"/>
          <p:nvPr/>
        </p:nvSpPr>
        <p:spPr bwMode="auto">
          <a:xfrm>
            <a:off x="823060" y="2780928"/>
            <a:ext cx="1012636"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届出書受付</a:t>
            </a:r>
            <a:endParaRPr kumimoji="1" lang="en-US" altLang="ja-JP" sz="1000" dirty="0"/>
          </a:p>
        </p:txBody>
      </p:sp>
      <p:sp>
        <p:nvSpPr>
          <p:cNvPr id="60" name="テキスト ボックス 171"/>
          <p:cNvSpPr txBox="1"/>
          <p:nvPr/>
        </p:nvSpPr>
        <p:spPr bwMode="auto">
          <a:xfrm>
            <a:off x="2276258" y="4906019"/>
            <a:ext cx="500066" cy="285752"/>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取消</a:t>
            </a:r>
            <a:endParaRPr kumimoji="1" lang="en-US" altLang="ja-JP" sz="1000" dirty="0"/>
          </a:p>
        </p:txBody>
      </p:sp>
      <p:sp>
        <p:nvSpPr>
          <p:cNvPr id="82" name="テキスト ボックス 508"/>
          <p:cNvSpPr txBox="1"/>
          <p:nvPr/>
        </p:nvSpPr>
        <p:spPr>
          <a:xfrm>
            <a:off x="1307629" y="314096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latin typeface="ＭＳ Ｐゴシック" pitchFamily="50" charset="-128"/>
                <a:ea typeface="ＭＳ Ｐゴシック" pitchFamily="50" charset="-128"/>
              </a:rPr>
              <a:t>受付</a:t>
            </a:r>
          </a:p>
        </p:txBody>
      </p:sp>
      <p:cxnSp>
        <p:nvCxnSpPr>
          <p:cNvPr id="119" name="直線コネクタ 118"/>
          <p:cNvCxnSpPr/>
          <p:nvPr/>
        </p:nvCxnSpPr>
        <p:spPr>
          <a:xfrm rot="10800000">
            <a:off x="3491880" y="2143116"/>
            <a:ext cx="2857520" cy="1588"/>
          </a:xfrm>
          <a:prstGeom prst="line">
            <a:avLst/>
          </a:prstGeom>
          <a:ln w="22225">
            <a:prstDash val="solid"/>
          </a:ln>
        </p:spPr>
        <p:style>
          <a:lnRef idx="1">
            <a:schemeClr val="accent1"/>
          </a:lnRef>
          <a:fillRef idx="0">
            <a:schemeClr val="accent1"/>
          </a:fillRef>
          <a:effectRef idx="0">
            <a:schemeClr val="accent1"/>
          </a:effectRef>
          <a:fontRef idx="minor">
            <a:schemeClr val="tx1"/>
          </a:fontRef>
        </p:style>
      </p:cxnSp>
      <p:sp>
        <p:nvSpPr>
          <p:cNvPr id="121" name="テキスト ボックス 171"/>
          <p:cNvSpPr txBox="1"/>
          <p:nvPr/>
        </p:nvSpPr>
        <p:spPr bwMode="auto">
          <a:xfrm>
            <a:off x="4997208" y="4445606"/>
            <a:ext cx="1008112" cy="357190"/>
          </a:xfrm>
          <a:prstGeom prst="rect">
            <a:avLst/>
          </a:prstGeom>
          <a:solidFill>
            <a:srgbClr val="CCFFCC"/>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送付書出力</a:t>
            </a:r>
            <a:endParaRPr kumimoji="1" lang="en-US" altLang="ja-JP" sz="1000" dirty="0"/>
          </a:p>
        </p:txBody>
      </p:sp>
      <p:sp>
        <p:nvSpPr>
          <p:cNvPr id="122" name="テキスト ボックス 171"/>
          <p:cNvSpPr txBox="1"/>
          <p:nvPr/>
        </p:nvSpPr>
        <p:spPr bwMode="auto">
          <a:xfrm>
            <a:off x="4412594" y="2789422"/>
            <a:ext cx="1008112" cy="357190"/>
          </a:xfrm>
          <a:prstGeom prst="rect">
            <a:avLst/>
          </a:prstGeom>
          <a:solidFill>
            <a:srgbClr val="CCFFCC"/>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届出書受付</a:t>
            </a:r>
            <a:endParaRPr kumimoji="1" lang="en-US" altLang="ja-JP" sz="1000" dirty="0"/>
          </a:p>
        </p:txBody>
      </p:sp>
      <p:sp>
        <p:nvSpPr>
          <p:cNvPr id="129" name="テキスト ボックス 508"/>
          <p:cNvSpPr txBox="1"/>
          <p:nvPr/>
        </p:nvSpPr>
        <p:spPr>
          <a:xfrm>
            <a:off x="4908029" y="336263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latin typeface="ＭＳ Ｐゴシック" pitchFamily="50" charset="-128"/>
                <a:ea typeface="ＭＳ Ｐゴシック" pitchFamily="50" charset="-128"/>
              </a:rPr>
              <a:t>受付</a:t>
            </a:r>
          </a:p>
        </p:txBody>
      </p:sp>
      <p:pic>
        <p:nvPicPr>
          <p:cNvPr id="149" name="図 148"/>
          <p:cNvPicPr>
            <a:picLocks noChangeAspect="1" noChangeArrowheads="1"/>
          </p:cNvPicPr>
          <p:nvPr/>
        </p:nvPicPr>
        <p:blipFill>
          <a:blip r:embed="rId3"/>
          <a:srcRect/>
          <a:stretch>
            <a:fillRect/>
          </a:stretch>
        </p:blipFill>
        <p:spPr bwMode="auto">
          <a:xfrm>
            <a:off x="7292941" y="1357298"/>
            <a:ext cx="634365" cy="630928"/>
          </a:xfrm>
          <a:prstGeom prst="rect">
            <a:avLst/>
          </a:prstGeom>
          <a:noFill/>
          <a:ln w="9525">
            <a:noFill/>
            <a:miter lim="800000"/>
            <a:headEnd/>
            <a:tailEnd/>
          </a:ln>
        </p:spPr>
      </p:pic>
      <p:sp>
        <p:nvSpPr>
          <p:cNvPr id="150" name="テキスト ボックス 10"/>
          <p:cNvSpPr txBox="1"/>
          <p:nvPr/>
        </p:nvSpPr>
        <p:spPr>
          <a:xfrm>
            <a:off x="6516216" y="107154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51" name="直線コネクタ 150"/>
          <p:cNvCxnSpPr/>
          <p:nvPr/>
        </p:nvCxnSpPr>
        <p:spPr>
          <a:xfrm flipH="1">
            <a:off x="6516216" y="2143116"/>
            <a:ext cx="2376264" cy="1589"/>
          </a:xfrm>
          <a:prstGeom prst="line">
            <a:avLst/>
          </a:prstGeom>
          <a:ln w="22225">
            <a:prstDash val="solid"/>
          </a:ln>
        </p:spPr>
        <p:style>
          <a:lnRef idx="1">
            <a:schemeClr val="accent1"/>
          </a:lnRef>
          <a:fillRef idx="0">
            <a:schemeClr val="accent1"/>
          </a:fillRef>
          <a:effectRef idx="0">
            <a:schemeClr val="accent1"/>
          </a:effectRef>
          <a:fontRef idx="minor">
            <a:schemeClr val="tx1"/>
          </a:fontRef>
        </p:style>
      </p:cxnSp>
      <p:sp>
        <p:nvSpPr>
          <p:cNvPr id="153" name="テキスト ボックス 171"/>
          <p:cNvSpPr txBox="1"/>
          <p:nvPr/>
        </p:nvSpPr>
        <p:spPr bwMode="auto">
          <a:xfrm>
            <a:off x="7233972" y="2789422"/>
            <a:ext cx="938428"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届出書受付</a:t>
            </a:r>
            <a:endParaRPr kumimoji="1" lang="en-US" altLang="ja-JP" sz="1000" dirty="0"/>
          </a:p>
        </p:txBody>
      </p:sp>
      <p:sp>
        <p:nvSpPr>
          <p:cNvPr id="155" name="テキスト ボックス 171"/>
          <p:cNvSpPr txBox="1"/>
          <p:nvPr/>
        </p:nvSpPr>
        <p:spPr bwMode="auto">
          <a:xfrm>
            <a:off x="6708666" y="3863898"/>
            <a:ext cx="938428"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返戻書出力</a:t>
            </a:r>
            <a:endParaRPr kumimoji="1" lang="en-US" altLang="ja-JP" sz="1000" dirty="0"/>
          </a:p>
        </p:txBody>
      </p:sp>
      <p:sp>
        <p:nvSpPr>
          <p:cNvPr id="195" name="テキスト ボックス 508"/>
          <p:cNvSpPr txBox="1"/>
          <p:nvPr/>
        </p:nvSpPr>
        <p:spPr>
          <a:xfrm>
            <a:off x="7161603" y="500929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latin typeface="ＭＳ Ｐゴシック" pitchFamily="50" charset="-128"/>
                <a:ea typeface="ＭＳ Ｐゴシック" pitchFamily="50" charset="-128"/>
              </a:rPr>
              <a:t>農委</a:t>
            </a:r>
            <a:r>
              <a:rPr kumimoji="1" lang="ja-JP" altLang="en-US" sz="900" dirty="0">
                <a:latin typeface="ＭＳ Ｐゴシック" pitchFamily="50" charset="-128"/>
                <a:ea typeface="ＭＳ Ｐゴシック" pitchFamily="50" charset="-128"/>
              </a:rPr>
              <a:t>宛返戻</a:t>
            </a:r>
          </a:p>
        </p:txBody>
      </p:sp>
      <p:sp>
        <p:nvSpPr>
          <p:cNvPr id="196" name="テキスト ボックス 129"/>
          <p:cNvSpPr txBox="1"/>
          <p:nvPr/>
        </p:nvSpPr>
        <p:spPr>
          <a:xfrm>
            <a:off x="4844435" y="4168867"/>
            <a:ext cx="276225" cy="23476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kumimoji="1" lang="ja-JP" altLang="en-US" sz="900" dirty="0">
              <a:latin typeface="ＭＳ Ｐゴシック" pitchFamily="50" charset="-128"/>
              <a:ea typeface="ＭＳ Ｐゴシック" pitchFamily="50" charset="-128"/>
            </a:endParaRPr>
          </a:p>
        </p:txBody>
      </p:sp>
      <p:cxnSp>
        <p:nvCxnSpPr>
          <p:cNvPr id="200" name="図形 199"/>
          <p:cNvCxnSpPr>
            <a:cxnSpLocks/>
            <a:stCxn id="122" idx="1"/>
            <a:endCxn id="93" idx="0"/>
          </p:cNvCxnSpPr>
          <p:nvPr/>
        </p:nvCxnSpPr>
        <p:spPr bwMode="auto">
          <a:xfrm rot="10800000" flipV="1">
            <a:off x="4033936" y="2968016"/>
            <a:ext cx="378659" cy="175231"/>
          </a:xfrm>
          <a:prstGeom prst="bentConnector2">
            <a:avLst/>
          </a:prstGeom>
          <a:solidFill>
            <a:srgbClr val="FFCC00"/>
          </a:solidFill>
          <a:ln w="19050" cap="flat" cmpd="sng" algn="ctr">
            <a:solidFill>
              <a:schemeClr val="tx1"/>
            </a:solidFill>
            <a:prstDash val="sysDot"/>
            <a:round/>
            <a:headEnd type="none" w="med" len="med"/>
            <a:tailEnd type="none"/>
          </a:ln>
          <a:effectLst/>
        </p:spPr>
      </p:cxnSp>
      <p:sp>
        <p:nvSpPr>
          <p:cNvPr id="205" name="Text Box 3"/>
          <p:cNvSpPr txBox="1">
            <a:spLocks noChangeArrowheads="1"/>
          </p:cNvSpPr>
          <p:nvPr/>
        </p:nvSpPr>
        <p:spPr bwMode="auto">
          <a:xfrm>
            <a:off x="35496" y="627641"/>
            <a:ext cx="8883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800" dirty="0">
                <a:latin typeface="ＭＳ 明朝" pitchFamily="17" charset="-128"/>
                <a:ea typeface="ＭＳ 明朝" pitchFamily="17" charset="-128"/>
              </a:rPr>
              <a:t>　</a:t>
            </a:r>
            <a:r>
              <a:rPr lang="ja-JP" altLang="en-US" sz="1600" dirty="0">
                <a:latin typeface="ＭＳ ゴシック" pitchFamily="49" charset="-128"/>
              </a:rPr>
              <a:t>届出書の受付から基金での届出書の処理までの大まかな流れ　</a:t>
            </a:r>
          </a:p>
        </p:txBody>
      </p:sp>
      <p:sp>
        <p:nvSpPr>
          <p:cNvPr id="207" name="テキスト ボックス 171"/>
          <p:cNvSpPr txBox="1"/>
          <p:nvPr/>
        </p:nvSpPr>
        <p:spPr bwMode="auto">
          <a:xfrm>
            <a:off x="6588224" y="3143248"/>
            <a:ext cx="500066" cy="285752"/>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未着</a:t>
            </a:r>
            <a:endParaRPr kumimoji="1" lang="en-US" altLang="ja-JP" sz="1000" dirty="0"/>
          </a:p>
        </p:txBody>
      </p:sp>
      <p:sp>
        <p:nvSpPr>
          <p:cNvPr id="106" name="テキスト ボックス 508"/>
          <p:cNvSpPr txBox="1"/>
          <p:nvPr/>
        </p:nvSpPr>
        <p:spPr>
          <a:xfrm>
            <a:off x="6508116" y="501882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latin typeface="ＭＳ Ｐゴシック" pitchFamily="50" charset="-128"/>
                <a:ea typeface="ＭＳ Ｐゴシック" pitchFamily="50" charset="-128"/>
              </a:rPr>
              <a:t>農協宛返戻</a:t>
            </a:r>
            <a:endParaRPr kumimoji="1" lang="ja-JP" altLang="en-US" sz="900" dirty="0">
              <a:latin typeface="ＭＳ Ｐゴシック" pitchFamily="50" charset="-128"/>
              <a:ea typeface="ＭＳ Ｐゴシック" pitchFamily="50" charset="-128"/>
            </a:endParaRPr>
          </a:p>
        </p:txBody>
      </p:sp>
      <p:sp>
        <p:nvSpPr>
          <p:cNvPr id="107" name="Text Box 3"/>
          <p:cNvSpPr txBox="1">
            <a:spLocks noChangeArrowheads="1"/>
          </p:cNvSpPr>
          <p:nvPr/>
        </p:nvSpPr>
        <p:spPr bwMode="auto">
          <a:xfrm>
            <a:off x="35496" y="202148"/>
            <a:ext cx="3641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b="1" dirty="0">
                <a:solidFill>
                  <a:schemeClr val="accent2">
                    <a:lumMod val="75000"/>
                  </a:schemeClr>
                </a:solidFill>
                <a:latin typeface="ＭＳ ゴシック" pitchFamily="49" charset="-128"/>
              </a:rPr>
              <a:t>　</a:t>
            </a:r>
            <a:r>
              <a:rPr lang="ja-JP" altLang="en-US" sz="1800" dirty="0">
                <a:latin typeface="ＭＳ ゴシック" panose="020B0609070205080204" pitchFamily="49" charset="-128"/>
              </a:rPr>
              <a:t>１</a:t>
            </a:r>
            <a:r>
              <a:rPr lang="en-US" altLang="ja-JP" sz="1800" dirty="0">
                <a:latin typeface="ＭＳ ゴシック" panose="020B0609070205080204" pitchFamily="49" charset="-128"/>
              </a:rPr>
              <a:t>.</a:t>
            </a:r>
            <a:r>
              <a:rPr lang="ja-JP" altLang="en-US" sz="1800" dirty="0">
                <a:latin typeface="ＭＳ ゴシック" panose="020B0609070205080204" pitchFamily="49" charset="-128"/>
              </a:rPr>
              <a:t>届出書の遷移図　</a:t>
            </a:r>
            <a:endParaRPr lang="ja-JP" altLang="en-US" dirty="0">
              <a:latin typeface="ＭＳ ゴシック" panose="020B0609070205080204" pitchFamily="49" charset="-128"/>
            </a:endParaRPr>
          </a:p>
        </p:txBody>
      </p:sp>
      <p:sp>
        <p:nvSpPr>
          <p:cNvPr id="71" name="Text Box 3"/>
          <p:cNvSpPr txBox="1">
            <a:spLocks noChangeArrowheads="1"/>
          </p:cNvSpPr>
          <p:nvPr/>
        </p:nvSpPr>
        <p:spPr bwMode="auto">
          <a:xfrm>
            <a:off x="81096" y="5949280"/>
            <a:ext cx="5715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800" dirty="0">
                <a:latin typeface="ＭＳ 明朝" pitchFamily="17" charset="-128"/>
                <a:ea typeface="ＭＳ 明朝" pitchFamily="17" charset="-128"/>
              </a:rPr>
              <a:t>　</a:t>
            </a:r>
            <a:r>
              <a:rPr lang="ja-JP" altLang="en-US" dirty="0">
                <a:latin typeface="ＭＳ ゴシック" pitchFamily="49" charset="-128"/>
              </a:rPr>
              <a:t>（農協 → 農委 → 基金）の流れの場合</a:t>
            </a:r>
            <a:endParaRPr lang="ja-JP" altLang="en-US" sz="1600" dirty="0">
              <a:latin typeface="ＭＳ ゴシック" pitchFamily="49" charset="-128"/>
            </a:endParaRPr>
          </a:p>
        </p:txBody>
      </p:sp>
      <p:sp>
        <p:nvSpPr>
          <p:cNvPr id="72" name="テキスト ボックス 171"/>
          <p:cNvSpPr txBox="1"/>
          <p:nvPr/>
        </p:nvSpPr>
        <p:spPr bwMode="auto">
          <a:xfrm>
            <a:off x="823060" y="3719882"/>
            <a:ext cx="2032148" cy="431478"/>
          </a:xfrm>
          <a:prstGeom prst="rect">
            <a:avLst/>
          </a:prstGeom>
          <a:solidFill>
            <a:schemeClr val="lt1"/>
          </a:solidFill>
          <a:ln w="15875" cmpd="dbl">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審査・補正</a:t>
            </a:r>
            <a:r>
              <a:rPr lang="en-US" altLang="ja-JP" sz="1000" dirty="0"/>
              <a:t>※</a:t>
            </a:r>
          </a:p>
          <a:p>
            <a:pPr algn="ctr"/>
            <a:r>
              <a:rPr kumimoji="1" lang="en-US" altLang="ja-JP" sz="1000" dirty="0"/>
              <a:t>※</a:t>
            </a:r>
            <a:r>
              <a:rPr lang="ja-JP" altLang="en-US" sz="1000" dirty="0"/>
              <a:t>データ補正はできません。</a:t>
            </a:r>
            <a:endParaRPr kumimoji="1" lang="en-US" altLang="ja-JP" sz="1000" dirty="0"/>
          </a:p>
        </p:txBody>
      </p:sp>
      <p:sp>
        <p:nvSpPr>
          <p:cNvPr id="93" name="テキスト ボックス 171"/>
          <p:cNvSpPr txBox="1"/>
          <p:nvPr/>
        </p:nvSpPr>
        <p:spPr bwMode="auto">
          <a:xfrm>
            <a:off x="3783902" y="3143248"/>
            <a:ext cx="500066" cy="285752"/>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未着</a:t>
            </a:r>
            <a:endParaRPr kumimoji="1" lang="en-US" altLang="ja-JP" sz="1000" dirty="0"/>
          </a:p>
        </p:txBody>
      </p:sp>
      <p:sp>
        <p:nvSpPr>
          <p:cNvPr id="99" name="テキスト ボックス 171"/>
          <p:cNvSpPr txBox="1"/>
          <p:nvPr/>
        </p:nvSpPr>
        <p:spPr bwMode="auto">
          <a:xfrm>
            <a:off x="3845080" y="4445606"/>
            <a:ext cx="1008112"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返戻書出力</a:t>
            </a:r>
            <a:endParaRPr kumimoji="1" lang="en-US" altLang="ja-JP" sz="1000" dirty="0"/>
          </a:p>
        </p:txBody>
      </p:sp>
      <p:cxnSp>
        <p:nvCxnSpPr>
          <p:cNvPr id="100" name="図形 199"/>
          <p:cNvCxnSpPr>
            <a:endCxn id="99" idx="0"/>
          </p:cNvCxnSpPr>
          <p:nvPr/>
        </p:nvCxnSpPr>
        <p:spPr bwMode="auto">
          <a:xfrm rot="5400000">
            <a:off x="4415444" y="3944400"/>
            <a:ext cx="434898" cy="567514"/>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cxnSp>
        <p:nvCxnSpPr>
          <p:cNvPr id="102" name="図形 199"/>
          <p:cNvCxnSpPr>
            <a:endCxn id="121" idx="0"/>
          </p:cNvCxnSpPr>
          <p:nvPr/>
        </p:nvCxnSpPr>
        <p:spPr bwMode="auto">
          <a:xfrm rot="16200000" flipH="1">
            <a:off x="4991508" y="3935850"/>
            <a:ext cx="434898" cy="584614"/>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sp>
        <p:nvSpPr>
          <p:cNvPr id="133" name="テキスト ボックス 171"/>
          <p:cNvSpPr txBox="1"/>
          <p:nvPr/>
        </p:nvSpPr>
        <p:spPr bwMode="auto">
          <a:xfrm>
            <a:off x="395536" y="3284984"/>
            <a:ext cx="500066" cy="285752"/>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未着</a:t>
            </a:r>
            <a:endParaRPr kumimoji="1" lang="en-US" altLang="ja-JP" sz="1000" dirty="0"/>
          </a:p>
        </p:txBody>
      </p:sp>
      <p:cxnSp>
        <p:nvCxnSpPr>
          <p:cNvPr id="152" name="カギ線コネクタ 151"/>
          <p:cNvCxnSpPr>
            <a:cxnSpLocks/>
            <a:stCxn id="57" idx="1"/>
            <a:endCxn id="133" idx="0"/>
          </p:cNvCxnSpPr>
          <p:nvPr/>
        </p:nvCxnSpPr>
        <p:spPr bwMode="auto">
          <a:xfrm rot="10800000" flipV="1">
            <a:off x="645570" y="2959522"/>
            <a:ext cx="177491" cy="325461"/>
          </a:xfrm>
          <a:prstGeom prst="bentConnector2">
            <a:avLst/>
          </a:prstGeom>
          <a:solidFill>
            <a:srgbClr val="FFCC00"/>
          </a:solidFill>
          <a:ln w="19050" cap="flat" cmpd="sng" algn="ctr">
            <a:solidFill>
              <a:schemeClr val="tx1"/>
            </a:solidFill>
            <a:prstDash val="sysDot"/>
            <a:round/>
            <a:headEnd type="none" w="med" len="med"/>
            <a:tailEnd type="none"/>
          </a:ln>
          <a:effectLst/>
        </p:spPr>
      </p:cxnSp>
      <p:cxnSp>
        <p:nvCxnSpPr>
          <p:cNvPr id="163" name="カギ線コネクタ 162"/>
          <p:cNvCxnSpPr>
            <a:stCxn id="56" idx="3"/>
            <a:endCxn id="60" idx="0"/>
          </p:cNvCxnSpPr>
          <p:nvPr/>
        </p:nvCxnSpPr>
        <p:spPr bwMode="auto">
          <a:xfrm>
            <a:off x="2344276" y="4615707"/>
            <a:ext cx="182015" cy="290312"/>
          </a:xfrm>
          <a:prstGeom prst="bentConnector2">
            <a:avLst/>
          </a:prstGeom>
          <a:solidFill>
            <a:srgbClr val="FFCC00"/>
          </a:solidFill>
          <a:ln w="19050" cap="flat" cmpd="sng" algn="ctr">
            <a:solidFill>
              <a:schemeClr val="tx1"/>
            </a:solidFill>
            <a:prstDash val="sysDot"/>
            <a:round/>
            <a:headEnd type="none" w="med" len="med"/>
            <a:tailEnd type="none"/>
          </a:ln>
          <a:effectLst/>
        </p:spPr>
      </p:cxnSp>
      <p:sp>
        <p:nvSpPr>
          <p:cNvPr id="156" name="フローチャート : 他ページ結合子 155"/>
          <p:cNvSpPr/>
          <p:nvPr/>
        </p:nvSpPr>
        <p:spPr bwMode="auto">
          <a:xfrm>
            <a:off x="4781184" y="2204864"/>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Ｂ</a:t>
            </a:r>
          </a:p>
        </p:txBody>
      </p:sp>
      <p:sp>
        <p:nvSpPr>
          <p:cNvPr id="174" name="フローチャート : 他ページ結合子 173"/>
          <p:cNvSpPr/>
          <p:nvPr/>
        </p:nvSpPr>
        <p:spPr bwMode="auto">
          <a:xfrm>
            <a:off x="7570043" y="2216713"/>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latin typeface="ＭＳ ゴシック" pitchFamily="49" charset="-128"/>
              </a:rPr>
              <a:t>Ｃ</a:t>
            </a:r>
            <a:endParaRPr kumimoji="1" lang="ja-JP" altLang="en-US" sz="1200" b="1" i="0" u="none" strike="noStrike" cap="none" normalizeH="0" baseline="0" dirty="0">
              <a:ln>
                <a:noFill/>
              </a:ln>
              <a:solidFill>
                <a:schemeClr val="tx1"/>
              </a:solidFill>
              <a:effectLst/>
              <a:latin typeface="ＭＳ ゴシック" pitchFamily="49" charset="-128"/>
            </a:endParaRPr>
          </a:p>
        </p:txBody>
      </p:sp>
      <p:sp>
        <p:nvSpPr>
          <p:cNvPr id="183" name="フローチャート : 他ページ結合子 182"/>
          <p:cNvSpPr/>
          <p:nvPr/>
        </p:nvSpPr>
        <p:spPr bwMode="auto">
          <a:xfrm>
            <a:off x="1704815" y="4987596"/>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Ｂ</a:t>
            </a:r>
          </a:p>
        </p:txBody>
      </p:sp>
      <p:cxnSp>
        <p:nvCxnSpPr>
          <p:cNvPr id="176" name="直線コネクタ 175"/>
          <p:cNvCxnSpPr>
            <a:stCxn id="56" idx="2"/>
            <a:endCxn id="183" idx="0"/>
          </p:cNvCxnSpPr>
          <p:nvPr/>
        </p:nvCxnSpPr>
        <p:spPr bwMode="auto">
          <a:xfrm>
            <a:off x="1837958" y="4794302"/>
            <a:ext cx="1" cy="193294"/>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199" name="直線コネクタ 198"/>
          <p:cNvCxnSpPr>
            <a:stCxn id="72" idx="2"/>
            <a:endCxn id="56" idx="0"/>
          </p:cNvCxnSpPr>
          <p:nvPr/>
        </p:nvCxnSpPr>
        <p:spPr bwMode="auto">
          <a:xfrm flipH="1">
            <a:off x="1837958" y="4151360"/>
            <a:ext cx="1176" cy="285752"/>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204" name="直線コネクタ 203"/>
          <p:cNvCxnSpPr>
            <a:stCxn id="156" idx="2"/>
            <a:endCxn id="122" idx="0"/>
          </p:cNvCxnSpPr>
          <p:nvPr/>
        </p:nvCxnSpPr>
        <p:spPr bwMode="auto">
          <a:xfrm>
            <a:off x="4914328" y="2481047"/>
            <a:ext cx="2322" cy="308375"/>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206" name="直線コネクタ 205"/>
          <p:cNvCxnSpPr>
            <a:stCxn id="122" idx="2"/>
          </p:cNvCxnSpPr>
          <p:nvPr/>
        </p:nvCxnSpPr>
        <p:spPr bwMode="auto">
          <a:xfrm>
            <a:off x="4916650" y="3146612"/>
            <a:ext cx="0" cy="506906"/>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210" name="直線コネクタ 209"/>
          <p:cNvCxnSpPr>
            <a:stCxn id="174" idx="2"/>
            <a:endCxn id="153" idx="0"/>
          </p:cNvCxnSpPr>
          <p:nvPr/>
        </p:nvCxnSpPr>
        <p:spPr bwMode="auto">
          <a:xfrm flipH="1">
            <a:off x="7703186" y="2492896"/>
            <a:ext cx="1" cy="296526"/>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214" name="フローチャート : 他ページ結合子 213"/>
          <p:cNvSpPr/>
          <p:nvPr/>
        </p:nvSpPr>
        <p:spPr bwMode="auto">
          <a:xfrm>
            <a:off x="5368120" y="502474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Ｃ</a:t>
            </a:r>
          </a:p>
        </p:txBody>
      </p:sp>
      <p:cxnSp>
        <p:nvCxnSpPr>
          <p:cNvPr id="215" name="直線コネクタ 214"/>
          <p:cNvCxnSpPr>
            <a:stCxn id="121" idx="2"/>
            <a:endCxn id="214" idx="0"/>
          </p:cNvCxnSpPr>
          <p:nvPr/>
        </p:nvCxnSpPr>
        <p:spPr bwMode="auto">
          <a:xfrm>
            <a:off x="5501264" y="4802796"/>
            <a:ext cx="0"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219" name="フローチャート : 他ページ結合子 218"/>
          <p:cNvSpPr/>
          <p:nvPr/>
        </p:nvSpPr>
        <p:spPr bwMode="auto">
          <a:xfrm>
            <a:off x="6709816" y="4736993"/>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Ａ</a:t>
            </a:r>
          </a:p>
        </p:txBody>
      </p:sp>
      <p:cxnSp>
        <p:nvCxnSpPr>
          <p:cNvPr id="220" name="図形 199"/>
          <p:cNvCxnSpPr>
            <a:stCxn id="155" idx="2"/>
            <a:endCxn id="219" idx="0"/>
          </p:cNvCxnSpPr>
          <p:nvPr/>
        </p:nvCxnSpPr>
        <p:spPr bwMode="auto">
          <a:xfrm rot="5400000">
            <a:off x="6752468" y="4311580"/>
            <a:ext cx="515905" cy="334920"/>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cxnSp>
        <p:nvCxnSpPr>
          <p:cNvPr id="230" name="図形 199"/>
          <p:cNvCxnSpPr>
            <a:stCxn id="153" idx="2"/>
            <a:endCxn id="155" idx="0"/>
          </p:cNvCxnSpPr>
          <p:nvPr/>
        </p:nvCxnSpPr>
        <p:spPr bwMode="auto">
          <a:xfrm rot="5400000">
            <a:off x="7081890" y="3242602"/>
            <a:ext cx="717286" cy="525306"/>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sp>
        <p:nvSpPr>
          <p:cNvPr id="233" name="フローチャート : 他ページ結合子 232"/>
          <p:cNvSpPr/>
          <p:nvPr/>
        </p:nvSpPr>
        <p:spPr bwMode="auto">
          <a:xfrm>
            <a:off x="4215993" y="502474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Ａ</a:t>
            </a:r>
          </a:p>
        </p:txBody>
      </p:sp>
      <p:sp>
        <p:nvSpPr>
          <p:cNvPr id="234" name="フローチャート : 他ページ結合子 233"/>
          <p:cNvSpPr/>
          <p:nvPr/>
        </p:nvSpPr>
        <p:spPr bwMode="auto">
          <a:xfrm>
            <a:off x="7397942" y="4736993"/>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Ｂ</a:t>
            </a:r>
          </a:p>
        </p:txBody>
      </p:sp>
      <p:cxnSp>
        <p:nvCxnSpPr>
          <p:cNvPr id="235" name="直線コネクタ 234"/>
          <p:cNvCxnSpPr>
            <a:stCxn id="99" idx="2"/>
            <a:endCxn id="233" idx="0"/>
          </p:cNvCxnSpPr>
          <p:nvPr/>
        </p:nvCxnSpPr>
        <p:spPr bwMode="auto">
          <a:xfrm>
            <a:off x="4349136" y="4802796"/>
            <a:ext cx="1"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238" name="図形 199"/>
          <p:cNvCxnSpPr>
            <a:stCxn id="153" idx="1"/>
            <a:endCxn id="207" idx="0"/>
          </p:cNvCxnSpPr>
          <p:nvPr/>
        </p:nvCxnSpPr>
        <p:spPr bwMode="auto">
          <a:xfrm rot="10800000" flipV="1">
            <a:off x="6838258" y="2968016"/>
            <a:ext cx="395715" cy="175231"/>
          </a:xfrm>
          <a:prstGeom prst="bentConnector2">
            <a:avLst/>
          </a:prstGeom>
          <a:solidFill>
            <a:srgbClr val="FFCC00"/>
          </a:solidFill>
          <a:ln w="19050" cap="flat" cmpd="sng" algn="ctr">
            <a:solidFill>
              <a:schemeClr val="tx1"/>
            </a:solidFill>
            <a:prstDash val="sysDot"/>
            <a:round/>
            <a:headEnd type="none" w="med" len="med"/>
            <a:tailEnd type="none"/>
          </a:ln>
          <a:effectLst/>
        </p:spPr>
      </p:cxnSp>
      <p:cxnSp>
        <p:nvCxnSpPr>
          <p:cNvPr id="241" name="カギ線コネクタ 240"/>
          <p:cNvCxnSpPr>
            <a:cxnSpLocks/>
            <a:stCxn id="57" idx="2"/>
            <a:endCxn id="72" idx="0"/>
          </p:cNvCxnSpPr>
          <p:nvPr/>
        </p:nvCxnSpPr>
        <p:spPr bwMode="auto">
          <a:xfrm rot="16200000" flipH="1">
            <a:off x="1293374" y="3174122"/>
            <a:ext cx="581764" cy="509756"/>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cxnSp>
        <p:nvCxnSpPr>
          <p:cNvPr id="244" name="カギ線コネクタ 243"/>
          <p:cNvCxnSpPr>
            <a:stCxn id="54" idx="2"/>
            <a:endCxn id="72" idx="0"/>
          </p:cNvCxnSpPr>
          <p:nvPr/>
        </p:nvCxnSpPr>
        <p:spPr bwMode="auto">
          <a:xfrm rot="5400000">
            <a:off x="1869438" y="3107814"/>
            <a:ext cx="581764" cy="642372"/>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sp>
        <p:nvSpPr>
          <p:cNvPr id="247" name="フローチャート : 他ページ結合子 246"/>
          <p:cNvSpPr/>
          <p:nvPr/>
        </p:nvSpPr>
        <p:spPr bwMode="auto">
          <a:xfrm>
            <a:off x="1196235" y="221672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ＭＳ ゴシック" pitchFamily="49" charset="-128"/>
                <a:ea typeface="ＭＳ ゴシック" pitchFamily="49" charset="-128"/>
              </a:rPr>
              <a:t>Ａ</a:t>
            </a:r>
          </a:p>
        </p:txBody>
      </p:sp>
      <p:cxnSp>
        <p:nvCxnSpPr>
          <p:cNvPr id="248" name="図形 199"/>
          <p:cNvCxnSpPr>
            <a:stCxn id="155" idx="2"/>
            <a:endCxn id="234" idx="0"/>
          </p:cNvCxnSpPr>
          <p:nvPr/>
        </p:nvCxnSpPr>
        <p:spPr bwMode="auto">
          <a:xfrm rot="16200000" flipH="1">
            <a:off x="7096531" y="4302437"/>
            <a:ext cx="515905" cy="353206"/>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cxnSp>
        <p:nvCxnSpPr>
          <p:cNvPr id="254" name="直線コネクタ 253"/>
          <p:cNvCxnSpPr>
            <a:cxnSpLocks/>
            <a:stCxn id="247" idx="2"/>
            <a:endCxn id="57" idx="0"/>
          </p:cNvCxnSpPr>
          <p:nvPr/>
        </p:nvCxnSpPr>
        <p:spPr bwMode="auto">
          <a:xfrm flipH="1">
            <a:off x="1329378" y="2492908"/>
            <a:ext cx="1" cy="288020"/>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257" name="テキスト ボックス 171"/>
          <p:cNvSpPr txBox="1"/>
          <p:nvPr/>
        </p:nvSpPr>
        <p:spPr bwMode="auto">
          <a:xfrm>
            <a:off x="7810036" y="3861048"/>
            <a:ext cx="938428"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t>処理</a:t>
            </a:r>
            <a:endParaRPr kumimoji="1" lang="en-US" altLang="ja-JP" sz="1000" dirty="0"/>
          </a:p>
        </p:txBody>
      </p:sp>
      <p:cxnSp>
        <p:nvCxnSpPr>
          <p:cNvPr id="258" name="図形 199"/>
          <p:cNvCxnSpPr>
            <a:stCxn id="153" idx="2"/>
            <a:endCxn id="257" idx="0"/>
          </p:cNvCxnSpPr>
          <p:nvPr/>
        </p:nvCxnSpPr>
        <p:spPr bwMode="auto">
          <a:xfrm rot="16200000" flipH="1">
            <a:off x="7634000" y="3215798"/>
            <a:ext cx="714436" cy="576064"/>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sp>
        <p:nvSpPr>
          <p:cNvPr id="261" name="テキスト ボックス 508"/>
          <p:cNvSpPr txBox="1"/>
          <p:nvPr/>
        </p:nvSpPr>
        <p:spPr>
          <a:xfrm>
            <a:off x="3990521" y="522920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latin typeface="ＭＳ Ｐゴシック" pitchFamily="50" charset="-128"/>
                <a:ea typeface="ＭＳ Ｐゴシック" pitchFamily="50" charset="-128"/>
              </a:rPr>
              <a:t>農協宛返戻</a:t>
            </a:r>
            <a:endParaRPr kumimoji="1" lang="ja-JP" altLang="en-US" sz="900" dirty="0">
              <a:latin typeface="ＭＳ Ｐゴシック" pitchFamily="50" charset="-128"/>
              <a:ea typeface="ＭＳ Ｐゴシック" pitchFamily="50" charset="-128"/>
            </a:endParaRPr>
          </a:p>
        </p:txBody>
      </p:sp>
      <p:sp>
        <p:nvSpPr>
          <p:cNvPr id="262" name="テキスト ボックス 508"/>
          <p:cNvSpPr txBox="1"/>
          <p:nvPr/>
        </p:nvSpPr>
        <p:spPr>
          <a:xfrm>
            <a:off x="1475656" y="526942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latin typeface="ＭＳ Ｐゴシック" pitchFamily="50" charset="-128"/>
                <a:ea typeface="ＭＳ Ｐゴシック" pitchFamily="50" charset="-128"/>
              </a:rPr>
              <a:t>農委</a:t>
            </a:r>
            <a:r>
              <a:rPr kumimoji="1" lang="zh-TW" altLang="en-US" sz="900" dirty="0">
                <a:latin typeface="ＭＳ Ｐゴシック" pitchFamily="50" charset="-128"/>
                <a:ea typeface="ＭＳ Ｐゴシック" pitchFamily="50" charset="-128"/>
              </a:rPr>
              <a:t>宛</a:t>
            </a:r>
            <a:r>
              <a:rPr kumimoji="1" lang="ja-JP" altLang="en-US" sz="900" dirty="0">
                <a:latin typeface="ＭＳ Ｐゴシック" pitchFamily="50" charset="-128"/>
                <a:ea typeface="ＭＳ Ｐゴシック" pitchFamily="50" charset="-128"/>
              </a:rPr>
              <a:t>送付</a:t>
            </a:r>
          </a:p>
        </p:txBody>
      </p:sp>
      <p:sp>
        <p:nvSpPr>
          <p:cNvPr id="263" name="テキスト ボックス 508"/>
          <p:cNvSpPr txBox="1"/>
          <p:nvPr/>
        </p:nvSpPr>
        <p:spPr>
          <a:xfrm>
            <a:off x="7356301" y="314661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latin typeface="ＭＳ Ｐゴシック" pitchFamily="50" charset="-128"/>
                <a:ea typeface="ＭＳ Ｐゴシック" pitchFamily="50" charset="-128"/>
              </a:rPr>
              <a:t>受付</a:t>
            </a:r>
          </a:p>
        </p:txBody>
      </p:sp>
      <p:sp>
        <p:nvSpPr>
          <p:cNvPr id="264" name="テキスト ボックス 508"/>
          <p:cNvSpPr txBox="1"/>
          <p:nvPr/>
        </p:nvSpPr>
        <p:spPr>
          <a:xfrm>
            <a:off x="5148064" y="523484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latin typeface="ＭＳ Ｐゴシック" pitchFamily="50" charset="-128"/>
                <a:ea typeface="ＭＳ Ｐゴシック" pitchFamily="50" charset="-128"/>
              </a:rPr>
              <a:t>基金</a:t>
            </a:r>
            <a:r>
              <a:rPr kumimoji="1" lang="zh-TW" altLang="en-US" sz="900" dirty="0">
                <a:latin typeface="ＭＳ Ｐゴシック" pitchFamily="50" charset="-128"/>
                <a:ea typeface="ＭＳ Ｐゴシック" pitchFamily="50" charset="-128"/>
              </a:rPr>
              <a:t>宛</a:t>
            </a:r>
            <a:r>
              <a:rPr kumimoji="1" lang="ja-JP" altLang="en-US" sz="900" dirty="0">
                <a:latin typeface="ＭＳ Ｐゴシック" pitchFamily="50" charset="-128"/>
                <a:ea typeface="ＭＳ Ｐゴシック" pitchFamily="50" charset="-128"/>
              </a:rPr>
              <a:t>送付</a:t>
            </a:r>
          </a:p>
        </p:txBody>
      </p:sp>
      <p:sp>
        <p:nvSpPr>
          <p:cNvPr id="76" name="テキスト ボックス 171"/>
          <p:cNvSpPr txBox="1"/>
          <p:nvPr/>
        </p:nvSpPr>
        <p:spPr bwMode="auto">
          <a:xfrm>
            <a:off x="4369789" y="3608165"/>
            <a:ext cx="1635531" cy="431478"/>
          </a:xfrm>
          <a:prstGeom prst="rect">
            <a:avLst/>
          </a:prstGeom>
          <a:solidFill>
            <a:schemeClr val="lt1"/>
          </a:solidFill>
          <a:ln w="15875" cmpd="dbl">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t>審査・補正</a:t>
            </a:r>
            <a:r>
              <a:rPr lang="en-US" altLang="ja-JP" sz="1000" dirty="0"/>
              <a:t>※</a:t>
            </a:r>
          </a:p>
          <a:p>
            <a:pPr algn="ctr"/>
            <a:r>
              <a:rPr kumimoji="1" lang="en-US" altLang="ja-JP" sz="1000" dirty="0"/>
              <a:t>※</a:t>
            </a:r>
            <a:r>
              <a:rPr lang="ja-JP" altLang="en-US" sz="1000" dirty="0"/>
              <a:t>データ補正はできません。</a:t>
            </a:r>
            <a:endParaRPr kumimoji="1" lang="en-US" altLang="ja-JP" sz="1000" dirty="0"/>
          </a:p>
        </p:txBody>
      </p:sp>
      <p:sp>
        <p:nvSpPr>
          <p:cNvPr id="8" name="スライド番号プレースホルダー 7"/>
          <p:cNvSpPr>
            <a:spLocks noGrp="1"/>
          </p:cNvSpPr>
          <p:nvPr>
            <p:ph type="sldNum" sz="quarter" idx="12"/>
          </p:nvPr>
        </p:nvSpPr>
        <p:spPr/>
        <p:txBody>
          <a:bodyPr/>
          <a:lstStyle/>
          <a:p>
            <a:pPr>
              <a:defRPr/>
            </a:pPr>
            <a:fld id="{262C3A64-D118-46A3-BED4-CD85C99C48E3}" type="slidenum">
              <a:rPr lang="en-US" altLang="ja-JP" smtClean="0"/>
              <a:pPr>
                <a:defRPr/>
              </a:pPr>
              <a:t>2</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ext Box 3"/>
          <p:cNvSpPr txBox="1">
            <a:spLocks noChangeArrowheads="1"/>
          </p:cNvSpPr>
          <p:nvPr/>
        </p:nvSpPr>
        <p:spPr bwMode="auto">
          <a:xfrm>
            <a:off x="142844" y="642918"/>
            <a:ext cx="8697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dirty="0">
                <a:latin typeface="ＭＳ ゴシック" pitchFamily="49" charset="-128"/>
              </a:rPr>
              <a:t>※</a:t>
            </a:r>
            <a:r>
              <a:rPr lang="ja-JP" altLang="en-US" dirty="0">
                <a:latin typeface="ＭＳ ゴシック" pitchFamily="49" charset="-128"/>
              </a:rPr>
              <a:t>届出書の遷移が 農協 → 農委 → 基金 の流れの場合</a:t>
            </a:r>
            <a:endParaRPr lang="ja-JP" altLang="en-US" sz="1600" dirty="0">
              <a:latin typeface="ＭＳ ゴシック" pitchFamily="49" charset="-128"/>
            </a:endParaRPr>
          </a:p>
        </p:txBody>
      </p:sp>
      <p:sp>
        <p:nvSpPr>
          <p:cNvPr id="71" name="Text Box 3"/>
          <p:cNvSpPr txBox="1">
            <a:spLocks noChangeArrowheads="1"/>
          </p:cNvSpPr>
          <p:nvPr/>
        </p:nvSpPr>
        <p:spPr bwMode="auto">
          <a:xfrm>
            <a:off x="122238" y="202148"/>
            <a:ext cx="6521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anose="020B0609070205080204" pitchFamily="49" charset="-128"/>
              </a:rPr>
              <a:t>２</a:t>
            </a:r>
            <a:r>
              <a:rPr lang="en-US" altLang="ja-JP" sz="1800" dirty="0">
                <a:latin typeface="ＭＳ ゴシック" panose="020B0609070205080204" pitchFamily="49" charset="-128"/>
              </a:rPr>
              <a:t>.</a:t>
            </a:r>
            <a:r>
              <a:rPr lang="ja-JP" altLang="en-US" sz="1800" dirty="0">
                <a:latin typeface="ＭＳ ゴシック" panose="020B0609070205080204" pitchFamily="49" charset="-128"/>
              </a:rPr>
              <a:t>届出書の作成</a:t>
            </a:r>
            <a:endParaRPr lang="ja-JP" altLang="en-US" dirty="0">
              <a:latin typeface="ＭＳ ゴシック" panose="020B0609070205080204" pitchFamily="49" charset="-128"/>
            </a:endParaRPr>
          </a:p>
        </p:txBody>
      </p:sp>
      <p:sp>
        <p:nvSpPr>
          <p:cNvPr id="68" name="テキスト ボックス 1"/>
          <p:cNvSpPr txBox="1"/>
          <p:nvPr/>
        </p:nvSpPr>
        <p:spPr>
          <a:xfrm>
            <a:off x="251520" y="121556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69" name="図 68"/>
          <p:cNvPicPr>
            <a:picLocks noChangeAspect="1" noChangeArrowheads="1"/>
          </p:cNvPicPr>
          <p:nvPr/>
        </p:nvPicPr>
        <p:blipFill>
          <a:blip r:embed="rId2"/>
          <a:srcRect/>
          <a:stretch>
            <a:fillRect/>
          </a:stretch>
        </p:blipFill>
        <p:spPr bwMode="auto">
          <a:xfrm>
            <a:off x="1581322" y="1420070"/>
            <a:ext cx="634365" cy="630928"/>
          </a:xfrm>
          <a:prstGeom prst="rect">
            <a:avLst/>
          </a:prstGeom>
          <a:noFill/>
          <a:ln w="9525">
            <a:noFill/>
            <a:miter lim="800000"/>
            <a:headEnd/>
            <a:tailEnd/>
          </a:ln>
        </p:spPr>
      </p:pic>
      <p:sp>
        <p:nvSpPr>
          <p:cNvPr id="70" name="テキスト ボックス 10"/>
          <p:cNvSpPr txBox="1"/>
          <p:nvPr/>
        </p:nvSpPr>
        <p:spPr>
          <a:xfrm>
            <a:off x="3563888" y="120575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3" name="図 72"/>
          <p:cNvPicPr>
            <a:picLocks noChangeAspect="1" noChangeArrowheads="1"/>
          </p:cNvPicPr>
          <p:nvPr/>
        </p:nvPicPr>
        <p:blipFill>
          <a:blip r:embed="rId2"/>
          <a:srcRect/>
          <a:stretch>
            <a:fillRect/>
          </a:stretch>
        </p:blipFill>
        <p:spPr bwMode="auto">
          <a:xfrm>
            <a:off x="4635458" y="1420070"/>
            <a:ext cx="634365" cy="630928"/>
          </a:xfrm>
          <a:prstGeom prst="rect">
            <a:avLst/>
          </a:prstGeom>
          <a:noFill/>
          <a:ln w="9525">
            <a:noFill/>
            <a:miter lim="800000"/>
            <a:headEnd/>
            <a:tailEnd/>
          </a:ln>
        </p:spPr>
      </p:pic>
      <p:cxnSp>
        <p:nvCxnSpPr>
          <p:cNvPr id="76" name="直線コネクタ 75"/>
          <p:cNvCxnSpPr/>
          <p:nvPr/>
        </p:nvCxnSpPr>
        <p:spPr>
          <a:xfrm flipH="1">
            <a:off x="251521" y="2277326"/>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9" name="テキスト ボックス 171"/>
          <p:cNvSpPr txBox="1"/>
          <p:nvPr/>
        </p:nvSpPr>
        <p:spPr bwMode="auto">
          <a:xfrm>
            <a:off x="2047196" y="2915138"/>
            <a:ext cx="1012636" cy="357190"/>
          </a:xfrm>
          <a:prstGeom prst="rect">
            <a:avLst/>
          </a:prstGeom>
          <a:solidFill>
            <a:srgbClr val="CCFFCC"/>
          </a:solidFill>
          <a:ln w="19050"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tx1"/>
                </a:solidFill>
              </a:rPr>
              <a:t>届出書作成</a:t>
            </a:r>
            <a:endParaRPr kumimoji="1" lang="en-US" altLang="ja-JP" sz="1000" dirty="0">
              <a:solidFill>
                <a:schemeClr val="tx1"/>
              </a:solidFill>
            </a:endParaRPr>
          </a:p>
        </p:txBody>
      </p:sp>
      <p:sp>
        <p:nvSpPr>
          <p:cNvPr id="82" name="テキスト ボックス 171"/>
          <p:cNvSpPr txBox="1"/>
          <p:nvPr/>
        </p:nvSpPr>
        <p:spPr bwMode="auto">
          <a:xfrm>
            <a:off x="895068" y="2915138"/>
            <a:ext cx="1012636"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85" name="テキスト ボックス 508"/>
          <p:cNvSpPr txBox="1"/>
          <p:nvPr/>
        </p:nvSpPr>
        <p:spPr>
          <a:xfrm>
            <a:off x="1379637" y="327517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7" name="直線コネクタ 86"/>
          <p:cNvCxnSpPr/>
          <p:nvPr/>
        </p:nvCxnSpPr>
        <p:spPr>
          <a:xfrm rot="10800000">
            <a:off x="3563888" y="2277326"/>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0" name="テキスト ボックス 171"/>
          <p:cNvSpPr txBox="1"/>
          <p:nvPr/>
        </p:nvSpPr>
        <p:spPr bwMode="auto">
          <a:xfrm>
            <a:off x="5069216" y="457981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送付書出力</a:t>
            </a:r>
            <a:endParaRPr kumimoji="1" lang="en-US" altLang="ja-JP" sz="1000" dirty="0">
              <a:solidFill>
                <a:schemeClr val="bg2"/>
              </a:solidFill>
            </a:endParaRPr>
          </a:p>
        </p:txBody>
      </p:sp>
      <p:sp>
        <p:nvSpPr>
          <p:cNvPr id="98" name="テキスト ボックス 171"/>
          <p:cNvSpPr txBox="1"/>
          <p:nvPr/>
        </p:nvSpPr>
        <p:spPr bwMode="auto">
          <a:xfrm>
            <a:off x="4484602" y="2923632"/>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06" name="テキスト ボックス 508"/>
          <p:cNvSpPr txBox="1"/>
          <p:nvPr/>
        </p:nvSpPr>
        <p:spPr>
          <a:xfrm>
            <a:off x="4980037" y="349684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10" name="図 109"/>
          <p:cNvPicPr>
            <a:picLocks noChangeAspect="1" noChangeArrowheads="1"/>
          </p:cNvPicPr>
          <p:nvPr/>
        </p:nvPicPr>
        <p:blipFill>
          <a:blip r:embed="rId2"/>
          <a:srcRect/>
          <a:stretch>
            <a:fillRect/>
          </a:stretch>
        </p:blipFill>
        <p:spPr bwMode="auto">
          <a:xfrm>
            <a:off x="7364949" y="1491508"/>
            <a:ext cx="634365" cy="630928"/>
          </a:xfrm>
          <a:prstGeom prst="rect">
            <a:avLst/>
          </a:prstGeom>
          <a:noFill/>
          <a:ln w="9525">
            <a:noFill/>
            <a:miter lim="800000"/>
            <a:headEnd/>
            <a:tailEnd/>
          </a:ln>
        </p:spPr>
      </p:pic>
      <p:sp>
        <p:nvSpPr>
          <p:cNvPr id="115" name="テキスト ボックス 10"/>
          <p:cNvSpPr txBox="1"/>
          <p:nvPr/>
        </p:nvSpPr>
        <p:spPr>
          <a:xfrm>
            <a:off x="6588224" y="120575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9" name="直線コネクタ 118"/>
          <p:cNvCxnSpPr/>
          <p:nvPr/>
        </p:nvCxnSpPr>
        <p:spPr>
          <a:xfrm flipH="1">
            <a:off x="6588224" y="2277326"/>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21" name="テキスト ボックス 171"/>
          <p:cNvSpPr txBox="1"/>
          <p:nvPr/>
        </p:nvSpPr>
        <p:spPr bwMode="auto">
          <a:xfrm>
            <a:off x="7305980" y="292363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2" name="テキスト ボックス 171"/>
          <p:cNvSpPr txBox="1"/>
          <p:nvPr/>
        </p:nvSpPr>
        <p:spPr bwMode="auto">
          <a:xfrm>
            <a:off x="6780674" y="399810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3" name="テキスト ボックス 508"/>
          <p:cNvSpPr txBox="1"/>
          <p:nvPr/>
        </p:nvSpPr>
        <p:spPr>
          <a:xfrm>
            <a:off x="7233611" y="514350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4" name="図形 199"/>
          <p:cNvCxnSpPr>
            <a:stCxn id="98" idx="2"/>
            <a:endCxn id="131" idx="0"/>
          </p:cNvCxnSpPr>
          <p:nvPr/>
        </p:nvCxnSpPr>
        <p:spPr bwMode="auto">
          <a:xfrm rot="5400000">
            <a:off x="4294133" y="3092633"/>
            <a:ext cx="506336" cy="882715"/>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26" name="テキスト ボックス 171"/>
          <p:cNvSpPr txBox="1"/>
          <p:nvPr/>
        </p:nvSpPr>
        <p:spPr bwMode="auto">
          <a:xfrm>
            <a:off x="6660232" y="327745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7" name="テキスト ボックス 508"/>
          <p:cNvSpPr txBox="1"/>
          <p:nvPr/>
        </p:nvSpPr>
        <p:spPr>
          <a:xfrm>
            <a:off x="6580124" y="515303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30" name="テキスト ボックス 171"/>
          <p:cNvSpPr txBox="1"/>
          <p:nvPr/>
        </p:nvSpPr>
        <p:spPr bwMode="auto">
          <a:xfrm>
            <a:off x="4484602" y="3787728"/>
            <a:ext cx="1008112" cy="357190"/>
          </a:xfrm>
          <a:prstGeom prst="rect">
            <a:avLst/>
          </a:prstGeom>
          <a:solidFill>
            <a:schemeClr val="lt1"/>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審査・補正</a:t>
            </a:r>
            <a:endParaRPr kumimoji="1" lang="en-US" altLang="ja-JP" sz="1000" dirty="0">
              <a:solidFill>
                <a:schemeClr val="bg2"/>
              </a:solidFill>
            </a:endParaRPr>
          </a:p>
        </p:txBody>
      </p:sp>
      <p:sp>
        <p:nvSpPr>
          <p:cNvPr id="131" name="テキスト ボックス 171"/>
          <p:cNvSpPr txBox="1"/>
          <p:nvPr/>
        </p:nvSpPr>
        <p:spPr bwMode="auto">
          <a:xfrm>
            <a:off x="3855910" y="378715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32" name="テキスト ボックス 171"/>
          <p:cNvSpPr txBox="1"/>
          <p:nvPr/>
        </p:nvSpPr>
        <p:spPr bwMode="auto">
          <a:xfrm>
            <a:off x="3917088" y="457981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cxnSp>
        <p:nvCxnSpPr>
          <p:cNvPr id="134" name="図形 199"/>
          <p:cNvCxnSpPr>
            <a:stCxn id="130" idx="2"/>
            <a:endCxn id="132" idx="0"/>
          </p:cNvCxnSpPr>
          <p:nvPr/>
        </p:nvCxnSpPr>
        <p:spPr bwMode="auto">
          <a:xfrm rot="5400000">
            <a:off x="4487452" y="4078610"/>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6" name="図形 199"/>
          <p:cNvCxnSpPr>
            <a:stCxn id="130" idx="2"/>
            <a:endCxn id="90" idx="0"/>
          </p:cNvCxnSpPr>
          <p:nvPr/>
        </p:nvCxnSpPr>
        <p:spPr bwMode="auto">
          <a:xfrm rot="16200000" flipH="1">
            <a:off x="5063516" y="4070060"/>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0" name="テキスト ボックス 171"/>
          <p:cNvSpPr txBox="1"/>
          <p:nvPr/>
        </p:nvSpPr>
        <p:spPr bwMode="auto">
          <a:xfrm>
            <a:off x="467544" y="3419194"/>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43" name="カギ線コネクタ 142"/>
          <p:cNvCxnSpPr>
            <a:stCxn id="82" idx="1"/>
            <a:endCxn id="140" idx="0"/>
          </p:cNvCxnSpPr>
          <p:nvPr/>
        </p:nvCxnSpPr>
        <p:spPr bwMode="auto">
          <a:xfrm rot="10800000" flipV="1">
            <a:off x="717578" y="3093732"/>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9" name="フローチャート : 他ページ結合子 148"/>
          <p:cNvSpPr/>
          <p:nvPr/>
        </p:nvSpPr>
        <p:spPr bwMode="auto">
          <a:xfrm>
            <a:off x="4853192" y="233907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50" name="フローチャート : 他ページ結合子 149"/>
          <p:cNvSpPr/>
          <p:nvPr/>
        </p:nvSpPr>
        <p:spPr bwMode="auto">
          <a:xfrm>
            <a:off x="7642051" y="235092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cxnSp>
        <p:nvCxnSpPr>
          <p:cNvPr id="155" name="直線コネクタ 154"/>
          <p:cNvCxnSpPr>
            <a:cxnSpLocks/>
          </p:cNvCxnSpPr>
          <p:nvPr/>
        </p:nvCxnSpPr>
        <p:spPr bwMode="auto">
          <a:xfrm>
            <a:off x="1909966" y="4211282"/>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1" name="直線コネクタ 160"/>
          <p:cNvCxnSpPr>
            <a:stCxn id="149" idx="2"/>
            <a:endCxn id="98" idx="0"/>
          </p:cNvCxnSpPr>
          <p:nvPr/>
        </p:nvCxnSpPr>
        <p:spPr bwMode="auto">
          <a:xfrm>
            <a:off x="4986336" y="2615257"/>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6" name="直線コネクタ 165"/>
          <p:cNvCxnSpPr>
            <a:stCxn id="98" idx="2"/>
            <a:endCxn id="130" idx="0"/>
          </p:cNvCxnSpPr>
          <p:nvPr/>
        </p:nvCxnSpPr>
        <p:spPr bwMode="auto">
          <a:xfrm>
            <a:off x="4988658" y="3280822"/>
            <a:ext cx="0" cy="50690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7" name="直線コネクタ 166"/>
          <p:cNvCxnSpPr>
            <a:stCxn id="150" idx="2"/>
            <a:endCxn id="121" idx="0"/>
          </p:cNvCxnSpPr>
          <p:nvPr/>
        </p:nvCxnSpPr>
        <p:spPr bwMode="auto">
          <a:xfrm flipH="1">
            <a:off x="7775194" y="2627106"/>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8" name="フローチャート : 他ページ結合子 167"/>
          <p:cNvSpPr/>
          <p:nvPr/>
        </p:nvSpPr>
        <p:spPr bwMode="auto">
          <a:xfrm>
            <a:off x="5440128" y="515895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Ｃ</a:t>
            </a:r>
          </a:p>
        </p:txBody>
      </p:sp>
      <p:cxnSp>
        <p:nvCxnSpPr>
          <p:cNvPr id="169" name="直線コネクタ 168"/>
          <p:cNvCxnSpPr>
            <a:stCxn id="90" idx="2"/>
            <a:endCxn id="168" idx="0"/>
          </p:cNvCxnSpPr>
          <p:nvPr/>
        </p:nvCxnSpPr>
        <p:spPr bwMode="auto">
          <a:xfrm>
            <a:off x="5573272" y="4937006"/>
            <a:ext cx="0"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70" name="フローチャート : 他ページ結合子 169"/>
          <p:cNvSpPr/>
          <p:nvPr/>
        </p:nvSpPr>
        <p:spPr bwMode="auto">
          <a:xfrm>
            <a:off x="6781824" y="48712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1" name="図形 199"/>
          <p:cNvCxnSpPr>
            <a:stCxn id="122" idx="2"/>
            <a:endCxn id="170" idx="0"/>
          </p:cNvCxnSpPr>
          <p:nvPr/>
        </p:nvCxnSpPr>
        <p:spPr bwMode="auto">
          <a:xfrm rot="5400000">
            <a:off x="6824476" y="4445790"/>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2" name="図形 199"/>
          <p:cNvCxnSpPr>
            <a:stCxn id="121" idx="2"/>
            <a:endCxn id="122" idx="0"/>
          </p:cNvCxnSpPr>
          <p:nvPr/>
        </p:nvCxnSpPr>
        <p:spPr bwMode="auto">
          <a:xfrm rot="5400000">
            <a:off x="7153898" y="3376812"/>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3" name="フローチャート : 他ページ結合子 172"/>
          <p:cNvSpPr/>
          <p:nvPr/>
        </p:nvSpPr>
        <p:spPr bwMode="auto">
          <a:xfrm>
            <a:off x="4288001" y="515895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sp>
        <p:nvSpPr>
          <p:cNvPr id="174" name="フローチャート : 他ページ結合子 173"/>
          <p:cNvSpPr/>
          <p:nvPr/>
        </p:nvSpPr>
        <p:spPr bwMode="auto">
          <a:xfrm>
            <a:off x="7469950" y="48712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5" name="直線コネクタ 174"/>
          <p:cNvCxnSpPr>
            <a:stCxn id="132" idx="2"/>
            <a:endCxn id="173" idx="0"/>
          </p:cNvCxnSpPr>
          <p:nvPr/>
        </p:nvCxnSpPr>
        <p:spPr bwMode="auto">
          <a:xfrm>
            <a:off x="4421144" y="4937006"/>
            <a:ext cx="1"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76" name="図形 199"/>
          <p:cNvCxnSpPr>
            <a:stCxn id="121" idx="1"/>
            <a:endCxn id="126" idx="0"/>
          </p:cNvCxnSpPr>
          <p:nvPr/>
        </p:nvCxnSpPr>
        <p:spPr bwMode="auto">
          <a:xfrm rot="10800000" flipV="1">
            <a:off x="6910266" y="3102226"/>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cxnSpLocks/>
            <a:stCxn id="82" idx="2"/>
          </p:cNvCxnSpPr>
          <p:nvPr/>
        </p:nvCxnSpPr>
        <p:spPr bwMode="auto">
          <a:xfrm rot="16200000" flipH="1">
            <a:off x="1364794" y="3308920"/>
            <a:ext cx="581764" cy="50858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8" name="カギ線コネクタ 177"/>
          <p:cNvCxnSpPr>
            <a:cxnSpLocks/>
            <a:stCxn id="79" idx="2"/>
          </p:cNvCxnSpPr>
          <p:nvPr/>
        </p:nvCxnSpPr>
        <p:spPr bwMode="auto">
          <a:xfrm rot="5400000">
            <a:off x="1940858" y="3241436"/>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9" name="フローチャート : 他ページ結合子 178"/>
          <p:cNvSpPr/>
          <p:nvPr/>
        </p:nvSpPr>
        <p:spPr bwMode="auto">
          <a:xfrm>
            <a:off x="1268243" y="235093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80" name="図形 199"/>
          <p:cNvCxnSpPr>
            <a:stCxn id="122" idx="2"/>
            <a:endCxn id="174" idx="0"/>
          </p:cNvCxnSpPr>
          <p:nvPr/>
        </p:nvCxnSpPr>
        <p:spPr bwMode="auto">
          <a:xfrm rot="16200000" flipH="1">
            <a:off x="7168539" y="4436647"/>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1" name="直線コネクタ 180"/>
          <p:cNvCxnSpPr>
            <a:stCxn id="179" idx="2"/>
            <a:endCxn id="82" idx="0"/>
          </p:cNvCxnSpPr>
          <p:nvPr/>
        </p:nvCxnSpPr>
        <p:spPr bwMode="auto">
          <a:xfrm flipH="1">
            <a:off x="1401386" y="2627118"/>
            <a:ext cx="1" cy="28802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82" name="テキスト ボックス 171"/>
          <p:cNvSpPr txBox="1"/>
          <p:nvPr/>
        </p:nvSpPr>
        <p:spPr bwMode="auto">
          <a:xfrm>
            <a:off x="7882044" y="399525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3" name="図形 199"/>
          <p:cNvCxnSpPr>
            <a:stCxn id="121" idx="2"/>
            <a:endCxn id="182" idx="0"/>
          </p:cNvCxnSpPr>
          <p:nvPr/>
        </p:nvCxnSpPr>
        <p:spPr bwMode="auto">
          <a:xfrm rot="16200000" flipH="1">
            <a:off x="7706008" y="3350008"/>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4" name="テキスト ボックス 508"/>
          <p:cNvSpPr txBox="1"/>
          <p:nvPr/>
        </p:nvSpPr>
        <p:spPr>
          <a:xfrm>
            <a:off x="4062529" y="536341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85" name="テキスト ボックス 508"/>
          <p:cNvSpPr txBox="1"/>
          <p:nvPr/>
        </p:nvSpPr>
        <p:spPr>
          <a:xfrm>
            <a:off x="1547664" y="540363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農委</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186" name="テキスト ボックス 508"/>
          <p:cNvSpPr txBox="1"/>
          <p:nvPr/>
        </p:nvSpPr>
        <p:spPr>
          <a:xfrm>
            <a:off x="7428309" y="328082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7" name="テキスト ボックス 508"/>
          <p:cNvSpPr txBox="1"/>
          <p:nvPr/>
        </p:nvSpPr>
        <p:spPr>
          <a:xfrm>
            <a:off x="5220072" y="536905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基金</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3</a:t>
            </a:fld>
            <a:endParaRPr lang="en-US" altLang="ja-JP"/>
          </a:p>
        </p:txBody>
      </p:sp>
      <p:sp>
        <p:nvSpPr>
          <p:cNvPr id="63" name="テキスト ボックス 171">
            <a:extLst>
              <a:ext uri="{FF2B5EF4-FFF2-40B4-BE49-F238E27FC236}">
                <a16:creationId xmlns:a16="http://schemas.microsoft.com/office/drawing/2014/main" id="{E03A6D67-C1F7-44FC-8339-6686100326D0}"/>
              </a:ext>
            </a:extLst>
          </p:cNvPr>
          <p:cNvSpPr txBox="1"/>
          <p:nvPr/>
        </p:nvSpPr>
        <p:spPr bwMode="auto">
          <a:xfrm>
            <a:off x="1390628" y="3865093"/>
            <a:ext cx="1008112" cy="357190"/>
          </a:xfrm>
          <a:prstGeom prst="rect">
            <a:avLst/>
          </a:prstGeom>
          <a:solidFill>
            <a:schemeClr val="lt1"/>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審査・補正</a:t>
            </a:r>
            <a:endParaRPr kumimoji="1" lang="en-US" altLang="ja-JP" sz="1000" dirty="0">
              <a:solidFill>
                <a:schemeClr val="bg2"/>
              </a:solidFill>
            </a:endParaRPr>
          </a:p>
        </p:txBody>
      </p:sp>
      <p:sp>
        <p:nvSpPr>
          <p:cNvPr id="64" name="テキスト ボックス 171">
            <a:extLst>
              <a:ext uri="{FF2B5EF4-FFF2-40B4-BE49-F238E27FC236}">
                <a16:creationId xmlns:a16="http://schemas.microsoft.com/office/drawing/2014/main" id="{5854DE7C-41AC-47DB-98E1-36C9A6833166}"/>
              </a:ext>
            </a:extLst>
          </p:cNvPr>
          <p:cNvSpPr txBox="1"/>
          <p:nvPr/>
        </p:nvSpPr>
        <p:spPr bwMode="auto">
          <a:xfrm>
            <a:off x="1379637" y="4549260"/>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送付書出力</a:t>
            </a:r>
            <a:endParaRPr kumimoji="1" lang="en-US" altLang="ja-JP" sz="1000" dirty="0">
              <a:solidFill>
                <a:schemeClr val="bg2"/>
              </a:solidFill>
            </a:endParaRPr>
          </a:p>
        </p:txBody>
      </p:sp>
      <p:cxnSp>
        <p:nvCxnSpPr>
          <p:cNvPr id="65" name="直線コネクタ 64">
            <a:extLst>
              <a:ext uri="{FF2B5EF4-FFF2-40B4-BE49-F238E27FC236}">
                <a16:creationId xmlns:a16="http://schemas.microsoft.com/office/drawing/2014/main" id="{3BEF3CDE-A0D2-4F57-9F74-D30765E40F2A}"/>
              </a:ext>
            </a:extLst>
          </p:cNvPr>
          <p:cNvCxnSpPr/>
          <p:nvPr/>
        </p:nvCxnSpPr>
        <p:spPr bwMode="auto">
          <a:xfrm>
            <a:off x="1899229" y="4898319"/>
            <a:ext cx="0"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66" name="フローチャート : 他ページ結合子 173">
            <a:extLst>
              <a:ext uri="{FF2B5EF4-FFF2-40B4-BE49-F238E27FC236}">
                <a16:creationId xmlns:a16="http://schemas.microsoft.com/office/drawing/2014/main" id="{FB0DAA36-9C83-4F46-8891-1A26317F77C8}"/>
              </a:ext>
            </a:extLst>
          </p:cNvPr>
          <p:cNvSpPr/>
          <p:nvPr/>
        </p:nvSpPr>
        <p:spPr bwMode="auto">
          <a:xfrm>
            <a:off x="1746485" y="514037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Tree>
    <p:extLst>
      <p:ext uri="{BB962C8B-B14F-4D97-AF65-F5344CB8AC3E}">
        <p14:creationId xmlns:p14="http://schemas.microsoft.com/office/powerpoint/2010/main" val="2173481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50CA07-2F63-4BB4-A334-389C259B6B63}"/>
              </a:ext>
            </a:extLst>
          </p:cNvPr>
          <p:cNvPicPr>
            <a:picLocks noChangeAspect="1"/>
          </p:cNvPicPr>
          <p:nvPr/>
        </p:nvPicPr>
        <p:blipFill>
          <a:blip r:embed="rId2"/>
          <a:stretch>
            <a:fillRect/>
          </a:stretch>
        </p:blipFill>
        <p:spPr>
          <a:xfrm>
            <a:off x="396467" y="1677988"/>
            <a:ext cx="4638675" cy="2981325"/>
          </a:xfrm>
          <a:prstGeom prst="rect">
            <a:avLst/>
          </a:prstGeom>
        </p:spPr>
      </p:pic>
      <p:pic>
        <p:nvPicPr>
          <p:cNvPr id="4" name="図 3">
            <a:extLst>
              <a:ext uri="{FF2B5EF4-FFF2-40B4-BE49-F238E27FC236}">
                <a16:creationId xmlns:a16="http://schemas.microsoft.com/office/drawing/2014/main" id="{79D3D20F-A181-4F4C-B433-3903E4183777}"/>
              </a:ext>
            </a:extLst>
          </p:cNvPr>
          <p:cNvPicPr>
            <a:picLocks noChangeAspect="1"/>
          </p:cNvPicPr>
          <p:nvPr/>
        </p:nvPicPr>
        <p:blipFill>
          <a:blip r:embed="rId3"/>
          <a:stretch>
            <a:fillRect/>
          </a:stretch>
        </p:blipFill>
        <p:spPr>
          <a:xfrm>
            <a:off x="572666" y="3645024"/>
            <a:ext cx="4629150" cy="2971800"/>
          </a:xfrm>
          <a:prstGeom prst="rect">
            <a:avLst/>
          </a:prstGeom>
        </p:spPr>
      </p:pic>
      <p:sp>
        <p:nvSpPr>
          <p:cNvPr id="29700" name="Text Box 7"/>
          <p:cNvSpPr txBox="1">
            <a:spLocks noChangeArrowheads="1"/>
          </p:cNvSpPr>
          <p:nvPr/>
        </p:nvSpPr>
        <p:spPr bwMode="auto">
          <a:xfrm>
            <a:off x="101135" y="169546"/>
            <a:ext cx="6913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　</a:t>
            </a:r>
            <a:r>
              <a:rPr lang="en-US" altLang="ja-JP" sz="1800" dirty="0">
                <a:latin typeface="ＭＳ ゴシック" pitchFamily="49" charset="-128"/>
              </a:rPr>
              <a:t>(</a:t>
            </a:r>
            <a:r>
              <a:rPr lang="ja-JP" altLang="en-US" sz="1800" dirty="0">
                <a:latin typeface="ＭＳ ゴシック" pitchFamily="49" charset="-128"/>
              </a:rPr>
              <a:t>例</a:t>
            </a:r>
            <a:r>
              <a:rPr lang="en-US" altLang="ja-JP" sz="1800" dirty="0">
                <a:latin typeface="ＭＳ ゴシック" pitchFamily="49" charset="-128"/>
              </a:rPr>
              <a:t>)</a:t>
            </a:r>
            <a:r>
              <a:rPr lang="ja-JP" altLang="en-US" sz="1800" dirty="0">
                <a:latin typeface="ＭＳ ゴシック" pitchFamily="49" charset="-128"/>
              </a:rPr>
              <a:t>　新規に農業者年金に加入する者の届出書を作成する場合</a:t>
            </a:r>
          </a:p>
        </p:txBody>
      </p:sp>
      <p:pic>
        <p:nvPicPr>
          <p:cNvPr id="6151" name="Picture 13" descr="C:\Users\s.yokobori\AppData\Local\Microsoft\Windows\Temporary Internet Files\Content.IE5\I1NXK7NK\MC90030137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950" y="404813"/>
            <a:ext cx="12477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 Box 17"/>
          <p:cNvSpPr txBox="1">
            <a:spLocks noChangeArrowheads="1"/>
          </p:cNvSpPr>
          <p:nvPr/>
        </p:nvSpPr>
        <p:spPr bwMode="auto">
          <a:xfrm>
            <a:off x="608294" y="686124"/>
            <a:ext cx="60490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latin typeface="ＭＳ ゴシック" panose="020B0609070205080204" pitchFamily="49" charset="-128"/>
              </a:rPr>
              <a:t>新規に農業者年金に通常加入する場合の届出書を作成します。</a:t>
            </a:r>
          </a:p>
        </p:txBody>
      </p:sp>
      <p:sp>
        <p:nvSpPr>
          <p:cNvPr id="13" name="Text Box 17"/>
          <p:cNvSpPr txBox="1">
            <a:spLocks noChangeArrowheads="1"/>
          </p:cNvSpPr>
          <p:nvPr/>
        </p:nvSpPr>
        <p:spPr bwMode="auto">
          <a:xfrm>
            <a:off x="5185093" y="1971589"/>
            <a:ext cx="4137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（２）</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画面が開きます。</a:t>
            </a:r>
          </a:p>
        </p:txBody>
      </p:sp>
      <p:sp>
        <p:nvSpPr>
          <p:cNvPr id="18" name="Rectangle 5"/>
          <p:cNvSpPr>
            <a:spLocks noChangeArrowheads="1"/>
          </p:cNvSpPr>
          <p:nvPr/>
        </p:nvSpPr>
        <p:spPr bwMode="auto">
          <a:xfrm>
            <a:off x="3419208" y="2478790"/>
            <a:ext cx="1093329" cy="12520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pic>
        <p:nvPicPr>
          <p:cNvPr id="21" name="図 10" descr="img03.png"/>
          <p:cNvPicPr>
            <a:picLocks noChangeAspect="1"/>
          </p:cNvPicPr>
          <p:nvPr/>
        </p:nvPicPr>
        <p:blipFill>
          <a:blip r:embed="rId5"/>
          <a:srcRect/>
          <a:stretch>
            <a:fillRect/>
          </a:stretch>
        </p:blipFill>
        <p:spPr bwMode="auto">
          <a:xfrm>
            <a:off x="4109630" y="2636912"/>
            <a:ext cx="233362" cy="395287"/>
          </a:xfrm>
          <a:prstGeom prst="rect">
            <a:avLst/>
          </a:prstGeom>
          <a:noFill/>
          <a:ln w="9525">
            <a:noFill/>
            <a:miter lim="800000"/>
            <a:headEnd/>
            <a:tailEnd/>
          </a:ln>
        </p:spPr>
      </p:pic>
      <p:pic>
        <p:nvPicPr>
          <p:cNvPr id="22" name="図 10" descr="img03.png"/>
          <p:cNvPicPr>
            <a:picLocks noChangeAspect="1"/>
          </p:cNvPicPr>
          <p:nvPr/>
        </p:nvPicPr>
        <p:blipFill>
          <a:blip r:embed="rId5"/>
          <a:srcRect/>
          <a:stretch>
            <a:fillRect/>
          </a:stretch>
        </p:blipFill>
        <p:spPr bwMode="auto">
          <a:xfrm>
            <a:off x="4338638" y="4725144"/>
            <a:ext cx="233362" cy="395287"/>
          </a:xfrm>
          <a:prstGeom prst="rect">
            <a:avLst/>
          </a:prstGeom>
          <a:noFill/>
          <a:ln w="9525">
            <a:noFill/>
            <a:miter lim="800000"/>
            <a:headEnd/>
            <a:tailEnd/>
          </a:ln>
        </p:spPr>
      </p:pic>
      <p:sp>
        <p:nvSpPr>
          <p:cNvPr id="26" name="Rectangle 5"/>
          <p:cNvSpPr>
            <a:spLocks noChangeArrowheads="1"/>
          </p:cNvSpPr>
          <p:nvPr/>
        </p:nvSpPr>
        <p:spPr bwMode="auto">
          <a:xfrm>
            <a:off x="3726430" y="4581128"/>
            <a:ext cx="999761" cy="13165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17" name="Text Box 17"/>
          <p:cNvSpPr txBox="1">
            <a:spLocks noChangeArrowheads="1"/>
          </p:cNvSpPr>
          <p:nvPr/>
        </p:nvSpPr>
        <p:spPr bwMode="auto">
          <a:xfrm>
            <a:off x="0" y="1127995"/>
            <a:ext cx="6049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200" dirty="0">
                <a:latin typeface="ＭＳ 明朝" panose="02020609040205080304" pitchFamily="17" charset="-128"/>
                <a:ea typeface="ＭＳ 明朝" panose="02020609040205080304" pitchFamily="17" charset="-128"/>
              </a:rPr>
              <a:t>　</a:t>
            </a:r>
            <a:r>
              <a:rPr lang="ja-JP" altLang="en-US" dirty="0">
                <a:latin typeface="ＭＳ ゴシック" panose="020B0609070205080204" pitchFamily="49" charset="-128"/>
              </a:rPr>
              <a:t>（１）</a:t>
            </a:r>
            <a:r>
              <a:rPr lang="en-US" altLang="ja-JP" dirty="0">
                <a:latin typeface="ＭＳ ゴシック" panose="020B0609070205080204" pitchFamily="49" charset="-128"/>
              </a:rPr>
              <a:t>【</a:t>
            </a:r>
            <a:r>
              <a:rPr lang="ja-JP" altLang="en-US" dirty="0">
                <a:latin typeface="ＭＳ ゴシック" panose="020B0609070205080204" pitchFamily="49" charset="-128"/>
              </a:rPr>
              <a:t>メインメニュー画面</a:t>
            </a:r>
            <a:r>
              <a:rPr lang="en-US" altLang="ja-JP" dirty="0">
                <a:latin typeface="ＭＳ ゴシック" panose="020B0609070205080204" pitchFamily="49" charset="-128"/>
              </a:rPr>
              <a:t>】</a:t>
            </a:r>
            <a:r>
              <a:rPr lang="ja-JP" altLang="en-US" dirty="0">
                <a:latin typeface="ＭＳ ゴシック" panose="020B0609070205080204" pitchFamily="49" charset="-128"/>
              </a:rPr>
              <a:t>の</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をクリックし、</a:t>
            </a:r>
            <a:br>
              <a:rPr lang="ja-JP" altLang="en-US" dirty="0">
                <a:latin typeface="ＭＳ ゴシック" panose="020B0609070205080204" pitchFamily="49" charset="-128"/>
              </a:rPr>
            </a:br>
            <a:r>
              <a:rPr lang="ja-JP" altLang="en-US" dirty="0">
                <a:latin typeface="ＭＳ ゴシック" panose="020B0609070205080204" pitchFamily="49" charset="-128"/>
              </a:rPr>
              <a:t>　　　次に</a:t>
            </a:r>
            <a:r>
              <a:rPr lang="en-US" altLang="ja-JP" dirty="0">
                <a:latin typeface="ＭＳ ゴシック" panose="020B0609070205080204" pitchFamily="49" charset="-128"/>
              </a:rPr>
              <a:t>【</a:t>
            </a:r>
            <a:r>
              <a:rPr lang="ja-JP" altLang="en-US" dirty="0">
                <a:latin typeface="ＭＳ ゴシック" panose="020B0609070205080204" pitchFamily="49" charset="-128"/>
              </a:rPr>
              <a:t>届出事由から作成する場合</a:t>
            </a:r>
            <a:r>
              <a:rPr lang="en-US" altLang="ja-JP" dirty="0">
                <a:latin typeface="ＭＳ ゴシック" panose="020B0609070205080204" pitchFamily="49" charset="-128"/>
              </a:rPr>
              <a:t>】</a:t>
            </a:r>
            <a:r>
              <a:rPr lang="ja-JP" altLang="en-US" dirty="0">
                <a:latin typeface="ＭＳ ゴシック" panose="020B0609070205080204" pitchFamily="49" charset="-128"/>
              </a:rPr>
              <a:t>をクリックします。</a:t>
            </a:r>
            <a:endParaRPr lang="ja-JP" altLang="en-US" sz="1200" dirty="0">
              <a:latin typeface="ＭＳ ゴシック" panose="020B0609070205080204" pitchFamily="49" charset="-128"/>
            </a:endParaRPr>
          </a:p>
        </p:txBody>
      </p:sp>
      <p:sp>
        <p:nvSpPr>
          <p:cNvPr id="2" name="スライド番号プレースホルダー 1"/>
          <p:cNvSpPr>
            <a:spLocks noGrp="1"/>
          </p:cNvSpPr>
          <p:nvPr>
            <p:ph type="sldNum" sz="quarter" idx="12"/>
          </p:nvPr>
        </p:nvSpPr>
        <p:spPr/>
        <p:txBody>
          <a:bodyPr/>
          <a:lstStyle/>
          <a:p>
            <a:pPr>
              <a:defRPr/>
            </a:pPr>
            <a:fld id="{9053A010-A652-441D-A02B-0D0493A5225E}" type="slidenum">
              <a:rPr lang="en-US" altLang="ja-JP" smtClean="0"/>
              <a:pPr>
                <a:defRPr/>
              </a:pPr>
              <a:t>4</a:t>
            </a:fld>
            <a:endParaRPr lang="en-US" altLang="ja-JP"/>
          </a:p>
        </p:txBody>
      </p:sp>
      <p:pic>
        <p:nvPicPr>
          <p:cNvPr id="5" name="図 4">
            <a:extLst>
              <a:ext uri="{FF2B5EF4-FFF2-40B4-BE49-F238E27FC236}">
                <a16:creationId xmlns:a16="http://schemas.microsoft.com/office/drawing/2014/main" id="{24C0A735-F782-481B-A114-C215FBF7D4E0}"/>
              </a:ext>
            </a:extLst>
          </p:cNvPr>
          <p:cNvPicPr>
            <a:picLocks noChangeAspect="1"/>
          </p:cNvPicPr>
          <p:nvPr/>
        </p:nvPicPr>
        <p:blipFill>
          <a:blip r:embed="rId6"/>
          <a:stretch>
            <a:fillRect/>
          </a:stretch>
        </p:blipFill>
        <p:spPr>
          <a:xfrm>
            <a:off x="5220072" y="2310184"/>
            <a:ext cx="3649219" cy="234912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A3DA430-AE79-4124-8251-9319AA2670A0}"/>
              </a:ext>
            </a:extLst>
          </p:cNvPr>
          <p:cNvPicPr>
            <a:picLocks noChangeAspect="1"/>
          </p:cNvPicPr>
          <p:nvPr/>
        </p:nvPicPr>
        <p:blipFill>
          <a:blip r:embed="rId3"/>
          <a:stretch>
            <a:fillRect/>
          </a:stretch>
        </p:blipFill>
        <p:spPr>
          <a:xfrm>
            <a:off x="663040" y="1280145"/>
            <a:ext cx="5048250" cy="3228975"/>
          </a:xfrm>
          <a:prstGeom prst="rect">
            <a:avLst/>
          </a:prstGeom>
        </p:spPr>
      </p:pic>
      <p:pic>
        <p:nvPicPr>
          <p:cNvPr id="5" name="図 4">
            <a:extLst>
              <a:ext uri="{FF2B5EF4-FFF2-40B4-BE49-F238E27FC236}">
                <a16:creationId xmlns:a16="http://schemas.microsoft.com/office/drawing/2014/main" id="{C4AA475A-39A2-40E3-AC00-D236A52C9229}"/>
              </a:ext>
            </a:extLst>
          </p:cNvPr>
          <p:cNvPicPr>
            <a:picLocks noChangeAspect="1"/>
          </p:cNvPicPr>
          <p:nvPr/>
        </p:nvPicPr>
        <p:blipFill>
          <a:blip r:embed="rId4"/>
          <a:stretch>
            <a:fillRect/>
          </a:stretch>
        </p:blipFill>
        <p:spPr>
          <a:xfrm>
            <a:off x="2643486" y="2396523"/>
            <a:ext cx="5819775" cy="3714750"/>
          </a:xfrm>
          <a:prstGeom prst="rect">
            <a:avLst/>
          </a:prstGeom>
        </p:spPr>
      </p:pic>
      <p:pic>
        <p:nvPicPr>
          <p:cNvPr id="4" name="図 3"/>
          <p:cNvPicPr>
            <a:picLocks noChangeAspect="1"/>
          </p:cNvPicPr>
          <p:nvPr/>
        </p:nvPicPr>
        <p:blipFill>
          <a:blip r:embed="rId5"/>
          <a:stretch>
            <a:fillRect/>
          </a:stretch>
        </p:blipFill>
        <p:spPr>
          <a:xfrm>
            <a:off x="3314033" y="4047420"/>
            <a:ext cx="5004477" cy="2543544"/>
          </a:xfrm>
          <a:prstGeom prst="rect">
            <a:avLst/>
          </a:prstGeom>
        </p:spPr>
      </p:pic>
      <p:sp>
        <p:nvSpPr>
          <p:cNvPr id="7175" name="Text Box 17"/>
          <p:cNvSpPr txBox="1">
            <a:spLocks noChangeArrowheads="1"/>
          </p:cNvSpPr>
          <p:nvPr/>
        </p:nvSpPr>
        <p:spPr bwMode="auto">
          <a:xfrm>
            <a:off x="178752" y="287062"/>
            <a:ext cx="87864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（３）届出書を作成したい事由の選択から</a:t>
            </a:r>
            <a:r>
              <a:rPr lang="en-US" altLang="ja-JP" dirty="0">
                <a:latin typeface="ＭＳ ゴシック" panose="020B0609070205080204" pitchFamily="49" charset="-128"/>
              </a:rPr>
              <a:t>【</a:t>
            </a:r>
            <a:r>
              <a:rPr lang="ja-JP" altLang="en-US" dirty="0">
                <a:latin typeface="ＭＳ ゴシック" panose="020B0609070205080204" pitchFamily="49" charset="-128"/>
              </a:rPr>
              <a:t>加入に関する届出</a:t>
            </a:r>
            <a:r>
              <a:rPr lang="en-US" altLang="ja-JP" dirty="0">
                <a:latin typeface="ＭＳ ゴシック" panose="020B0609070205080204" pitchFamily="49" charset="-128"/>
              </a:rPr>
              <a:t>】</a:t>
            </a:r>
            <a:r>
              <a:rPr lang="ja-JP" altLang="en-US" dirty="0">
                <a:latin typeface="ＭＳ ゴシック" panose="020B0609070205080204" pitchFamily="49" charset="-128"/>
              </a:rPr>
              <a:t>→</a:t>
            </a:r>
            <a:r>
              <a:rPr lang="en-US" altLang="ja-JP" dirty="0">
                <a:latin typeface="ＭＳ ゴシック" panose="020B0609070205080204" pitchFamily="49" charset="-128"/>
              </a:rPr>
              <a:t>【</a:t>
            </a:r>
            <a:r>
              <a:rPr lang="ja-JP" altLang="en-US" dirty="0">
                <a:latin typeface="ＭＳ ゴシック" panose="020B0609070205080204" pitchFamily="49" charset="-128"/>
              </a:rPr>
              <a:t>通常加入するとき</a:t>
            </a:r>
            <a:r>
              <a:rPr lang="en-US" altLang="ja-JP" dirty="0">
                <a:latin typeface="ＭＳ ゴシック" panose="020B0609070205080204" pitchFamily="49" charset="-128"/>
              </a:rPr>
              <a:t>】</a:t>
            </a:r>
            <a:r>
              <a:rPr lang="ja-JP" altLang="en-US" dirty="0">
                <a:latin typeface="ＭＳ ゴシック" panose="020B0609070205080204" pitchFamily="49" charset="-128"/>
              </a:rPr>
              <a:t>を選択すると、</a:t>
            </a:r>
            <a:endParaRPr lang="en-US" altLang="ja-JP" dirty="0">
              <a:latin typeface="ＭＳ ゴシック" panose="020B0609070205080204" pitchFamily="49" charset="-128"/>
            </a:endParaRPr>
          </a:p>
          <a:p>
            <a:pPr eaLnBrk="1" hangingPunct="1">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 </a:t>
            </a:r>
            <a:r>
              <a:rPr lang="en-US" altLang="ja-JP" dirty="0">
                <a:latin typeface="ＭＳ ゴシック" panose="020B0609070205080204" pitchFamily="49" charset="-128"/>
              </a:rPr>
              <a:t>(</a:t>
            </a:r>
            <a:r>
              <a:rPr lang="ja-JP" altLang="en-US" dirty="0">
                <a:latin typeface="ＭＳ ゴシック" panose="020B0609070205080204" pitchFamily="49" charset="-128"/>
              </a:rPr>
              <a:t>新</a:t>
            </a:r>
            <a:r>
              <a:rPr lang="en-US" altLang="ja-JP" dirty="0">
                <a:latin typeface="ＭＳ ゴシック" panose="020B0609070205080204" pitchFamily="49" charset="-128"/>
              </a:rPr>
              <a:t>)</a:t>
            </a:r>
            <a:r>
              <a:rPr lang="ja-JP" altLang="en-US" dirty="0">
                <a:latin typeface="ＭＳ ゴシック" panose="020B0609070205080204" pitchFamily="49" charset="-128"/>
              </a:rPr>
              <a:t>様式第１号 」がシステムにより決定されます。次に、</a:t>
            </a:r>
            <a:r>
              <a:rPr lang="en-US" altLang="ja-JP" dirty="0">
                <a:latin typeface="ＭＳ ゴシック" panose="020B0609070205080204" pitchFamily="49" charset="-128"/>
              </a:rPr>
              <a:t>【</a:t>
            </a:r>
            <a:r>
              <a:rPr lang="ja-JP" altLang="en-US" dirty="0">
                <a:latin typeface="ＭＳ ゴシック" panose="020B0609070205080204" pitchFamily="49" charset="-128"/>
              </a:rPr>
              <a:t> 検索 </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23" name="角丸四角形吹き出し 14"/>
          <p:cNvSpPr>
            <a:spLocks noChangeArrowheads="1"/>
          </p:cNvSpPr>
          <p:nvPr/>
        </p:nvSpPr>
        <p:spPr bwMode="auto">
          <a:xfrm>
            <a:off x="2411760" y="1632083"/>
            <a:ext cx="3509493" cy="284749"/>
          </a:xfrm>
          <a:prstGeom prst="wedgeRoundRectCallout">
            <a:avLst>
              <a:gd name="adj1" fmla="val -48115"/>
              <a:gd name="adj2" fmla="val 13541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marL="182563" indent="-182563" defTabSz="746125"/>
            <a:r>
              <a:rPr lang="ja-JP" altLang="en-US" sz="1200" dirty="0">
                <a:latin typeface="ＭＳ ゴシック" pitchFamily="49" charset="-128"/>
              </a:rPr>
              <a:t>①プルダウンから「加入に関する届出」を選択</a:t>
            </a:r>
          </a:p>
        </p:txBody>
      </p:sp>
      <p:sp>
        <p:nvSpPr>
          <p:cNvPr id="24" name="角丸四角形吹き出し 14"/>
          <p:cNvSpPr>
            <a:spLocks noChangeArrowheads="1"/>
          </p:cNvSpPr>
          <p:nvPr/>
        </p:nvSpPr>
        <p:spPr bwMode="auto">
          <a:xfrm>
            <a:off x="5153471" y="2968913"/>
            <a:ext cx="2447702" cy="284749"/>
          </a:xfrm>
          <a:prstGeom prst="wedgeRoundRectCallout">
            <a:avLst>
              <a:gd name="adj1" fmla="val -84971"/>
              <a:gd name="adj2" fmla="val 255982"/>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marL="182563" indent="-182563" defTabSz="746125"/>
            <a:r>
              <a:rPr lang="ja-JP" altLang="en-US" sz="1200" dirty="0">
                <a:latin typeface="ＭＳ ゴシック" pitchFamily="49" charset="-128"/>
              </a:rPr>
              <a:t>②「通常加入するとき」を選択</a:t>
            </a:r>
          </a:p>
        </p:txBody>
      </p:sp>
      <p:sp>
        <p:nvSpPr>
          <p:cNvPr id="17" name="Rectangle 5"/>
          <p:cNvSpPr>
            <a:spLocks noChangeArrowheads="1"/>
          </p:cNvSpPr>
          <p:nvPr/>
        </p:nvSpPr>
        <p:spPr bwMode="auto">
          <a:xfrm>
            <a:off x="1267747" y="2201527"/>
            <a:ext cx="1216021" cy="11221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22" name="Rectangle 5"/>
          <p:cNvSpPr>
            <a:spLocks noChangeArrowheads="1"/>
          </p:cNvSpPr>
          <p:nvPr/>
        </p:nvSpPr>
        <p:spPr bwMode="auto">
          <a:xfrm>
            <a:off x="3412373" y="3757422"/>
            <a:ext cx="871595" cy="17563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25" name="Rectangle 5"/>
          <p:cNvSpPr>
            <a:spLocks noChangeArrowheads="1"/>
          </p:cNvSpPr>
          <p:nvPr/>
        </p:nvSpPr>
        <p:spPr bwMode="auto">
          <a:xfrm>
            <a:off x="7392283" y="6367078"/>
            <a:ext cx="807902" cy="15435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5</a:t>
            </a:fld>
            <a:endParaRPr lang="en-US" altLang="ja-JP"/>
          </a:p>
        </p:txBody>
      </p:sp>
      <p:pic>
        <p:nvPicPr>
          <p:cNvPr id="26" name="図 25" descr="WS000023.BMP"/>
          <p:cNvPicPr>
            <a:picLocks noChangeAspect="1"/>
          </p:cNvPicPr>
          <p:nvPr/>
        </p:nvPicPr>
        <p:blipFill rotWithShape="1">
          <a:blip r:embed="rId6">
            <a:extLst>
              <a:ext uri="{28A0092B-C50C-407E-A947-70E740481C1C}">
                <a14:useLocalDpi xmlns:a14="http://schemas.microsoft.com/office/drawing/2010/main" val="0"/>
              </a:ext>
            </a:extLst>
          </a:blip>
          <a:srcRect l="6809" t="36338" r="21909" b="37019"/>
          <a:stretch/>
        </p:blipFill>
        <p:spPr bwMode="auto">
          <a:xfrm>
            <a:off x="3287546" y="5567778"/>
            <a:ext cx="4020757" cy="97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角丸四角形吹き出し 14"/>
          <p:cNvSpPr>
            <a:spLocks noChangeArrowheads="1"/>
          </p:cNvSpPr>
          <p:nvPr/>
        </p:nvSpPr>
        <p:spPr bwMode="auto">
          <a:xfrm>
            <a:off x="6093525" y="5582155"/>
            <a:ext cx="2369736" cy="273103"/>
          </a:xfrm>
          <a:prstGeom prst="wedgeRoundRectCallout">
            <a:avLst>
              <a:gd name="adj1" fmla="val 18740"/>
              <a:gd name="adj2" fmla="val 218733"/>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marL="88900" indent="-88900" defTabSz="746125"/>
            <a:r>
              <a:rPr lang="ja-JP" altLang="en-US" sz="1200" dirty="0">
                <a:latin typeface="ＭＳ ゴシック" pitchFamily="49" charset="-128"/>
              </a:rPr>
              <a:t>③「検索」ボタンを押下します。</a:t>
            </a:r>
            <a:endParaRPr lang="en-US" altLang="ja-JP" sz="1200" dirty="0">
              <a:latin typeface="ＭＳ ゴシック" pitchFamily="49" charset="-128"/>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16572EF-2797-4542-9A94-BC85797FF23D}"/>
              </a:ext>
            </a:extLst>
          </p:cNvPr>
          <p:cNvPicPr>
            <a:picLocks noChangeAspect="1"/>
          </p:cNvPicPr>
          <p:nvPr/>
        </p:nvPicPr>
        <p:blipFill>
          <a:blip r:embed="rId2"/>
          <a:stretch>
            <a:fillRect/>
          </a:stretch>
        </p:blipFill>
        <p:spPr>
          <a:xfrm>
            <a:off x="552473" y="620688"/>
            <a:ext cx="7591425" cy="4438650"/>
          </a:xfrm>
          <a:prstGeom prst="rect">
            <a:avLst/>
          </a:prstGeom>
        </p:spPr>
      </p:pic>
      <p:sp>
        <p:nvSpPr>
          <p:cNvPr id="8196" name="Text Box 4"/>
          <p:cNvSpPr txBox="1">
            <a:spLocks noChangeArrowheads="1"/>
          </p:cNvSpPr>
          <p:nvPr/>
        </p:nvSpPr>
        <p:spPr bwMode="auto">
          <a:xfrm>
            <a:off x="291735" y="134414"/>
            <a:ext cx="85725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266700" indent="-266700"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（４）データを入力します。</a:t>
            </a:r>
            <a:endParaRPr lang="en-US" altLang="ja-JP" dirty="0">
              <a:latin typeface="ＭＳ ゴシック" panose="020B0609070205080204" pitchFamily="49" charset="-128"/>
            </a:endParaRPr>
          </a:p>
        </p:txBody>
      </p:sp>
      <p:sp>
        <p:nvSpPr>
          <p:cNvPr id="16" name="角丸四角形吹き出し 14"/>
          <p:cNvSpPr>
            <a:spLocks noChangeArrowheads="1"/>
          </p:cNvSpPr>
          <p:nvPr/>
        </p:nvSpPr>
        <p:spPr bwMode="auto">
          <a:xfrm>
            <a:off x="5241162" y="3497201"/>
            <a:ext cx="2643206" cy="681726"/>
          </a:xfrm>
          <a:prstGeom prst="wedgeRoundRectCallout">
            <a:avLst>
              <a:gd name="adj1" fmla="val -62291"/>
              <a:gd name="adj2" fmla="val -104529"/>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marL="182563" indent="-182563" defTabSz="746125"/>
            <a:r>
              <a:rPr lang="ja-JP" altLang="en-US" sz="1200" dirty="0">
                <a:latin typeface="ＭＳ ゴシック" pitchFamily="49" charset="-128"/>
              </a:rPr>
              <a:t>　郵便番号を入力し、</a:t>
            </a:r>
            <a:r>
              <a:rPr lang="en-US" altLang="ja-JP" sz="1200" dirty="0">
                <a:latin typeface="ＭＳ ゴシック" pitchFamily="49" charset="-128"/>
              </a:rPr>
              <a:t>【</a:t>
            </a:r>
            <a:r>
              <a:rPr lang="ja-JP" altLang="en-US" sz="1200" dirty="0">
                <a:latin typeface="ＭＳ ゴシック" pitchFamily="49" charset="-128"/>
              </a:rPr>
              <a:t>住所検索</a:t>
            </a:r>
            <a:r>
              <a:rPr lang="en-US" altLang="ja-JP" sz="1200" dirty="0">
                <a:latin typeface="ＭＳ ゴシック" pitchFamily="49" charset="-128"/>
              </a:rPr>
              <a:t>】</a:t>
            </a:r>
            <a:r>
              <a:rPr lang="ja-JP" altLang="en-US" sz="1200" dirty="0">
                <a:latin typeface="ＭＳ ゴシック" pitchFamily="49" charset="-128"/>
              </a:rPr>
              <a:t>ボタンをクリックすると住所が表示されます</a:t>
            </a:r>
          </a:p>
        </p:txBody>
      </p:sp>
      <p:sp>
        <p:nvSpPr>
          <p:cNvPr id="17" name="AutoShape 21"/>
          <p:cNvSpPr>
            <a:spLocks noChangeArrowheads="1"/>
          </p:cNvSpPr>
          <p:nvPr/>
        </p:nvSpPr>
        <p:spPr bwMode="auto">
          <a:xfrm rot="5400000">
            <a:off x="7810473" y="2608202"/>
            <a:ext cx="881167" cy="214314"/>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dirty="0">
              <a:ea typeface="ＭＳ ゴシック" pitchFamily="49" charset="-128"/>
            </a:endParaRPr>
          </a:p>
        </p:txBody>
      </p:sp>
      <p:sp>
        <p:nvSpPr>
          <p:cNvPr id="18" name="円/楕円 17"/>
          <p:cNvSpPr/>
          <p:nvPr/>
        </p:nvSpPr>
        <p:spPr bwMode="auto">
          <a:xfrm>
            <a:off x="7858148" y="2060461"/>
            <a:ext cx="285752" cy="128588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dirty="0">
              <a:ln>
                <a:noFill/>
              </a:ln>
              <a:solidFill>
                <a:schemeClr val="tx1"/>
              </a:solidFill>
              <a:effectLst/>
              <a:latin typeface="Arial" charset="0"/>
              <a:ea typeface="ＭＳ ゴシック" pitchFamily="49" charset="-128"/>
            </a:endParaRPr>
          </a:p>
        </p:txBody>
      </p:sp>
      <p:sp>
        <p:nvSpPr>
          <p:cNvPr id="19" name="角丸四角形吹き出し 15"/>
          <p:cNvSpPr>
            <a:spLocks noChangeArrowheads="1"/>
          </p:cNvSpPr>
          <p:nvPr/>
        </p:nvSpPr>
        <p:spPr bwMode="auto">
          <a:xfrm>
            <a:off x="7500958" y="896893"/>
            <a:ext cx="1357322" cy="273103"/>
          </a:xfrm>
          <a:prstGeom prst="wedgeRoundRectCallout">
            <a:avLst>
              <a:gd name="adj1" fmla="val -13533"/>
              <a:gd name="adj2" fmla="val 207912"/>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algn="ctr" defTabSz="746125"/>
            <a:r>
              <a:rPr lang="ja-JP" altLang="en-US" sz="1200" dirty="0">
                <a:ea typeface="ＭＳ ゴシック" pitchFamily="49" charset="-128"/>
              </a:rPr>
              <a:t>下にスクロール</a:t>
            </a:r>
          </a:p>
        </p:txBody>
      </p:sp>
      <p:sp>
        <p:nvSpPr>
          <p:cNvPr id="2" name="スライド番号プレースホルダー 1"/>
          <p:cNvSpPr>
            <a:spLocks noGrp="1"/>
          </p:cNvSpPr>
          <p:nvPr>
            <p:ph type="sldNum" sz="quarter" idx="12"/>
          </p:nvPr>
        </p:nvSpPr>
        <p:spPr>
          <a:xfrm>
            <a:off x="6724680" y="6337126"/>
            <a:ext cx="2133600" cy="476250"/>
          </a:xfrm>
        </p:spPr>
        <p:txBody>
          <a:bodyPr/>
          <a:lstStyle/>
          <a:p>
            <a:pPr>
              <a:defRPr/>
            </a:pPr>
            <a:fld id="{3E53EC3B-3D95-436D-B4F2-23C018829657}" type="slidenum">
              <a:rPr lang="en-US" altLang="ja-JP" smtClean="0"/>
              <a:pPr>
                <a:defRPr/>
              </a:pPr>
              <a:t>6</a:t>
            </a:fld>
            <a:endParaRPr lang="en-US" altLang="ja-JP"/>
          </a:p>
        </p:txBody>
      </p:sp>
      <p:sp>
        <p:nvSpPr>
          <p:cNvPr id="4" name="テキスト ボックス 3">
            <a:extLst>
              <a:ext uri="{FF2B5EF4-FFF2-40B4-BE49-F238E27FC236}">
                <a16:creationId xmlns:a16="http://schemas.microsoft.com/office/drawing/2014/main" id="{780B05CB-532B-4944-B7C0-09796133512B}"/>
              </a:ext>
            </a:extLst>
          </p:cNvPr>
          <p:cNvSpPr txBox="1"/>
          <p:nvPr/>
        </p:nvSpPr>
        <p:spPr>
          <a:xfrm>
            <a:off x="391735" y="5254712"/>
            <a:ext cx="7912899" cy="1384995"/>
          </a:xfrm>
          <a:prstGeom prst="rect">
            <a:avLst/>
          </a:prstGeom>
          <a:noFill/>
        </p:spPr>
        <p:txBody>
          <a:bodyPr wrap="square" rtlCol="0">
            <a:spAutoFit/>
          </a:bodyPr>
          <a:lstStyle/>
          <a:p>
            <a:pPr>
              <a:spcBef>
                <a:spcPts val="0"/>
              </a:spcBef>
            </a:pPr>
            <a:r>
              <a:rPr lang="ja-JP" altLang="en-US" dirty="0"/>
              <a:t>「</a:t>
            </a:r>
            <a:r>
              <a:rPr lang="ja-JP" altLang="en-US" dirty="0">
                <a:solidFill>
                  <a:srgbClr val="FF0000"/>
                </a:solidFill>
              </a:rPr>
              <a:t>＊</a:t>
            </a:r>
            <a:r>
              <a:rPr lang="ja-JP" altLang="en-US" dirty="0"/>
              <a:t>」が付された項目は、入力が必須となります。</a:t>
            </a:r>
            <a:endParaRPr lang="en-US" altLang="ja-JP" dirty="0"/>
          </a:p>
          <a:p>
            <a:pPr>
              <a:spcBef>
                <a:spcPts val="0"/>
              </a:spcBef>
            </a:pPr>
            <a:r>
              <a:rPr lang="ja-JP" altLang="en-US" dirty="0">
                <a:latin typeface="ＭＳ ゴシック" panose="020B0609070205080204" pitchFamily="49" charset="-128"/>
              </a:rPr>
              <a:t>　なお、被保険者記号番号欄は、</a:t>
            </a:r>
            <a:endParaRPr lang="en-US" altLang="ja-JP" dirty="0">
              <a:latin typeface="ＭＳ ゴシック" panose="020B0609070205080204" pitchFamily="49" charset="-128"/>
            </a:endParaRPr>
          </a:p>
          <a:p>
            <a:pPr>
              <a:spcBef>
                <a:spcPts val="0"/>
              </a:spcBef>
            </a:pPr>
            <a:r>
              <a:rPr lang="ja-JP" altLang="en-US" dirty="0">
                <a:latin typeface="ＭＳ ゴシック" panose="020B0609070205080204" pitchFamily="49" charset="-128"/>
              </a:rPr>
              <a:t>  　・</a:t>
            </a:r>
            <a:r>
              <a:rPr lang="ja-JP" altLang="en-US" dirty="0">
                <a:solidFill>
                  <a:srgbClr val="0070C0"/>
                </a:solidFill>
                <a:latin typeface="ＭＳ ゴシック" panose="020B0609070205080204" pitchFamily="49" charset="-128"/>
              </a:rPr>
              <a:t>前半５桁（記号欄）に「農林漁業団体統一コード」</a:t>
            </a:r>
            <a:endParaRPr lang="en-US" altLang="ja-JP" dirty="0">
              <a:solidFill>
                <a:srgbClr val="0070C0"/>
              </a:solidFill>
              <a:latin typeface="ＭＳ ゴシック" panose="020B0609070205080204" pitchFamily="49" charset="-128"/>
            </a:endParaRPr>
          </a:p>
          <a:p>
            <a:pPr>
              <a:spcBef>
                <a:spcPts val="0"/>
              </a:spcBef>
            </a:pPr>
            <a:r>
              <a:rPr lang="ja-JP" altLang="en-US" dirty="0">
                <a:latin typeface="ＭＳ ゴシック" panose="020B0609070205080204" pitchFamily="49" charset="-128"/>
              </a:rPr>
              <a:t>  　・</a:t>
            </a:r>
            <a:r>
              <a:rPr lang="ja-JP" altLang="en-US" dirty="0">
                <a:solidFill>
                  <a:srgbClr val="0070C0"/>
                </a:solidFill>
                <a:latin typeface="ＭＳ ゴシック" panose="020B0609070205080204" pitchFamily="49" charset="-128"/>
              </a:rPr>
              <a:t>後半</a:t>
            </a:r>
            <a:r>
              <a:rPr lang="en-US" altLang="ja-JP" dirty="0">
                <a:solidFill>
                  <a:srgbClr val="0070C0"/>
                </a:solidFill>
                <a:latin typeface="ＭＳ ゴシック" panose="020B0609070205080204" pitchFamily="49" charset="-128"/>
              </a:rPr>
              <a:t>10</a:t>
            </a:r>
            <a:r>
              <a:rPr lang="ja-JP" altLang="en-US" dirty="0">
                <a:solidFill>
                  <a:srgbClr val="0070C0"/>
                </a:solidFill>
                <a:latin typeface="ＭＳ ゴシック" panose="020B0609070205080204" pitchFamily="49" charset="-128"/>
              </a:rPr>
              <a:t>桁（番号欄）に「基礎年金番号」</a:t>
            </a:r>
            <a:r>
              <a:rPr lang="ja-JP" altLang="en-US" dirty="0">
                <a:latin typeface="ＭＳ ゴシック" panose="020B0609070205080204" pitchFamily="49" charset="-128"/>
              </a:rPr>
              <a:t>を入力してください。</a:t>
            </a:r>
            <a:endParaRPr lang="en-US" altLang="ja-JP" dirty="0">
              <a:latin typeface="ＭＳ ゴシック" panose="020B0609070205080204" pitchFamily="49" charset="-128"/>
            </a:endParaRPr>
          </a:p>
          <a:p>
            <a:pPr>
              <a:spcBef>
                <a:spcPts val="0"/>
              </a:spcBef>
            </a:pPr>
            <a:r>
              <a:rPr kumimoji="1" lang="ja-JP" altLang="en-US" dirty="0"/>
              <a:t>　その他の項目は、データを入力していなくても届出書を「本登録」することができます。</a:t>
            </a:r>
            <a:endParaRPr kumimoji="1" lang="en-US" altLang="ja-JP" dirty="0"/>
          </a:p>
          <a:p>
            <a:pPr>
              <a:spcBef>
                <a:spcPts val="0"/>
              </a:spcBef>
            </a:pPr>
            <a:r>
              <a:rPr lang="ja-JP" altLang="en-US" dirty="0"/>
              <a:t>　</a:t>
            </a:r>
            <a:r>
              <a:rPr kumimoji="1" lang="ja-JP" altLang="en-US" dirty="0"/>
              <a:t>この場合、</a:t>
            </a:r>
            <a:r>
              <a:rPr kumimoji="1" lang="ja-JP" altLang="en-US" dirty="0">
                <a:solidFill>
                  <a:srgbClr val="FF0000"/>
                </a:solidFill>
              </a:rPr>
              <a:t>空欄となった項目は、印刷した届出書に手書きで記入</a:t>
            </a:r>
            <a:r>
              <a:rPr kumimoji="1" lang="ja-JP" altLang="en-US" dirty="0"/>
              <a:t>してください。</a:t>
            </a:r>
            <a:endParaRPr lang="en-US" altLang="ja-JP" dirty="0"/>
          </a:p>
        </p:txBody>
      </p:sp>
      <p:sp>
        <p:nvSpPr>
          <p:cNvPr id="5" name="正方形/長方形 4">
            <a:extLst>
              <a:ext uri="{FF2B5EF4-FFF2-40B4-BE49-F238E27FC236}">
                <a16:creationId xmlns:a16="http://schemas.microsoft.com/office/drawing/2014/main" id="{DED8D730-42B9-4EC8-B98E-9F42FBB0A799}"/>
              </a:ext>
            </a:extLst>
          </p:cNvPr>
          <p:cNvSpPr/>
          <p:nvPr/>
        </p:nvSpPr>
        <p:spPr bwMode="auto">
          <a:xfrm>
            <a:off x="1259632" y="1700808"/>
            <a:ext cx="4752528" cy="216024"/>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800" b="1" i="0" u="none" strike="noStrike" cap="none" normalizeH="0" baseline="0" dirty="0">
              <a:ln>
                <a:noFill/>
              </a:ln>
              <a:solidFill>
                <a:srgbClr val="FF0000"/>
              </a:solidFill>
              <a:effectLst/>
              <a:latin typeface="ＭＳ ゴシック" pitchFamily="49" charset="-128"/>
              <a:ea typeface="ＭＳ ゴシック" pitchFamily="49" charset="-128"/>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70EEABD-225F-4307-A2C6-FC10BD4440E2}"/>
              </a:ext>
            </a:extLst>
          </p:cNvPr>
          <p:cNvPicPr>
            <a:picLocks noChangeAspect="1"/>
          </p:cNvPicPr>
          <p:nvPr/>
        </p:nvPicPr>
        <p:blipFill>
          <a:blip r:embed="rId3"/>
          <a:stretch>
            <a:fillRect/>
          </a:stretch>
        </p:blipFill>
        <p:spPr>
          <a:xfrm>
            <a:off x="1004954" y="545699"/>
            <a:ext cx="6438900" cy="5619750"/>
          </a:xfrm>
          <a:prstGeom prst="rect">
            <a:avLst/>
          </a:prstGeom>
        </p:spPr>
      </p:pic>
      <p:sp>
        <p:nvSpPr>
          <p:cNvPr id="34" name="角丸四角形吹き出し 14"/>
          <p:cNvSpPr>
            <a:spLocks noChangeArrowheads="1"/>
          </p:cNvSpPr>
          <p:nvPr/>
        </p:nvSpPr>
        <p:spPr bwMode="auto">
          <a:xfrm>
            <a:off x="5166535" y="3933056"/>
            <a:ext cx="2389944" cy="681726"/>
          </a:xfrm>
          <a:prstGeom prst="wedgeRoundRectCallout">
            <a:avLst>
              <a:gd name="adj1" fmla="val -56489"/>
              <a:gd name="adj2" fmla="val -8190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en-US" altLang="ja-JP" sz="1200" dirty="0">
                <a:latin typeface="ＭＳ ゴシック" pitchFamily="49" charset="-128"/>
              </a:rPr>
              <a:t>【</a:t>
            </a:r>
            <a:r>
              <a:rPr lang="ja-JP" altLang="en-US" sz="1200" dirty="0">
                <a:latin typeface="ＭＳ ゴシック" pitchFamily="49" charset="-128"/>
              </a:rPr>
              <a:t>名前から</a:t>
            </a:r>
            <a:r>
              <a:rPr lang="en-US" altLang="ja-JP" sz="1200" dirty="0">
                <a:latin typeface="ＭＳ ゴシック" pitchFamily="49" charset="-128"/>
              </a:rPr>
              <a:t>】</a:t>
            </a:r>
            <a:r>
              <a:rPr lang="ja-JP" altLang="en-US" sz="1200" dirty="0">
                <a:latin typeface="ＭＳ ゴシック" pitchFamily="49" charset="-128"/>
              </a:rPr>
              <a:t>ボタンをクリックすると農協コード、農委コードの検索ができます</a:t>
            </a:r>
          </a:p>
        </p:txBody>
      </p:sp>
      <p:sp>
        <p:nvSpPr>
          <p:cNvPr id="12" name="角丸四角形吹き出し 12"/>
          <p:cNvSpPr>
            <a:spLocks noChangeArrowheads="1"/>
          </p:cNvSpPr>
          <p:nvPr/>
        </p:nvSpPr>
        <p:spPr bwMode="auto">
          <a:xfrm>
            <a:off x="4006527" y="5105366"/>
            <a:ext cx="2364864" cy="284749"/>
          </a:xfrm>
          <a:prstGeom prst="wedgeRoundRectCallout">
            <a:avLst>
              <a:gd name="adj1" fmla="val 47110"/>
              <a:gd name="adj2" fmla="val 13633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必要事項を入力したらクリック</a:t>
            </a:r>
          </a:p>
        </p:txBody>
      </p:sp>
      <p:sp>
        <p:nvSpPr>
          <p:cNvPr id="10" name="Text Box 7"/>
          <p:cNvSpPr txBox="1">
            <a:spLocks noChangeArrowheads="1"/>
          </p:cNvSpPr>
          <p:nvPr/>
        </p:nvSpPr>
        <p:spPr bwMode="auto">
          <a:xfrm>
            <a:off x="953999" y="6266171"/>
            <a:ext cx="78664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en-US" altLang="ja-JP" dirty="0">
                <a:latin typeface="ＭＳ ゴシック" pitchFamily="49" charset="-128"/>
              </a:rPr>
              <a:t>※</a:t>
            </a:r>
            <a:r>
              <a:rPr lang="ja-JP" altLang="en-US" dirty="0">
                <a:latin typeface="ＭＳ ゴシック" pitchFamily="49" charset="-128"/>
              </a:rPr>
              <a:t>　</a:t>
            </a:r>
            <a:r>
              <a:rPr lang="en-US" altLang="ja-JP" dirty="0">
                <a:latin typeface="ＭＳ ゴシック" pitchFamily="49" charset="-128"/>
              </a:rPr>
              <a:t>【</a:t>
            </a:r>
            <a:r>
              <a:rPr lang="ja-JP" altLang="en-US" dirty="0">
                <a:latin typeface="ＭＳ ゴシック" pitchFamily="49" charset="-128"/>
              </a:rPr>
              <a:t>本登録</a:t>
            </a:r>
            <a:r>
              <a:rPr lang="en-US" altLang="ja-JP" dirty="0">
                <a:latin typeface="ＭＳ ゴシック" pitchFamily="49" charset="-128"/>
              </a:rPr>
              <a:t>】</a:t>
            </a:r>
            <a:r>
              <a:rPr lang="ja-JP" altLang="en-US" dirty="0">
                <a:latin typeface="ＭＳ ゴシック" pitchFamily="49" charset="-128"/>
              </a:rPr>
              <a:t>を押した時点で「 </a:t>
            </a:r>
            <a:r>
              <a:rPr lang="en-US" altLang="ja-JP" dirty="0">
                <a:latin typeface="ＭＳ ゴシック" pitchFamily="49" charset="-128"/>
              </a:rPr>
              <a:t>JA</a:t>
            </a:r>
            <a:r>
              <a:rPr lang="ja-JP" altLang="en-US" dirty="0">
                <a:latin typeface="ＭＳ ゴシック" pitchFamily="49" charset="-128"/>
              </a:rPr>
              <a:t>受付 」の状態となります。（農協が作成した場合）</a:t>
            </a:r>
            <a:endParaRPr lang="en-US" altLang="ja-JP" dirty="0">
              <a:latin typeface="ＭＳ ゴシック" pitchFamily="49" charset="-128"/>
            </a:endParaRPr>
          </a:p>
          <a:p>
            <a:pPr eaLnBrk="1" hangingPunct="1">
              <a:spcBef>
                <a:spcPts val="0"/>
              </a:spcBef>
            </a:pPr>
            <a:r>
              <a:rPr lang="en-US" altLang="ja-JP" dirty="0">
                <a:latin typeface="ＭＳ ゴシック" pitchFamily="49" charset="-128"/>
              </a:rPr>
              <a:t>※</a:t>
            </a:r>
            <a:r>
              <a:rPr lang="ja-JP" altLang="en-US" dirty="0">
                <a:latin typeface="ＭＳ ゴシック" pitchFamily="49" charset="-128"/>
              </a:rPr>
              <a:t>　</a:t>
            </a:r>
            <a:r>
              <a:rPr lang="en-US" altLang="ja-JP" dirty="0">
                <a:latin typeface="ＭＳ ゴシック" pitchFamily="49" charset="-128"/>
              </a:rPr>
              <a:t>【</a:t>
            </a:r>
            <a:r>
              <a:rPr lang="ja-JP" altLang="en-US" dirty="0">
                <a:latin typeface="ＭＳ ゴシック" pitchFamily="49" charset="-128"/>
              </a:rPr>
              <a:t>本登録</a:t>
            </a:r>
            <a:r>
              <a:rPr lang="en-US" altLang="ja-JP" dirty="0">
                <a:latin typeface="ＭＳ ゴシック" pitchFamily="49" charset="-128"/>
              </a:rPr>
              <a:t>】</a:t>
            </a:r>
            <a:r>
              <a:rPr lang="ja-JP" altLang="en-US" dirty="0">
                <a:latin typeface="ＭＳ ゴシック" pitchFamily="49" charset="-128"/>
              </a:rPr>
              <a:t>ボタンは、届出書の種類により</a:t>
            </a:r>
            <a:r>
              <a:rPr lang="en-US" altLang="ja-JP" dirty="0">
                <a:latin typeface="ＭＳ ゴシック" pitchFamily="49" charset="-128"/>
              </a:rPr>
              <a:t>【</a:t>
            </a:r>
            <a:r>
              <a:rPr lang="ja-JP" altLang="en-US" dirty="0">
                <a:latin typeface="ＭＳ ゴシック" pitchFamily="49" charset="-128"/>
              </a:rPr>
              <a:t>出力</a:t>
            </a:r>
            <a:r>
              <a:rPr lang="en-US" altLang="ja-JP" dirty="0">
                <a:latin typeface="ＭＳ ゴシック" pitchFamily="49" charset="-128"/>
              </a:rPr>
              <a:t>】</a:t>
            </a:r>
            <a:r>
              <a:rPr lang="ja-JP" altLang="en-US" dirty="0">
                <a:latin typeface="ＭＳ ゴシック" pitchFamily="49" charset="-128"/>
              </a:rPr>
              <a:t>ボタンの場合もあります。</a:t>
            </a:r>
          </a:p>
        </p:txBody>
      </p:sp>
      <p:pic>
        <p:nvPicPr>
          <p:cNvPr id="2" name="図 1"/>
          <p:cNvPicPr>
            <a:picLocks noChangeAspect="1"/>
          </p:cNvPicPr>
          <p:nvPr/>
        </p:nvPicPr>
        <p:blipFill rotWithShape="1">
          <a:blip r:embed="rId4"/>
          <a:srcRect l="73376" t="91714" r="1207" b="2294"/>
          <a:stretch/>
        </p:blipFill>
        <p:spPr>
          <a:xfrm>
            <a:off x="5438556" y="5787946"/>
            <a:ext cx="1845902" cy="297726"/>
          </a:xfrm>
          <a:prstGeom prst="rect">
            <a:avLst/>
          </a:prstGeom>
        </p:spPr>
      </p:pic>
      <p:sp>
        <p:nvSpPr>
          <p:cNvPr id="9" name="Rectangle 5"/>
          <p:cNvSpPr>
            <a:spLocks noChangeArrowheads="1"/>
          </p:cNvSpPr>
          <p:nvPr/>
        </p:nvSpPr>
        <p:spPr bwMode="auto">
          <a:xfrm>
            <a:off x="6369946" y="5813442"/>
            <a:ext cx="899804" cy="26536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pic>
        <p:nvPicPr>
          <p:cNvPr id="11" name="図 10" descr="img03.png"/>
          <p:cNvPicPr>
            <a:picLocks noChangeAspect="1"/>
          </p:cNvPicPr>
          <p:nvPr/>
        </p:nvPicPr>
        <p:blipFill>
          <a:blip r:embed="rId5" cstate="print"/>
          <a:srcRect/>
          <a:stretch>
            <a:fillRect/>
          </a:stretch>
        </p:blipFill>
        <p:spPr bwMode="auto">
          <a:xfrm>
            <a:off x="7074010" y="5906278"/>
            <a:ext cx="161925" cy="274281"/>
          </a:xfrm>
          <a:prstGeom prst="rect">
            <a:avLst/>
          </a:prstGeom>
          <a:noFill/>
          <a:ln w="9525">
            <a:noFill/>
            <a:miter lim="800000"/>
            <a:headEnd/>
            <a:tailEnd/>
          </a:ln>
        </p:spPr>
      </p:pic>
      <p:sp>
        <p:nvSpPr>
          <p:cNvPr id="3" name="スライド番号プレースホルダー 2"/>
          <p:cNvSpPr>
            <a:spLocks noGrp="1"/>
          </p:cNvSpPr>
          <p:nvPr>
            <p:ph type="sldNum" sz="quarter" idx="12"/>
          </p:nvPr>
        </p:nvSpPr>
        <p:spPr/>
        <p:txBody>
          <a:bodyPr/>
          <a:lstStyle/>
          <a:p>
            <a:pPr>
              <a:defRPr/>
            </a:pPr>
            <a:fld id="{3E53EC3B-3D95-436D-B4F2-23C018829657}" type="slidenum">
              <a:rPr lang="en-US" altLang="ja-JP" smtClean="0"/>
              <a:pPr>
                <a:defRPr/>
              </a:pPr>
              <a:t>7</a:t>
            </a:fld>
            <a:endParaRPr lang="en-US" altLang="ja-JP"/>
          </a:p>
        </p:txBody>
      </p:sp>
      <p:sp>
        <p:nvSpPr>
          <p:cNvPr id="13" name="テキスト ボックス 12">
            <a:extLst>
              <a:ext uri="{FF2B5EF4-FFF2-40B4-BE49-F238E27FC236}">
                <a16:creationId xmlns:a16="http://schemas.microsoft.com/office/drawing/2014/main" id="{5AC9996C-5C0D-4CC8-88B3-905D80078073}"/>
              </a:ext>
            </a:extLst>
          </p:cNvPr>
          <p:cNvSpPr txBox="1"/>
          <p:nvPr/>
        </p:nvSpPr>
        <p:spPr>
          <a:xfrm>
            <a:off x="249266" y="137200"/>
            <a:ext cx="6120680" cy="307777"/>
          </a:xfrm>
          <a:prstGeom prst="rect">
            <a:avLst/>
          </a:prstGeom>
          <a:noFill/>
        </p:spPr>
        <p:txBody>
          <a:bodyPr wrap="square">
            <a:spAutoFit/>
          </a:bodyPr>
          <a:lstStyle/>
          <a:p>
            <a:pPr eaLnBrk="1" hangingPunct="1">
              <a:spcBef>
                <a:spcPts val="0"/>
              </a:spcBef>
            </a:pPr>
            <a:r>
              <a:rPr lang="ja-JP" altLang="en-US" dirty="0">
                <a:latin typeface="ＭＳ ゴシック" panose="020B0609070205080204" pitchFamily="49" charset="-128"/>
              </a:rPr>
              <a:t>（５）データ入力が完了したら</a:t>
            </a:r>
            <a:r>
              <a:rPr lang="en-US" altLang="ja-JP" dirty="0">
                <a:latin typeface="ＭＳ ゴシック" panose="020B0609070205080204" pitchFamily="49" charset="-128"/>
              </a:rPr>
              <a:t>【</a:t>
            </a:r>
            <a:r>
              <a:rPr lang="ja-JP" altLang="en-US" dirty="0">
                <a:latin typeface="ＭＳ ゴシック" panose="020B0609070205080204" pitchFamily="49" charset="-128"/>
              </a:rPr>
              <a:t>本登録</a:t>
            </a:r>
            <a:r>
              <a:rPr lang="en-US" altLang="ja-JP" dirty="0">
                <a:latin typeface="ＭＳ ゴシック" panose="020B0609070205080204" pitchFamily="49" charset="-128"/>
              </a:rPr>
              <a:t>】</a:t>
            </a:r>
            <a:r>
              <a:rPr lang="ja-JP" altLang="en-US" dirty="0">
                <a:latin typeface="ＭＳ ゴシック" panose="020B0609070205080204" pitchFamily="49" charset="-128"/>
              </a:rPr>
              <a:t>をクリックします。</a:t>
            </a:r>
            <a:endParaRPr lang="en-US" altLang="ja-JP" dirty="0">
              <a:latin typeface="ＭＳ ゴシック" panose="020B0609070205080204" pitchFamily="49" charset="-128"/>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D909E58-2D33-856A-4030-E508CB2A9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050" y="4363845"/>
            <a:ext cx="3294878" cy="1220944"/>
          </a:xfrm>
          <a:prstGeom prst="rect">
            <a:avLst/>
          </a:prstGeom>
        </p:spPr>
      </p:pic>
      <p:pic>
        <p:nvPicPr>
          <p:cNvPr id="3" name="図 2">
            <a:extLst>
              <a:ext uri="{FF2B5EF4-FFF2-40B4-BE49-F238E27FC236}">
                <a16:creationId xmlns:a16="http://schemas.microsoft.com/office/drawing/2014/main" id="{88263A3B-3A1D-472A-ACD6-9A94BE678302}"/>
              </a:ext>
            </a:extLst>
          </p:cNvPr>
          <p:cNvPicPr>
            <a:picLocks noChangeAspect="1"/>
          </p:cNvPicPr>
          <p:nvPr/>
        </p:nvPicPr>
        <p:blipFill>
          <a:blip r:embed="rId3"/>
          <a:stretch>
            <a:fillRect/>
          </a:stretch>
        </p:blipFill>
        <p:spPr>
          <a:xfrm>
            <a:off x="617215" y="664136"/>
            <a:ext cx="4314825" cy="2286000"/>
          </a:xfrm>
          <a:prstGeom prst="rect">
            <a:avLst/>
          </a:prstGeom>
        </p:spPr>
      </p:pic>
      <p:pic>
        <p:nvPicPr>
          <p:cNvPr id="12" name="図 10" descr="img03.png"/>
          <p:cNvPicPr>
            <a:picLocks noChangeAspect="1"/>
          </p:cNvPicPr>
          <p:nvPr/>
        </p:nvPicPr>
        <p:blipFill>
          <a:blip r:embed="rId4" cstate="print"/>
          <a:srcRect/>
          <a:stretch>
            <a:fillRect/>
          </a:stretch>
        </p:blipFill>
        <p:spPr bwMode="auto">
          <a:xfrm>
            <a:off x="3000364" y="2643182"/>
            <a:ext cx="161925" cy="274281"/>
          </a:xfrm>
          <a:prstGeom prst="rect">
            <a:avLst/>
          </a:prstGeom>
          <a:noFill/>
          <a:ln w="9525">
            <a:noFill/>
            <a:miter lim="800000"/>
            <a:headEnd/>
            <a:tailEnd/>
          </a:ln>
        </p:spPr>
      </p:pic>
      <p:sp>
        <p:nvSpPr>
          <p:cNvPr id="14" name="角丸四角形吹き出し 12"/>
          <p:cNvSpPr>
            <a:spLocks noChangeArrowheads="1"/>
          </p:cNvSpPr>
          <p:nvPr/>
        </p:nvSpPr>
        <p:spPr bwMode="auto">
          <a:xfrm>
            <a:off x="1857356" y="2571744"/>
            <a:ext cx="857256" cy="284162"/>
          </a:xfrm>
          <a:prstGeom prst="wedgeRoundRectCallout">
            <a:avLst>
              <a:gd name="adj1" fmla="val 69946"/>
              <a:gd name="adj2" fmla="val -6267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
        <p:nvSpPr>
          <p:cNvPr id="11" name="Rectangle 5"/>
          <p:cNvSpPr>
            <a:spLocks noChangeArrowheads="1"/>
          </p:cNvSpPr>
          <p:nvPr/>
        </p:nvSpPr>
        <p:spPr bwMode="auto">
          <a:xfrm>
            <a:off x="2918952" y="2481060"/>
            <a:ext cx="353426" cy="12521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16" name="Text Box 7"/>
          <p:cNvSpPr txBox="1">
            <a:spLocks noChangeArrowheads="1"/>
          </p:cNvSpPr>
          <p:nvPr/>
        </p:nvSpPr>
        <p:spPr bwMode="auto">
          <a:xfrm>
            <a:off x="395173" y="199673"/>
            <a:ext cx="4464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r>
              <a:rPr lang="ja-JP" altLang="en-US" dirty="0">
                <a:latin typeface="ＭＳ ゴシック" panose="020B0609070205080204" pitchFamily="49" charset="-128"/>
              </a:rPr>
              <a:t>（６）</a:t>
            </a:r>
            <a:r>
              <a:rPr lang="en-US" altLang="ja-JP" dirty="0">
                <a:latin typeface="ＭＳ ゴシック" panose="020B0609070205080204" pitchFamily="49" charset="-128"/>
              </a:rPr>
              <a:t>【</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22" name="角丸四角形 21"/>
          <p:cNvSpPr/>
          <p:nvPr/>
        </p:nvSpPr>
        <p:spPr>
          <a:xfrm>
            <a:off x="993128" y="4934067"/>
            <a:ext cx="1059366" cy="35460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dirty="0"/>
          </a:p>
        </p:txBody>
      </p:sp>
      <p:sp>
        <p:nvSpPr>
          <p:cNvPr id="13" name="角丸四角形吹き出し 12"/>
          <p:cNvSpPr>
            <a:spLocks noChangeArrowheads="1"/>
          </p:cNvSpPr>
          <p:nvPr/>
        </p:nvSpPr>
        <p:spPr bwMode="auto">
          <a:xfrm>
            <a:off x="1728886" y="5449094"/>
            <a:ext cx="857256" cy="284162"/>
          </a:xfrm>
          <a:prstGeom prst="wedgeRoundRectCallout">
            <a:avLst>
              <a:gd name="adj1" fmla="val -10565"/>
              <a:gd name="adj2" fmla="val -10097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pic>
        <p:nvPicPr>
          <p:cNvPr id="26" name="図 10" descr="img03.png"/>
          <p:cNvPicPr>
            <a:picLocks noChangeAspect="1"/>
          </p:cNvPicPr>
          <p:nvPr/>
        </p:nvPicPr>
        <p:blipFill>
          <a:blip r:embed="rId4" cstate="print"/>
          <a:srcRect/>
          <a:stretch>
            <a:fillRect/>
          </a:stretch>
        </p:blipFill>
        <p:spPr bwMode="auto">
          <a:xfrm>
            <a:off x="1484853" y="5310508"/>
            <a:ext cx="161925" cy="274281"/>
          </a:xfrm>
          <a:prstGeom prst="rect">
            <a:avLst/>
          </a:prstGeom>
          <a:noFill/>
          <a:ln w="9525">
            <a:noFill/>
            <a:miter lim="800000"/>
            <a:headEnd/>
            <a:tailEnd/>
          </a:ln>
        </p:spPr>
      </p:pic>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8</a:t>
            </a:fld>
            <a:endParaRPr lang="en-US" altLang="ja-JP"/>
          </a:p>
        </p:txBody>
      </p:sp>
      <p:sp>
        <p:nvSpPr>
          <p:cNvPr id="20" name="Text Box 7">
            <a:extLst>
              <a:ext uri="{FF2B5EF4-FFF2-40B4-BE49-F238E27FC236}">
                <a16:creationId xmlns:a16="http://schemas.microsoft.com/office/drawing/2014/main" id="{3321BF2C-797F-4832-8644-FA5513C3A0C1}"/>
              </a:ext>
            </a:extLst>
          </p:cNvPr>
          <p:cNvSpPr txBox="1">
            <a:spLocks noChangeArrowheads="1"/>
          </p:cNvSpPr>
          <p:nvPr/>
        </p:nvSpPr>
        <p:spPr bwMode="auto">
          <a:xfrm>
            <a:off x="442262" y="3863142"/>
            <a:ext cx="4464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r>
              <a:rPr lang="ja-JP" altLang="en-US" dirty="0">
                <a:latin typeface="ＭＳ ゴシック" panose="020B0609070205080204" pitchFamily="49" charset="-128"/>
              </a:rPr>
              <a:t>（７）</a:t>
            </a:r>
            <a:r>
              <a:rPr lang="en-US" altLang="ja-JP" dirty="0">
                <a:latin typeface="ＭＳ ゴシック" panose="020B0609070205080204" pitchFamily="49" charset="-128"/>
              </a:rPr>
              <a:t>【</a:t>
            </a:r>
            <a:r>
              <a:rPr lang="ja-JP" altLang="en-US" dirty="0">
                <a:latin typeface="ＭＳ ゴシック" panose="020B0609070205080204" pitchFamily="49" charset="-128"/>
              </a:rPr>
              <a:t>開く</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p:cNvSpPr txBox="1"/>
          <p:nvPr/>
        </p:nvSpPr>
        <p:spPr>
          <a:xfrm>
            <a:off x="5316298" y="865829"/>
            <a:ext cx="3504174" cy="584775"/>
          </a:xfrm>
          <a:prstGeom prst="rect">
            <a:avLst/>
          </a:prstGeom>
          <a:solidFill>
            <a:schemeClr val="accent5"/>
          </a:solidFill>
          <a:ln w="25400">
            <a:solidFill>
              <a:schemeClr val="accent2"/>
            </a:solidFill>
          </a:ln>
        </p:spPr>
        <p:txBody>
          <a:bodyPr wrap="square">
            <a:spAutoFit/>
          </a:bodyPr>
          <a:lstStyle/>
          <a:p>
            <a:pPr>
              <a:defRPr/>
            </a:pPr>
            <a:r>
              <a:rPr lang="ja-JP" altLang="en-US" sz="1600" dirty="0">
                <a:latin typeface="ＭＳ ゴシック" pitchFamily="49" charset="-128"/>
              </a:rPr>
              <a:t>　印刷した</a:t>
            </a:r>
            <a:r>
              <a:rPr lang="ja-JP" altLang="en-US" sz="1600" dirty="0"/>
              <a:t>届</a:t>
            </a:r>
            <a:r>
              <a:rPr lang="ja-JP" altLang="en-US" sz="1600" dirty="0">
                <a:latin typeface="ＭＳ ゴシック" pitchFamily="49" charset="-128"/>
              </a:rPr>
              <a:t>出書は必ず</a:t>
            </a:r>
            <a:r>
              <a:rPr lang="ja-JP" altLang="en-US" sz="1600" b="1" dirty="0">
                <a:solidFill>
                  <a:srgbClr val="FF0000"/>
                </a:solidFill>
                <a:latin typeface="ＭＳ ゴシック" pitchFamily="49" charset="-128"/>
              </a:rPr>
              <a:t>内容を確認</a:t>
            </a:r>
            <a:r>
              <a:rPr lang="ja-JP" altLang="en-US" sz="1600" dirty="0">
                <a:latin typeface="ＭＳ ゴシック" pitchFamily="49" charset="-128"/>
              </a:rPr>
              <a:t>してください。</a:t>
            </a:r>
            <a:endParaRPr lang="ja-JP" altLang="en-US" sz="1600" b="1" dirty="0">
              <a:solidFill>
                <a:schemeClr val="accent6"/>
              </a:solidFill>
              <a:latin typeface="ＭＳ ゴシック" pitchFamily="49" charset="-128"/>
            </a:endParaRPr>
          </a:p>
        </p:txBody>
      </p:sp>
      <p:sp>
        <p:nvSpPr>
          <p:cNvPr id="7" name="Text Box 7"/>
          <p:cNvSpPr txBox="1">
            <a:spLocks noChangeArrowheads="1"/>
          </p:cNvSpPr>
          <p:nvPr/>
        </p:nvSpPr>
        <p:spPr bwMode="auto">
          <a:xfrm>
            <a:off x="198757" y="169265"/>
            <a:ext cx="84969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spcBef>
                <a:spcPts val="0"/>
              </a:spcBef>
            </a:pPr>
            <a:r>
              <a:rPr lang="ja-JP" altLang="en-US" sz="1200" dirty="0">
                <a:latin typeface="ＭＳ 明朝" panose="02020609040205080304" pitchFamily="17" charset="-128"/>
                <a:ea typeface="ＭＳ 明朝" panose="02020609040205080304" pitchFamily="17" charset="-128"/>
              </a:rPr>
              <a:t>　</a:t>
            </a:r>
            <a:r>
              <a:rPr lang="ja-JP" altLang="en-US" dirty="0">
                <a:latin typeface="ＭＳ ゴシック" panose="020B0609070205080204" pitchFamily="49" charset="-128"/>
              </a:rPr>
              <a:t>（８）届出書（ </a:t>
            </a:r>
            <a:r>
              <a:rPr lang="en-US" altLang="ja-JP" dirty="0">
                <a:latin typeface="ＭＳ ゴシック" panose="020B0609070205080204" pitchFamily="49" charset="-128"/>
              </a:rPr>
              <a:t>PDF</a:t>
            </a:r>
            <a:r>
              <a:rPr lang="ja-JP" altLang="en-US" dirty="0">
                <a:latin typeface="ＭＳ ゴシック" panose="020B0609070205080204" pitchFamily="49" charset="-128"/>
              </a:rPr>
              <a:t>ファイル ）が開いたら、印刷を行います。</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553" y="827468"/>
            <a:ext cx="4671006" cy="591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スライド番号プレースホルダー 2"/>
          <p:cNvSpPr>
            <a:spLocks noGrp="1"/>
          </p:cNvSpPr>
          <p:nvPr>
            <p:ph type="sldNum" sz="quarter" idx="12"/>
          </p:nvPr>
        </p:nvSpPr>
        <p:spPr/>
        <p:txBody>
          <a:bodyPr/>
          <a:lstStyle/>
          <a:p>
            <a:pPr>
              <a:defRPr/>
            </a:pPr>
            <a:fld id="{3E53EC3B-3D95-436D-B4F2-23C018829657}" type="slidenum">
              <a:rPr lang="en-US" altLang="ja-JP" smtClean="0"/>
              <a:pPr>
                <a:defRPr/>
              </a:pPr>
              <a:t>9</a:t>
            </a:fld>
            <a:endParaRPr lang="en-US" altLang="ja-JP" dirty="0"/>
          </a:p>
        </p:txBody>
      </p:sp>
      <p:sp>
        <p:nvSpPr>
          <p:cNvPr id="10" name="矢印: 下 9">
            <a:extLst>
              <a:ext uri="{FF2B5EF4-FFF2-40B4-BE49-F238E27FC236}">
                <a16:creationId xmlns:a16="http://schemas.microsoft.com/office/drawing/2014/main" id="{2B0382D6-ACEC-4F33-8921-A2DBBF18B10E}"/>
              </a:ext>
            </a:extLst>
          </p:cNvPr>
          <p:cNvSpPr/>
          <p:nvPr/>
        </p:nvSpPr>
        <p:spPr bwMode="auto">
          <a:xfrm>
            <a:off x="6780353" y="1623948"/>
            <a:ext cx="576064" cy="648072"/>
          </a:xfrm>
          <a:prstGeom prst="downArrow">
            <a:avLst/>
          </a:prstGeom>
          <a:solidFill>
            <a:srgbClr val="0070C0"/>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800" b="1" i="0" u="none" strike="noStrike" cap="none" normalizeH="0" baseline="0" dirty="0">
              <a:ln>
                <a:noFill/>
              </a:ln>
              <a:solidFill>
                <a:srgbClr val="FF0000"/>
              </a:solidFill>
              <a:effectLst/>
              <a:latin typeface="ＭＳ ゴシック" pitchFamily="49" charset="-128"/>
              <a:ea typeface="ＭＳ ゴシック" pitchFamily="49" charset="-128"/>
            </a:endParaRPr>
          </a:p>
        </p:txBody>
      </p:sp>
      <p:sp>
        <p:nvSpPr>
          <p:cNvPr id="13" name="Text Box 7">
            <a:extLst>
              <a:ext uri="{FF2B5EF4-FFF2-40B4-BE49-F238E27FC236}">
                <a16:creationId xmlns:a16="http://schemas.microsoft.com/office/drawing/2014/main" id="{778D305F-521F-4B28-80D0-B4764A03C1D5}"/>
              </a:ext>
            </a:extLst>
          </p:cNvPr>
          <p:cNvSpPr txBox="1">
            <a:spLocks noChangeArrowheads="1"/>
          </p:cNvSpPr>
          <p:nvPr/>
        </p:nvSpPr>
        <p:spPr bwMode="auto">
          <a:xfrm>
            <a:off x="5316298" y="2351131"/>
            <a:ext cx="367240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0" indent="0" eaLnBrk="1" hangingPunct="1">
              <a:spcBef>
                <a:spcPts val="0"/>
              </a:spcBef>
            </a:pPr>
            <a:r>
              <a:rPr lang="ja-JP" altLang="en-US" dirty="0">
                <a:latin typeface="ＭＳ ゴシック" panose="020B0609070205080204" pitchFamily="49" charset="-128"/>
              </a:rPr>
              <a:t>修正がある場合には、</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画面に修正内容を入力し、再度</a:t>
            </a:r>
            <a:r>
              <a:rPr lang="en-US" altLang="ja-JP" dirty="0">
                <a:latin typeface="ＭＳ ゴシック" panose="020B0609070205080204" pitchFamily="49" charset="-128"/>
              </a:rPr>
              <a:t>【</a:t>
            </a:r>
            <a:r>
              <a:rPr lang="ja-JP" altLang="en-US" dirty="0">
                <a:latin typeface="ＭＳ ゴシック" panose="020B0609070205080204" pitchFamily="49" charset="-128"/>
              </a:rPr>
              <a:t>本登録</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a:p>
            <a:pPr marL="0" indent="0" eaLnBrk="1" hangingPunct="1">
              <a:spcBef>
                <a:spcPts val="0"/>
              </a:spcBef>
            </a:pPr>
            <a:r>
              <a:rPr lang="en-US" altLang="ja-JP" sz="1200" dirty="0">
                <a:solidFill>
                  <a:srgbClr val="FF0000"/>
                </a:solidFill>
                <a:latin typeface="ＭＳ ゴシック" panose="020B0609070205080204" pitchFamily="49" charset="-128"/>
              </a:rPr>
              <a:t>※【</a:t>
            </a:r>
            <a:r>
              <a:rPr lang="ja-JP" altLang="en-US" sz="1200" dirty="0">
                <a:solidFill>
                  <a:srgbClr val="FF0000"/>
                </a:solidFill>
                <a:latin typeface="ＭＳ ゴシック" panose="020B0609070205080204" pitchFamily="49" charset="-128"/>
              </a:rPr>
              <a:t>届出書作成</a:t>
            </a:r>
            <a:r>
              <a:rPr lang="en-US" altLang="ja-JP" sz="1200" dirty="0">
                <a:solidFill>
                  <a:srgbClr val="FF0000"/>
                </a:solidFill>
                <a:latin typeface="ＭＳ ゴシック" panose="020B0609070205080204" pitchFamily="49" charset="-128"/>
              </a:rPr>
              <a:t>】</a:t>
            </a:r>
            <a:r>
              <a:rPr lang="ja-JP" altLang="en-US" sz="1200" dirty="0">
                <a:solidFill>
                  <a:srgbClr val="FF0000"/>
                </a:solidFill>
                <a:latin typeface="ＭＳ ゴシック" panose="020B0609070205080204" pitchFamily="49" charset="-128"/>
              </a:rPr>
              <a:t>画面を閉じてしまった場合にはデータを修正することができないため、印刷した届出書を直接手書きで修正してください。</a:t>
            </a:r>
            <a:endParaRPr lang="en-US" altLang="ja-JP" sz="1200" dirty="0">
              <a:solidFill>
                <a:srgbClr val="FF0000"/>
              </a:solidFill>
              <a:latin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E9E45B83-ADEB-4650-9B4B-702CECAF545F}"/>
              </a:ext>
            </a:extLst>
          </p:cNvPr>
          <p:cNvSpPr txBox="1"/>
          <p:nvPr/>
        </p:nvSpPr>
        <p:spPr>
          <a:xfrm>
            <a:off x="5316298" y="5506561"/>
            <a:ext cx="3558480" cy="738664"/>
          </a:xfrm>
          <a:prstGeom prst="rect">
            <a:avLst/>
          </a:prstGeom>
          <a:noFill/>
        </p:spPr>
        <p:txBody>
          <a:bodyPr wrap="square">
            <a:spAutoFit/>
          </a:bodyPr>
          <a:lstStyle/>
          <a:p>
            <a:pPr eaLnBrk="1" hangingPunct="1">
              <a:spcBef>
                <a:spcPts val="0"/>
              </a:spcBef>
            </a:pPr>
            <a:r>
              <a:rPr lang="ja-JP" altLang="en-US" dirty="0">
                <a:latin typeface="ＭＳ ゴシック" panose="020B0609070205080204" pitchFamily="49" charset="-128"/>
              </a:rPr>
              <a:t>これで、届出書の作成処理は完了です。ＰＤＦファイル及び</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画面を閉じます。</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214282" y="251356"/>
            <a:ext cx="4339650" cy="369332"/>
          </a:xfrm>
          <a:prstGeom prst="rect">
            <a:avLst/>
          </a:prstGeom>
        </p:spPr>
        <p:txBody>
          <a:bodyPr wrap="none">
            <a:spAutoFit/>
          </a:bodyPr>
          <a:lstStyle/>
          <a:p>
            <a:r>
              <a:rPr lang="ja-JP" altLang="en-US" sz="1800" dirty="0">
                <a:latin typeface="ＭＳ ゴシック" pitchFamily="49" charset="-128"/>
              </a:rPr>
              <a:t>（参考）仮登録（一時保存）機能の活用</a:t>
            </a:r>
            <a:endParaRPr lang="ja-JP" altLang="en-US" sz="1800" dirty="0"/>
          </a:p>
        </p:txBody>
      </p:sp>
      <p:sp>
        <p:nvSpPr>
          <p:cNvPr id="8" name="Text Box 7"/>
          <p:cNvSpPr txBox="1">
            <a:spLocks noChangeArrowheads="1"/>
          </p:cNvSpPr>
          <p:nvPr/>
        </p:nvSpPr>
        <p:spPr bwMode="auto">
          <a:xfrm>
            <a:off x="392310" y="760468"/>
            <a:ext cx="821938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下記の届出書は、入力したデータを仮登録（一時保存）することができます。</a:t>
            </a:r>
            <a:endParaRPr lang="en-US" altLang="ja-JP" dirty="0">
              <a:latin typeface="ＭＳ ゴシック" panose="020B0609070205080204" pitchFamily="49" charset="-128"/>
            </a:endParaRPr>
          </a:p>
          <a:p>
            <a:pPr eaLnBrk="1" hangingPunct="1"/>
            <a:r>
              <a:rPr lang="ja-JP" altLang="en-US" dirty="0">
                <a:latin typeface="ＭＳ ゴシック" panose="020B0609070205080204" pitchFamily="49" charset="-128"/>
              </a:rPr>
              <a:t>入力項目に未確定のものがある場合等に活用してください。</a:t>
            </a: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10</a:t>
            </a:fld>
            <a:endParaRPr lang="en-US" altLang="ja-JP"/>
          </a:p>
        </p:txBody>
      </p:sp>
      <p:grpSp>
        <p:nvGrpSpPr>
          <p:cNvPr id="79" name="Group 78">
            <a:extLst>
              <a:ext uri="{FF2B5EF4-FFF2-40B4-BE49-F238E27FC236}">
                <a16:creationId xmlns:a16="http://schemas.microsoft.com/office/drawing/2014/main" id="{9F090231-5533-79E6-F08A-6C09FEBBB0EF}"/>
              </a:ext>
            </a:extLst>
          </p:cNvPr>
          <p:cNvGrpSpPr>
            <a:grpSpLocks noChangeAspect="1"/>
          </p:cNvGrpSpPr>
          <p:nvPr/>
        </p:nvGrpSpPr>
        <p:grpSpPr bwMode="auto">
          <a:xfrm>
            <a:off x="357197" y="1772816"/>
            <a:ext cx="8822214" cy="2592387"/>
            <a:chOff x="567" y="709"/>
            <a:chExt cx="4811" cy="1792"/>
          </a:xfrm>
        </p:grpSpPr>
        <p:sp>
          <p:nvSpPr>
            <p:cNvPr id="80" name="AutoShape 77">
              <a:extLst>
                <a:ext uri="{FF2B5EF4-FFF2-40B4-BE49-F238E27FC236}">
                  <a16:creationId xmlns:a16="http://schemas.microsoft.com/office/drawing/2014/main" id="{D272AAF5-185C-630E-8455-A315A3437A8C}"/>
                </a:ext>
              </a:extLst>
            </p:cNvPr>
            <p:cNvSpPr>
              <a:spLocks noChangeAspect="1" noChangeArrowheads="1" noTextEdit="1"/>
            </p:cNvSpPr>
            <p:nvPr/>
          </p:nvSpPr>
          <p:spPr bwMode="auto">
            <a:xfrm>
              <a:off x="567" y="709"/>
              <a:ext cx="4354" cy="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Rectangle 79">
              <a:extLst>
                <a:ext uri="{FF2B5EF4-FFF2-40B4-BE49-F238E27FC236}">
                  <a16:creationId xmlns:a16="http://schemas.microsoft.com/office/drawing/2014/main" id="{460B76FF-01B2-EC80-C3A3-90CD8624A64F}"/>
                </a:ext>
              </a:extLst>
            </p:cNvPr>
            <p:cNvSpPr>
              <a:spLocks noChangeArrowheads="1"/>
            </p:cNvSpPr>
            <p:nvPr/>
          </p:nvSpPr>
          <p:spPr bwMode="auto">
            <a:xfrm>
              <a:off x="567" y="709"/>
              <a:ext cx="4354" cy="210"/>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Rectangle 80">
              <a:extLst>
                <a:ext uri="{FF2B5EF4-FFF2-40B4-BE49-F238E27FC236}">
                  <a16:creationId xmlns:a16="http://schemas.microsoft.com/office/drawing/2014/main" id="{5556B23D-700D-8A61-110E-75863F16770B}"/>
                </a:ext>
              </a:extLst>
            </p:cNvPr>
            <p:cNvSpPr>
              <a:spLocks noChangeArrowheads="1"/>
            </p:cNvSpPr>
            <p:nvPr/>
          </p:nvSpPr>
          <p:spPr bwMode="auto">
            <a:xfrm>
              <a:off x="4915" y="709"/>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Rectangle 81">
              <a:extLst>
                <a:ext uri="{FF2B5EF4-FFF2-40B4-BE49-F238E27FC236}">
                  <a16:creationId xmlns:a16="http://schemas.microsoft.com/office/drawing/2014/main" id="{6A35EF0C-D8CD-A372-7367-E2DEFCDFE7AE}"/>
                </a:ext>
              </a:extLst>
            </p:cNvPr>
            <p:cNvSpPr>
              <a:spLocks noChangeArrowheads="1"/>
            </p:cNvSpPr>
            <p:nvPr/>
          </p:nvSpPr>
          <p:spPr bwMode="auto">
            <a:xfrm>
              <a:off x="567" y="912"/>
              <a:ext cx="4354" cy="210"/>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Rectangle 82">
              <a:extLst>
                <a:ext uri="{FF2B5EF4-FFF2-40B4-BE49-F238E27FC236}">
                  <a16:creationId xmlns:a16="http://schemas.microsoft.com/office/drawing/2014/main" id="{3667B376-FA44-BD94-8EE2-367144D6AF1B}"/>
                </a:ext>
              </a:extLst>
            </p:cNvPr>
            <p:cNvSpPr>
              <a:spLocks noChangeArrowheads="1"/>
            </p:cNvSpPr>
            <p:nvPr/>
          </p:nvSpPr>
          <p:spPr bwMode="auto">
            <a:xfrm>
              <a:off x="4915" y="912"/>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Rectangle 83">
              <a:extLst>
                <a:ext uri="{FF2B5EF4-FFF2-40B4-BE49-F238E27FC236}">
                  <a16:creationId xmlns:a16="http://schemas.microsoft.com/office/drawing/2014/main" id="{3D5CA343-40D1-5E20-22B8-A99469E2C9DA}"/>
                </a:ext>
              </a:extLst>
            </p:cNvPr>
            <p:cNvSpPr>
              <a:spLocks noChangeArrowheads="1"/>
            </p:cNvSpPr>
            <p:nvPr/>
          </p:nvSpPr>
          <p:spPr bwMode="auto">
            <a:xfrm>
              <a:off x="567" y="1116"/>
              <a:ext cx="4354" cy="209"/>
            </a:xfrm>
            <a:prstGeom prst="rect">
              <a:avLst/>
            </a:pr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Rectangle 84">
              <a:extLst>
                <a:ext uri="{FF2B5EF4-FFF2-40B4-BE49-F238E27FC236}">
                  <a16:creationId xmlns:a16="http://schemas.microsoft.com/office/drawing/2014/main" id="{3751B6E2-0A40-C598-3148-6D8AC281D875}"/>
                </a:ext>
              </a:extLst>
            </p:cNvPr>
            <p:cNvSpPr>
              <a:spLocks noChangeArrowheads="1"/>
            </p:cNvSpPr>
            <p:nvPr/>
          </p:nvSpPr>
          <p:spPr bwMode="auto">
            <a:xfrm>
              <a:off x="4915" y="1116"/>
              <a:ext cx="463" cy="2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Rectangle 85">
              <a:extLst>
                <a:ext uri="{FF2B5EF4-FFF2-40B4-BE49-F238E27FC236}">
                  <a16:creationId xmlns:a16="http://schemas.microsoft.com/office/drawing/2014/main" id="{5829C6D6-8981-1735-C83B-2A7C657A1940}"/>
                </a:ext>
              </a:extLst>
            </p:cNvPr>
            <p:cNvSpPr>
              <a:spLocks noChangeArrowheads="1"/>
            </p:cNvSpPr>
            <p:nvPr/>
          </p:nvSpPr>
          <p:spPr bwMode="auto">
            <a:xfrm>
              <a:off x="567" y="1319"/>
              <a:ext cx="4354" cy="210"/>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Rectangle 86">
              <a:extLst>
                <a:ext uri="{FF2B5EF4-FFF2-40B4-BE49-F238E27FC236}">
                  <a16:creationId xmlns:a16="http://schemas.microsoft.com/office/drawing/2014/main" id="{0FA24669-EDF6-8089-E611-145D5FF6F157}"/>
                </a:ext>
              </a:extLst>
            </p:cNvPr>
            <p:cNvSpPr>
              <a:spLocks noChangeArrowheads="1"/>
            </p:cNvSpPr>
            <p:nvPr/>
          </p:nvSpPr>
          <p:spPr bwMode="auto">
            <a:xfrm>
              <a:off x="4915" y="1319"/>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Rectangle 87">
              <a:extLst>
                <a:ext uri="{FF2B5EF4-FFF2-40B4-BE49-F238E27FC236}">
                  <a16:creationId xmlns:a16="http://schemas.microsoft.com/office/drawing/2014/main" id="{6B11FD23-08ED-4F56-5C99-AD7443FCFEBF}"/>
                </a:ext>
              </a:extLst>
            </p:cNvPr>
            <p:cNvSpPr>
              <a:spLocks noChangeArrowheads="1"/>
            </p:cNvSpPr>
            <p:nvPr/>
          </p:nvSpPr>
          <p:spPr bwMode="auto">
            <a:xfrm>
              <a:off x="567" y="1522"/>
              <a:ext cx="4354" cy="210"/>
            </a:xfrm>
            <a:prstGeom prst="rect">
              <a:avLst/>
            </a:pr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Rectangle 88">
              <a:extLst>
                <a:ext uri="{FF2B5EF4-FFF2-40B4-BE49-F238E27FC236}">
                  <a16:creationId xmlns:a16="http://schemas.microsoft.com/office/drawing/2014/main" id="{3CD8F30A-D3EA-F2A9-A659-20D8686CCF9A}"/>
                </a:ext>
              </a:extLst>
            </p:cNvPr>
            <p:cNvSpPr>
              <a:spLocks noChangeArrowheads="1"/>
            </p:cNvSpPr>
            <p:nvPr/>
          </p:nvSpPr>
          <p:spPr bwMode="auto">
            <a:xfrm>
              <a:off x="4915" y="1522"/>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Rectangle 89">
              <a:extLst>
                <a:ext uri="{FF2B5EF4-FFF2-40B4-BE49-F238E27FC236}">
                  <a16:creationId xmlns:a16="http://schemas.microsoft.com/office/drawing/2014/main" id="{CAA101A1-DAF6-45DA-B3F9-13434100FA03}"/>
                </a:ext>
              </a:extLst>
            </p:cNvPr>
            <p:cNvSpPr>
              <a:spLocks noChangeArrowheads="1"/>
            </p:cNvSpPr>
            <p:nvPr/>
          </p:nvSpPr>
          <p:spPr bwMode="auto">
            <a:xfrm>
              <a:off x="567" y="1726"/>
              <a:ext cx="4354" cy="209"/>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Rectangle 90">
              <a:extLst>
                <a:ext uri="{FF2B5EF4-FFF2-40B4-BE49-F238E27FC236}">
                  <a16:creationId xmlns:a16="http://schemas.microsoft.com/office/drawing/2014/main" id="{5CD60AB2-B66E-FFC2-04BF-15A0647F095A}"/>
                </a:ext>
              </a:extLst>
            </p:cNvPr>
            <p:cNvSpPr>
              <a:spLocks noChangeArrowheads="1"/>
            </p:cNvSpPr>
            <p:nvPr/>
          </p:nvSpPr>
          <p:spPr bwMode="auto">
            <a:xfrm>
              <a:off x="4915" y="1726"/>
              <a:ext cx="463" cy="2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Rectangle 91">
              <a:extLst>
                <a:ext uri="{FF2B5EF4-FFF2-40B4-BE49-F238E27FC236}">
                  <a16:creationId xmlns:a16="http://schemas.microsoft.com/office/drawing/2014/main" id="{EFFC5E43-6394-8415-046F-D857B2D1F143}"/>
                </a:ext>
              </a:extLst>
            </p:cNvPr>
            <p:cNvSpPr>
              <a:spLocks noChangeArrowheads="1"/>
            </p:cNvSpPr>
            <p:nvPr/>
          </p:nvSpPr>
          <p:spPr bwMode="auto">
            <a:xfrm>
              <a:off x="567" y="1929"/>
              <a:ext cx="4354" cy="210"/>
            </a:xfrm>
            <a:prstGeom prst="rect">
              <a:avLst/>
            </a:pr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Rectangle 92">
              <a:extLst>
                <a:ext uri="{FF2B5EF4-FFF2-40B4-BE49-F238E27FC236}">
                  <a16:creationId xmlns:a16="http://schemas.microsoft.com/office/drawing/2014/main" id="{E3E628F3-C138-EC7F-0F1A-FD516F6B65E1}"/>
                </a:ext>
              </a:extLst>
            </p:cNvPr>
            <p:cNvSpPr>
              <a:spLocks noChangeArrowheads="1"/>
            </p:cNvSpPr>
            <p:nvPr/>
          </p:nvSpPr>
          <p:spPr bwMode="auto">
            <a:xfrm>
              <a:off x="4915" y="1929"/>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Rectangle 93">
              <a:extLst>
                <a:ext uri="{FF2B5EF4-FFF2-40B4-BE49-F238E27FC236}">
                  <a16:creationId xmlns:a16="http://schemas.microsoft.com/office/drawing/2014/main" id="{8E1D5495-10A0-7D96-90DC-E41C757A979B}"/>
                </a:ext>
              </a:extLst>
            </p:cNvPr>
            <p:cNvSpPr>
              <a:spLocks noChangeArrowheads="1"/>
            </p:cNvSpPr>
            <p:nvPr/>
          </p:nvSpPr>
          <p:spPr bwMode="auto">
            <a:xfrm>
              <a:off x="567" y="2132"/>
              <a:ext cx="4354" cy="210"/>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Rectangle 94">
              <a:extLst>
                <a:ext uri="{FF2B5EF4-FFF2-40B4-BE49-F238E27FC236}">
                  <a16:creationId xmlns:a16="http://schemas.microsoft.com/office/drawing/2014/main" id="{9728916E-D346-07AE-E523-9CCA92DC2D30}"/>
                </a:ext>
              </a:extLst>
            </p:cNvPr>
            <p:cNvSpPr>
              <a:spLocks noChangeArrowheads="1"/>
            </p:cNvSpPr>
            <p:nvPr/>
          </p:nvSpPr>
          <p:spPr bwMode="auto">
            <a:xfrm>
              <a:off x="4915" y="2132"/>
              <a:ext cx="463" cy="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Rectangle 95">
              <a:extLst>
                <a:ext uri="{FF2B5EF4-FFF2-40B4-BE49-F238E27FC236}">
                  <a16:creationId xmlns:a16="http://schemas.microsoft.com/office/drawing/2014/main" id="{12F89CBE-DDC2-599A-2689-E67AA54E922B}"/>
                </a:ext>
              </a:extLst>
            </p:cNvPr>
            <p:cNvSpPr>
              <a:spLocks noChangeArrowheads="1"/>
            </p:cNvSpPr>
            <p:nvPr/>
          </p:nvSpPr>
          <p:spPr bwMode="auto">
            <a:xfrm>
              <a:off x="567" y="2336"/>
              <a:ext cx="4811" cy="1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Rectangle 96">
              <a:extLst>
                <a:ext uri="{FF2B5EF4-FFF2-40B4-BE49-F238E27FC236}">
                  <a16:creationId xmlns:a16="http://schemas.microsoft.com/office/drawing/2014/main" id="{E9E485E9-D0B4-A7CB-0778-D94EEFB352C1}"/>
                </a:ext>
              </a:extLst>
            </p:cNvPr>
            <p:cNvSpPr>
              <a:spLocks noChangeArrowheads="1"/>
            </p:cNvSpPr>
            <p:nvPr/>
          </p:nvSpPr>
          <p:spPr bwMode="auto">
            <a:xfrm>
              <a:off x="643" y="754"/>
              <a:ext cx="113"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No</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99" name="Rectangle 97">
              <a:extLst>
                <a:ext uri="{FF2B5EF4-FFF2-40B4-BE49-F238E27FC236}">
                  <a16:creationId xmlns:a16="http://schemas.microsoft.com/office/drawing/2014/main" id="{B0845263-EEFE-7ECC-A3DD-883D029CA5F5}"/>
                </a:ext>
              </a:extLst>
            </p:cNvPr>
            <p:cNvSpPr>
              <a:spLocks noChangeArrowheads="1"/>
            </p:cNvSpPr>
            <p:nvPr/>
          </p:nvSpPr>
          <p:spPr bwMode="auto">
            <a:xfrm>
              <a:off x="1297" y="754"/>
              <a:ext cx="164"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様式</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0" name="Rectangle 98">
              <a:extLst>
                <a:ext uri="{FF2B5EF4-FFF2-40B4-BE49-F238E27FC236}">
                  <a16:creationId xmlns:a16="http://schemas.microsoft.com/office/drawing/2014/main" id="{E595ADDC-128F-B4CA-A211-22DCDDF02A13}"/>
                </a:ext>
              </a:extLst>
            </p:cNvPr>
            <p:cNvSpPr>
              <a:spLocks noChangeArrowheads="1"/>
            </p:cNvSpPr>
            <p:nvPr/>
          </p:nvSpPr>
          <p:spPr bwMode="auto">
            <a:xfrm>
              <a:off x="3239" y="754"/>
              <a:ext cx="328"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届出書名</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1" name="Rectangle 99">
              <a:extLst>
                <a:ext uri="{FF2B5EF4-FFF2-40B4-BE49-F238E27FC236}">
                  <a16:creationId xmlns:a16="http://schemas.microsoft.com/office/drawing/2014/main" id="{A130533C-7596-6A14-B148-9336A8297DBA}"/>
                </a:ext>
              </a:extLst>
            </p:cNvPr>
            <p:cNvSpPr>
              <a:spLocks noChangeArrowheads="1"/>
            </p:cNvSpPr>
            <p:nvPr/>
          </p:nvSpPr>
          <p:spPr bwMode="auto">
            <a:xfrm>
              <a:off x="681" y="957"/>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1</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2" name="Rectangle 100">
              <a:extLst>
                <a:ext uri="{FF2B5EF4-FFF2-40B4-BE49-F238E27FC236}">
                  <a16:creationId xmlns:a16="http://schemas.microsoft.com/office/drawing/2014/main" id="{3D0988DC-756E-EF1F-0C4E-4B122B5D0C20}"/>
                </a:ext>
              </a:extLst>
            </p:cNvPr>
            <p:cNvSpPr>
              <a:spLocks noChangeArrowheads="1"/>
            </p:cNvSpPr>
            <p:nvPr/>
          </p:nvSpPr>
          <p:spPr bwMode="auto">
            <a:xfrm>
              <a:off x="865" y="957"/>
              <a:ext cx="655"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（新）様式第１号</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3" name="Rectangle 101">
              <a:extLst>
                <a:ext uri="{FF2B5EF4-FFF2-40B4-BE49-F238E27FC236}">
                  <a16:creationId xmlns:a16="http://schemas.microsoft.com/office/drawing/2014/main" id="{8E84C719-1A8B-E5F5-126D-6D81B372C172}"/>
                </a:ext>
              </a:extLst>
            </p:cNvPr>
            <p:cNvSpPr>
              <a:spLocks noChangeArrowheads="1"/>
            </p:cNvSpPr>
            <p:nvPr/>
          </p:nvSpPr>
          <p:spPr bwMode="auto">
            <a:xfrm>
              <a:off x="1957" y="957"/>
              <a:ext cx="1966"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農業者年金通常加入申込書兼通常加入への変更届出書</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4" name="Rectangle 102">
              <a:extLst>
                <a:ext uri="{FF2B5EF4-FFF2-40B4-BE49-F238E27FC236}">
                  <a16:creationId xmlns:a16="http://schemas.microsoft.com/office/drawing/2014/main" id="{681DD8D1-11C8-AA32-39F5-D4647E7A0972}"/>
                </a:ext>
              </a:extLst>
            </p:cNvPr>
            <p:cNvSpPr>
              <a:spLocks noChangeArrowheads="1"/>
            </p:cNvSpPr>
            <p:nvPr/>
          </p:nvSpPr>
          <p:spPr bwMode="auto">
            <a:xfrm>
              <a:off x="681" y="1160"/>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5" name="Rectangle 103">
              <a:extLst>
                <a:ext uri="{FF2B5EF4-FFF2-40B4-BE49-F238E27FC236}">
                  <a16:creationId xmlns:a16="http://schemas.microsoft.com/office/drawing/2014/main" id="{CC8AF423-F33C-1195-DFA2-2F847CCFA881}"/>
                </a:ext>
              </a:extLst>
            </p:cNvPr>
            <p:cNvSpPr>
              <a:spLocks noChangeArrowheads="1"/>
            </p:cNvSpPr>
            <p:nvPr/>
          </p:nvSpPr>
          <p:spPr bwMode="auto">
            <a:xfrm>
              <a:off x="865" y="1160"/>
              <a:ext cx="655"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（新）様式第２号</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6" name="Rectangle 104">
              <a:extLst>
                <a:ext uri="{FF2B5EF4-FFF2-40B4-BE49-F238E27FC236}">
                  <a16:creationId xmlns:a16="http://schemas.microsoft.com/office/drawing/2014/main" id="{508BF4A2-8123-F11E-0254-7F684E875985}"/>
                </a:ext>
              </a:extLst>
            </p:cNvPr>
            <p:cNvSpPr>
              <a:spLocks noChangeArrowheads="1"/>
            </p:cNvSpPr>
            <p:nvPr/>
          </p:nvSpPr>
          <p:spPr bwMode="auto">
            <a:xfrm>
              <a:off x="1957" y="1160"/>
              <a:ext cx="2294"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農業者年金政策支援加入申込書兼政策支援加入への変更届出書</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7" name="Rectangle 105">
              <a:extLst>
                <a:ext uri="{FF2B5EF4-FFF2-40B4-BE49-F238E27FC236}">
                  <a16:creationId xmlns:a16="http://schemas.microsoft.com/office/drawing/2014/main" id="{543CC243-CCF5-B54D-8B9F-D14846B6756C}"/>
                </a:ext>
              </a:extLst>
            </p:cNvPr>
            <p:cNvSpPr>
              <a:spLocks noChangeArrowheads="1"/>
            </p:cNvSpPr>
            <p:nvPr/>
          </p:nvSpPr>
          <p:spPr bwMode="auto">
            <a:xfrm>
              <a:off x="681" y="1364"/>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3</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8" name="Rectangle 106">
              <a:extLst>
                <a:ext uri="{FF2B5EF4-FFF2-40B4-BE49-F238E27FC236}">
                  <a16:creationId xmlns:a16="http://schemas.microsoft.com/office/drawing/2014/main" id="{8F2F75B1-94C8-618A-7E5D-46E381024E68}"/>
                </a:ext>
              </a:extLst>
            </p:cNvPr>
            <p:cNvSpPr>
              <a:spLocks noChangeArrowheads="1"/>
            </p:cNvSpPr>
            <p:nvPr/>
          </p:nvSpPr>
          <p:spPr bwMode="auto">
            <a:xfrm>
              <a:off x="865" y="1364"/>
              <a:ext cx="831"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（旧）様式第50号の２</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9" name="Rectangle 107">
              <a:extLst>
                <a:ext uri="{FF2B5EF4-FFF2-40B4-BE49-F238E27FC236}">
                  <a16:creationId xmlns:a16="http://schemas.microsoft.com/office/drawing/2014/main" id="{CB9CEC22-8713-F6F1-5231-18F1851EAC09}"/>
                </a:ext>
              </a:extLst>
            </p:cNvPr>
            <p:cNvSpPr>
              <a:spLocks noChangeArrowheads="1"/>
            </p:cNvSpPr>
            <p:nvPr/>
          </p:nvSpPr>
          <p:spPr bwMode="auto">
            <a:xfrm>
              <a:off x="1957" y="1364"/>
              <a:ext cx="1311"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農業者年金経営移譲年金裁定請求書</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10" name="Rectangle 108">
              <a:extLst>
                <a:ext uri="{FF2B5EF4-FFF2-40B4-BE49-F238E27FC236}">
                  <a16:creationId xmlns:a16="http://schemas.microsoft.com/office/drawing/2014/main" id="{2E8D1645-74AC-4339-BA13-E7B20D15DF98}"/>
                </a:ext>
              </a:extLst>
            </p:cNvPr>
            <p:cNvSpPr>
              <a:spLocks noChangeArrowheads="1"/>
            </p:cNvSpPr>
            <p:nvPr/>
          </p:nvSpPr>
          <p:spPr bwMode="auto">
            <a:xfrm>
              <a:off x="681" y="1567"/>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4</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1" name="Rectangle 109">
              <a:extLst>
                <a:ext uri="{FF2B5EF4-FFF2-40B4-BE49-F238E27FC236}">
                  <a16:creationId xmlns:a16="http://schemas.microsoft.com/office/drawing/2014/main" id="{4A37B7B9-5F37-F35C-37BC-8D07165B7673}"/>
                </a:ext>
              </a:extLst>
            </p:cNvPr>
            <p:cNvSpPr>
              <a:spLocks noChangeArrowheads="1"/>
            </p:cNvSpPr>
            <p:nvPr/>
          </p:nvSpPr>
          <p:spPr bwMode="auto">
            <a:xfrm>
              <a:off x="865" y="1567"/>
              <a:ext cx="784"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（旧）様式第53号-２</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2" name="Rectangle 110">
              <a:extLst>
                <a:ext uri="{FF2B5EF4-FFF2-40B4-BE49-F238E27FC236}">
                  <a16:creationId xmlns:a16="http://schemas.microsoft.com/office/drawing/2014/main" id="{F5449A09-FDAE-5DF6-3921-E5384E0D7E32}"/>
                </a:ext>
              </a:extLst>
            </p:cNvPr>
            <p:cNvSpPr>
              <a:spLocks noChangeArrowheads="1"/>
            </p:cNvSpPr>
            <p:nvPr/>
          </p:nvSpPr>
          <p:spPr bwMode="auto">
            <a:xfrm>
              <a:off x="1957" y="1567"/>
              <a:ext cx="1393"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農業者年金農業者老齢年金裁定請求書</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3" name="Rectangle 111">
              <a:extLst>
                <a:ext uri="{FF2B5EF4-FFF2-40B4-BE49-F238E27FC236}">
                  <a16:creationId xmlns:a16="http://schemas.microsoft.com/office/drawing/2014/main" id="{B80E69CF-65BE-B2A7-3E9C-4823EAF6B69F}"/>
                </a:ext>
              </a:extLst>
            </p:cNvPr>
            <p:cNvSpPr>
              <a:spLocks noChangeArrowheads="1"/>
            </p:cNvSpPr>
            <p:nvPr/>
          </p:nvSpPr>
          <p:spPr bwMode="auto">
            <a:xfrm>
              <a:off x="681" y="1770"/>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5</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4" name="Rectangle 112">
              <a:extLst>
                <a:ext uri="{FF2B5EF4-FFF2-40B4-BE49-F238E27FC236}">
                  <a16:creationId xmlns:a16="http://schemas.microsoft.com/office/drawing/2014/main" id="{5591F12F-542F-A536-1C7D-FB5F967A42AE}"/>
                </a:ext>
              </a:extLst>
            </p:cNvPr>
            <p:cNvSpPr>
              <a:spLocks noChangeArrowheads="1"/>
            </p:cNvSpPr>
            <p:nvPr/>
          </p:nvSpPr>
          <p:spPr bwMode="auto">
            <a:xfrm>
              <a:off x="865" y="1770"/>
              <a:ext cx="881"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（新）様式第K１号</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・Ｋ</a:t>
              </a:r>
              <a:r>
                <a:rPr kumimoji="0" lang="en-US"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2</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号</a:t>
              </a:r>
              <a:endParaRPr kumimoji="0" lang="ja-JP" altLang="ja-JP" b="0" i="0" u="none" strike="noStrike" cap="none" normalizeH="0" baseline="0" dirty="0">
                <a:ln>
                  <a:noFill/>
                </a:ln>
                <a:solidFill>
                  <a:schemeClr val="tx1"/>
                </a:solidFill>
                <a:effectLst/>
                <a:latin typeface="Arial" panose="020B0604020202020204" pitchFamily="34" charset="0"/>
              </a:endParaRPr>
            </a:p>
          </p:txBody>
        </p:sp>
        <p:sp>
          <p:nvSpPr>
            <p:cNvPr id="115" name="Rectangle 113">
              <a:extLst>
                <a:ext uri="{FF2B5EF4-FFF2-40B4-BE49-F238E27FC236}">
                  <a16:creationId xmlns:a16="http://schemas.microsoft.com/office/drawing/2014/main" id="{9A4AFDA2-F04E-9ED8-0BCC-04F39F9802F3}"/>
                </a:ext>
              </a:extLst>
            </p:cNvPr>
            <p:cNvSpPr>
              <a:spLocks noChangeArrowheads="1"/>
            </p:cNvSpPr>
            <p:nvPr/>
          </p:nvSpPr>
          <p:spPr bwMode="auto">
            <a:xfrm>
              <a:off x="1957" y="1770"/>
              <a:ext cx="1474"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新農業者年金農業者老齢年金裁定請求書</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16" name="Rectangle 114">
              <a:extLst>
                <a:ext uri="{FF2B5EF4-FFF2-40B4-BE49-F238E27FC236}">
                  <a16:creationId xmlns:a16="http://schemas.microsoft.com/office/drawing/2014/main" id="{43F4C4FF-B9CB-E00B-2310-7F53F7074C45}"/>
                </a:ext>
              </a:extLst>
            </p:cNvPr>
            <p:cNvSpPr>
              <a:spLocks noChangeArrowheads="1"/>
            </p:cNvSpPr>
            <p:nvPr/>
          </p:nvSpPr>
          <p:spPr bwMode="auto">
            <a:xfrm>
              <a:off x="681" y="1974"/>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7" name="Rectangle 115">
              <a:extLst>
                <a:ext uri="{FF2B5EF4-FFF2-40B4-BE49-F238E27FC236}">
                  <a16:creationId xmlns:a16="http://schemas.microsoft.com/office/drawing/2014/main" id="{5ED83BAA-12FD-BB69-9A1C-9E65065B26DD}"/>
                </a:ext>
              </a:extLst>
            </p:cNvPr>
            <p:cNvSpPr>
              <a:spLocks noChangeArrowheads="1"/>
            </p:cNvSpPr>
            <p:nvPr/>
          </p:nvSpPr>
          <p:spPr bwMode="auto">
            <a:xfrm>
              <a:off x="865" y="1974"/>
              <a:ext cx="932"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（新）様式第K21号</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・Ｋ</a:t>
              </a:r>
              <a:r>
                <a:rPr kumimoji="0" lang="en-US"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22</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号</a:t>
              </a:r>
              <a:endParaRPr kumimoji="0" lang="ja-JP" altLang="ja-JP" b="0" i="0" u="none" strike="noStrike" cap="none" normalizeH="0" baseline="0" dirty="0">
                <a:ln>
                  <a:noFill/>
                </a:ln>
                <a:solidFill>
                  <a:schemeClr val="tx1"/>
                </a:solidFill>
                <a:effectLst/>
                <a:latin typeface="Arial" panose="020B0604020202020204" pitchFamily="34" charset="0"/>
              </a:endParaRPr>
            </a:p>
          </p:txBody>
        </p:sp>
        <p:sp>
          <p:nvSpPr>
            <p:cNvPr id="118" name="Rectangle 116">
              <a:extLst>
                <a:ext uri="{FF2B5EF4-FFF2-40B4-BE49-F238E27FC236}">
                  <a16:creationId xmlns:a16="http://schemas.microsoft.com/office/drawing/2014/main" id="{0197E301-B0F3-3A70-FDDC-CE8CA8D7C2C8}"/>
                </a:ext>
              </a:extLst>
            </p:cNvPr>
            <p:cNvSpPr>
              <a:spLocks noChangeArrowheads="1"/>
            </p:cNvSpPr>
            <p:nvPr/>
          </p:nvSpPr>
          <p:spPr bwMode="auto">
            <a:xfrm>
              <a:off x="1957" y="1974"/>
              <a:ext cx="1393"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新農業者年金特例付加年金裁定請求書</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9" name="Rectangle 117">
              <a:extLst>
                <a:ext uri="{FF2B5EF4-FFF2-40B4-BE49-F238E27FC236}">
                  <a16:creationId xmlns:a16="http://schemas.microsoft.com/office/drawing/2014/main" id="{3B513D27-AC8E-F198-74C2-9EA578D3692A}"/>
                </a:ext>
              </a:extLst>
            </p:cNvPr>
            <p:cNvSpPr>
              <a:spLocks noChangeArrowheads="1"/>
            </p:cNvSpPr>
            <p:nvPr/>
          </p:nvSpPr>
          <p:spPr bwMode="auto">
            <a:xfrm>
              <a:off x="681" y="2177"/>
              <a:ext cx="47"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7</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0" name="Rectangle 118">
              <a:extLst>
                <a:ext uri="{FF2B5EF4-FFF2-40B4-BE49-F238E27FC236}">
                  <a16:creationId xmlns:a16="http://schemas.microsoft.com/office/drawing/2014/main" id="{9FF17D3E-4781-DA7B-3098-B31BA35E246C}"/>
                </a:ext>
              </a:extLst>
            </p:cNvPr>
            <p:cNvSpPr>
              <a:spLocks noChangeArrowheads="1"/>
            </p:cNvSpPr>
            <p:nvPr/>
          </p:nvSpPr>
          <p:spPr bwMode="auto">
            <a:xfrm>
              <a:off x="865" y="2177"/>
              <a:ext cx="932"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（共通）様式第K31号</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の</a:t>
              </a:r>
              <a:r>
                <a:rPr kumimoji="0" lang="en-US"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1</a:t>
              </a:r>
              <a:r>
                <a:rPr kumimoji="0" lang="ja-JP" altLang="en-US"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a:t>
              </a:r>
              <a:r>
                <a:rPr kumimoji="0" lang="en-US" altLang="ja-JP" sz="1050" b="1" i="0" u="none" strike="noStrike" cap="none" normalizeH="0" baseline="0" dirty="0">
                  <a:ln>
                    <a:noFill/>
                  </a:ln>
                  <a:solidFill>
                    <a:srgbClr val="000000"/>
                  </a:solidFill>
                  <a:effectLst/>
                  <a:latin typeface="游ゴシック" panose="020B0400000000000000" pitchFamily="50" charset="-128"/>
                  <a:ea typeface="游ゴシック" panose="020B0400000000000000" pitchFamily="50" charset="-128"/>
                </a:rPr>
                <a:t>2</a:t>
              </a:r>
              <a:endParaRPr kumimoji="0" lang="ja-JP" altLang="ja-JP" b="0" i="0" u="none" strike="noStrike" cap="none" normalizeH="0" baseline="0" dirty="0">
                <a:ln>
                  <a:noFill/>
                </a:ln>
                <a:solidFill>
                  <a:schemeClr val="tx1"/>
                </a:solidFill>
                <a:effectLst/>
                <a:latin typeface="Arial" panose="020B0604020202020204" pitchFamily="34" charset="0"/>
              </a:endParaRPr>
            </a:p>
          </p:txBody>
        </p:sp>
        <p:sp>
          <p:nvSpPr>
            <p:cNvPr id="121" name="Rectangle 119">
              <a:extLst>
                <a:ext uri="{FF2B5EF4-FFF2-40B4-BE49-F238E27FC236}">
                  <a16:creationId xmlns:a16="http://schemas.microsoft.com/office/drawing/2014/main" id="{32AF99B8-5096-3AC6-9060-DDF09B8B7E71}"/>
                </a:ext>
              </a:extLst>
            </p:cNvPr>
            <p:cNvSpPr>
              <a:spLocks noChangeArrowheads="1"/>
            </p:cNvSpPr>
            <p:nvPr/>
          </p:nvSpPr>
          <p:spPr bwMode="auto">
            <a:xfrm>
              <a:off x="1957" y="2177"/>
              <a:ext cx="983"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Bef>
                  <a:spcPct val="0"/>
                </a:spcBef>
                <a:defRPr>
                  <a:solidFill>
                    <a:schemeClr val="tx1"/>
                  </a:solidFill>
                  <a:latin typeface="Arial" panose="020B0604020202020204" pitchFamily="34" charset="0"/>
                </a:defRPr>
              </a:lvl1pPr>
              <a:lvl2pPr eaLnBrk="0" hangingPunct="0">
                <a:spcBef>
                  <a:spcPct val="0"/>
                </a:spcBef>
                <a:defRPr>
                  <a:solidFill>
                    <a:schemeClr val="tx1"/>
                  </a:solidFill>
                  <a:latin typeface="Arial" panose="020B0604020202020204" pitchFamily="34" charset="0"/>
                </a:defRPr>
              </a:lvl2pPr>
              <a:lvl3pPr eaLnBrk="0" hangingPunct="0">
                <a:spcBef>
                  <a:spcPct val="0"/>
                </a:spcBef>
                <a:defRPr>
                  <a:solidFill>
                    <a:schemeClr val="tx1"/>
                  </a:solidFill>
                  <a:latin typeface="Arial" panose="020B0604020202020204" pitchFamily="34" charset="0"/>
                </a:defRPr>
              </a:lvl3pPr>
              <a:lvl4pPr eaLnBrk="0" hangingPunct="0">
                <a:spcBef>
                  <a:spcPct val="0"/>
                </a:spcBef>
                <a:defRPr>
                  <a:solidFill>
                    <a:schemeClr val="tx1"/>
                  </a:solidFill>
                  <a:latin typeface="Arial" panose="020B0604020202020204" pitchFamily="34" charset="0"/>
                </a:defRPr>
              </a:lvl4pPr>
              <a:lvl5pPr eaLnBrk="0" hangingPunct="0">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rgbClr val="000000"/>
                  </a:solidFill>
                  <a:effectLst/>
                  <a:latin typeface="游ゴシック" panose="020B0400000000000000" pitchFamily="50" charset="-128"/>
                  <a:ea typeface="游ゴシック" panose="020B0400000000000000" pitchFamily="50" charset="-128"/>
                </a:rPr>
                <a:t>農業者年金死亡関係届出書</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2" name="Rectangle 120">
              <a:extLst>
                <a:ext uri="{FF2B5EF4-FFF2-40B4-BE49-F238E27FC236}">
                  <a16:creationId xmlns:a16="http://schemas.microsoft.com/office/drawing/2014/main" id="{DB102F1D-D183-2D68-54F7-AB8AA61A53D6}"/>
                </a:ext>
              </a:extLst>
            </p:cNvPr>
            <p:cNvSpPr>
              <a:spLocks noChangeArrowheads="1"/>
            </p:cNvSpPr>
            <p:nvPr/>
          </p:nvSpPr>
          <p:spPr bwMode="auto">
            <a:xfrm>
              <a:off x="567" y="906"/>
              <a:ext cx="4354"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3" name="Line 121">
              <a:extLst>
                <a:ext uri="{FF2B5EF4-FFF2-40B4-BE49-F238E27FC236}">
                  <a16:creationId xmlns:a16="http://schemas.microsoft.com/office/drawing/2014/main" id="{2188F282-6A57-0B76-7103-A8A6A0E4E26D}"/>
                </a:ext>
              </a:extLst>
            </p:cNvPr>
            <p:cNvSpPr>
              <a:spLocks noChangeShapeType="1"/>
            </p:cNvSpPr>
            <p:nvPr/>
          </p:nvSpPr>
          <p:spPr bwMode="auto">
            <a:xfrm>
              <a:off x="840" y="709"/>
              <a:ext cx="0" cy="197"/>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4" name="Rectangle 122">
              <a:extLst>
                <a:ext uri="{FF2B5EF4-FFF2-40B4-BE49-F238E27FC236}">
                  <a16:creationId xmlns:a16="http://schemas.microsoft.com/office/drawing/2014/main" id="{5100960C-8FE1-7061-4989-84A9DE5975B7}"/>
                </a:ext>
              </a:extLst>
            </p:cNvPr>
            <p:cNvSpPr>
              <a:spLocks noChangeArrowheads="1"/>
            </p:cNvSpPr>
            <p:nvPr/>
          </p:nvSpPr>
          <p:spPr bwMode="auto">
            <a:xfrm>
              <a:off x="840" y="709"/>
              <a:ext cx="6"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5" name="Line 123">
              <a:extLst>
                <a:ext uri="{FF2B5EF4-FFF2-40B4-BE49-F238E27FC236}">
                  <a16:creationId xmlns:a16="http://schemas.microsoft.com/office/drawing/2014/main" id="{AFEDE17C-460B-81E6-FD76-C09C6B10C109}"/>
                </a:ext>
              </a:extLst>
            </p:cNvPr>
            <p:cNvSpPr>
              <a:spLocks noChangeShapeType="1"/>
            </p:cNvSpPr>
            <p:nvPr/>
          </p:nvSpPr>
          <p:spPr bwMode="auto">
            <a:xfrm>
              <a:off x="1932" y="709"/>
              <a:ext cx="0" cy="197"/>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6" name="Rectangle 124">
              <a:extLst>
                <a:ext uri="{FF2B5EF4-FFF2-40B4-BE49-F238E27FC236}">
                  <a16:creationId xmlns:a16="http://schemas.microsoft.com/office/drawing/2014/main" id="{AA289FCA-6B0F-C1F6-9260-10448DD3EC42}"/>
                </a:ext>
              </a:extLst>
            </p:cNvPr>
            <p:cNvSpPr>
              <a:spLocks noChangeArrowheads="1"/>
            </p:cNvSpPr>
            <p:nvPr/>
          </p:nvSpPr>
          <p:spPr bwMode="auto">
            <a:xfrm>
              <a:off x="1932" y="709"/>
              <a:ext cx="6" cy="1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7" name="Line 125">
              <a:extLst>
                <a:ext uri="{FF2B5EF4-FFF2-40B4-BE49-F238E27FC236}">
                  <a16:creationId xmlns:a16="http://schemas.microsoft.com/office/drawing/2014/main" id="{EED95D16-08F2-D2CB-5306-84F8E913750C}"/>
                </a:ext>
              </a:extLst>
            </p:cNvPr>
            <p:cNvSpPr>
              <a:spLocks noChangeShapeType="1"/>
            </p:cNvSpPr>
            <p:nvPr/>
          </p:nvSpPr>
          <p:spPr bwMode="auto">
            <a:xfrm>
              <a:off x="567" y="1116"/>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8" name="Rectangle 126">
              <a:extLst>
                <a:ext uri="{FF2B5EF4-FFF2-40B4-BE49-F238E27FC236}">
                  <a16:creationId xmlns:a16="http://schemas.microsoft.com/office/drawing/2014/main" id="{7FD1068E-57B9-DFC3-AA8E-C586A105009E}"/>
                </a:ext>
              </a:extLst>
            </p:cNvPr>
            <p:cNvSpPr>
              <a:spLocks noChangeArrowheads="1"/>
            </p:cNvSpPr>
            <p:nvPr/>
          </p:nvSpPr>
          <p:spPr bwMode="auto">
            <a:xfrm>
              <a:off x="567" y="1116"/>
              <a:ext cx="4354"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 name="Line 127">
              <a:extLst>
                <a:ext uri="{FF2B5EF4-FFF2-40B4-BE49-F238E27FC236}">
                  <a16:creationId xmlns:a16="http://schemas.microsoft.com/office/drawing/2014/main" id="{C4984677-5518-0342-BBD2-842FC8F560C5}"/>
                </a:ext>
              </a:extLst>
            </p:cNvPr>
            <p:cNvSpPr>
              <a:spLocks noChangeShapeType="1"/>
            </p:cNvSpPr>
            <p:nvPr/>
          </p:nvSpPr>
          <p:spPr bwMode="auto">
            <a:xfrm>
              <a:off x="567" y="1319"/>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0" name="Rectangle 128">
              <a:extLst>
                <a:ext uri="{FF2B5EF4-FFF2-40B4-BE49-F238E27FC236}">
                  <a16:creationId xmlns:a16="http://schemas.microsoft.com/office/drawing/2014/main" id="{033BF2CA-1D2A-8EFA-B8EE-F2B669D85D0D}"/>
                </a:ext>
              </a:extLst>
            </p:cNvPr>
            <p:cNvSpPr>
              <a:spLocks noChangeArrowheads="1"/>
            </p:cNvSpPr>
            <p:nvPr/>
          </p:nvSpPr>
          <p:spPr bwMode="auto">
            <a:xfrm>
              <a:off x="567" y="1319"/>
              <a:ext cx="4354"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1" name="Line 129">
              <a:extLst>
                <a:ext uri="{FF2B5EF4-FFF2-40B4-BE49-F238E27FC236}">
                  <a16:creationId xmlns:a16="http://schemas.microsoft.com/office/drawing/2014/main" id="{CB41AC9D-4A38-D355-CF18-635FC1A6EFA7}"/>
                </a:ext>
              </a:extLst>
            </p:cNvPr>
            <p:cNvSpPr>
              <a:spLocks noChangeShapeType="1"/>
            </p:cNvSpPr>
            <p:nvPr/>
          </p:nvSpPr>
          <p:spPr bwMode="auto">
            <a:xfrm>
              <a:off x="567" y="1522"/>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2" name="Rectangle 130">
              <a:extLst>
                <a:ext uri="{FF2B5EF4-FFF2-40B4-BE49-F238E27FC236}">
                  <a16:creationId xmlns:a16="http://schemas.microsoft.com/office/drawing/2014/main" id="{76E17EA8-8E68-68FF-4AF8-F855E5B4EBF1}"/>
                </a:ext>
              </a:extLst>
            </p:cNvPr>
            <p:cNvSpPr>
              <a:spLocks noChangeArrowheads="1"/>
            </p:cNvSpPr>
            <p:nvPr/>
          </p:nvSpPr>
          <p:spPr bwMode="auto">
            <a:xfrm>
              <a:off x="567" y="1522"/>
              <a:ext cx="4354"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3" name="Line 131">
              <a:extLst>
                <a:ext uri="{FF2B5EF4-FFF2-40B4-BE49-F238E27FC236}">
                  <a16:creationId xmlns:a16="http://schemas.microsoft.com/office/drawing/2014/main" id="{420B192D-2109-1A71-1316-1DD66DC9F3F4}"/>
                </a:ext>
              </a:extLst>
            </p:cNvPr>
            <p:cNvSpPr>
              <a:spLocks noChangeShapeType="1"/>
            </p:cNvSpPr>
            <p:nvPr/>
          </p:nvSpPr>
          <p:spPr bwMode="auto">
            <a:xfrm>
              <a:off x="567" y="1726"/>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4" name="Rectangle 132">
              <a:extLst>
                <a:ext uri="{FF2B5EF4-FFF2-40B4-BE49-F238E27FC236}">
                  <a16:creationId xmlns:a16="http://schemas.microsoft.com/office/drawing/2014/main" id="{0E189004-6166-D5DE-3E64-43FF6FFA98A5}"/>
                </a:ext>
              </a:extLst>
            </p:cNvPr>
            <p:cNvSpPr>
              <a:spLocks noChangeArrowheads="1"/>
            </p:cNvSpPr>
            <p:nvPr/>
          </p:nvSpPr>
          <p:spPr bwMode="auto">
            <a:xfrm>
              <a:off x="567" y="1726"/>
              <a:ext cx="4354"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5" name="Line 133">
              <a:extLst>
                <a:ext uri="{FF2B5EF4-FFF2-40B4-BE49-F238E27FC236}">
                  <a16:creationId xmlns:a16="http://schemas.microsoft.com/office/drawing/2014/main" id="{7A411A04-D9B8-62E2-A96A-7D896CE4DB3C}"/>
                </a:ext>
              </a:extLst>
            </p:cNvPr>
            <p:cNvSpPr>
              <a:spLocks noChangeShapeType="1"/>
            </p:cNvSpPr>
            <p:nvPr/>
          </p:nvSpPr>
          <p:spPr bwMode="auto">
            <a:xfrm>
              <a:off x="567" y="1929"/>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6" name="Rectangle 134">
              <a:extLst>
                <a:ext uri="{FF2B5EF4-FFF2-40B4-BE49-F238E27FC236}">
                  <a16:creationId xmlns:a16="http://schemas.microsoft.com/office/drawing/2014/main" id="{CBB4620F-586A-117C-1563-B273BC2CFAC6}"/>
                </a:ext>
              </a:extLst>
            </p:cNvPr>
            <p:cNvSpPr>
              <a:spLocks noChangeArrowheads="1"/>
            </p:cNvSpPr>
            <p:nvPr/>
          </p:nvSpPr>
          <p:spPr bwMode="auto">
            <a:xfrm>
              <a:off x="567" y="1929"/>
              <a:ext cx="4354"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Line 135">
              <a:extLst>
                <a:ext uri="{FF2B5EF4-FFF2-40B4-BE49-F238E27FC236}">
                  <a16:creationId xmlns:a16="http://schemas.microsoft.com/office/drawing/2014/main" id="{711AB856-22DF-F4F8-3A1C-1F8F3179DE19}"/>
                </a:ext>
              </a:extLst>
            </p:cNvPr>
            <p:cNvSpPr>
              <a:spLocks noChangeShapeType="1"/>
            </p:cNvSpPr>
            <p:nvPr/>
          </p:nvSpPr>
          <p:spPr bwMode="auto">
            <a:xfrm>
              <a:off x="567" y="2132"/>
              <a:ext cx="4354" cy="0"/>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 name="Rectangle 136">
              <a:extLst>
                <a:ext uri="{FF2B5EF4-FFF2-40B4-BE49-F238E27FC236}">
                  <a16:creationId xmlns:a16="http://schemas.microsoft.com/office/drawing/2014/main" id="{4E6FFE16-0F80-10B3-A554-B64635D231D7}"/>
                </a:ext>
              </a:extLst>
            </p:cNvPr>
            <p:cNvSpPr>
              <a:spLocks noChangeArrowheads="1"/>
            </p:cNvSpPr>
            <p:nvPr/>
          </p:nvSpPr>
          <p:spPr bwMode="auto">
            <a:xfrm>
              <a:off x="567" y="2132"/>
              <a:ext cx="4354"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9" name="Line 137">
              <a:extLst>
                <a:ext uri="{FF2B5EF4-FFF2-40B4-BE49-F238E27FC236}">
                  <a16:creationId xmlns:a16="http://schemas.microsoft.com/office/drawing/2014/main" id="{07300DB7-2C84-2CB7-B0A1-B3EC196589DD}"/>
                </a:ext>
              </a:extLst>
            </p:cNvPr>
            <p:cNvSpPr>
              <a:spLocks noChangeShapeType="1"/>
            </p:cNvSpPr>
            <p:nvPr/>
          </p:nvSpPr>
          <p:spPr bwMode="auto">
            <a:xfrm>
              <a:off x="840" y="925"/>
              <a:ext cx="0" cy="1417"/>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Rectangle 138">
              <a:extLst>
                <a:ext uri="{FF2B5EF4-FFF2-40B4-BE49-F238E27FC236}">
                  <a16:creationId xmlns:a16="http://schemas.microsoft.com/office/drawing/2014/main" id="{27A50110-0142-2DC6-574C-6DF1428CD391}"/>
                </a:ext>
              </a:extLst>
            </p:cNvPr>
            <p:cNvSpPr>
              <a:spLocks noChangeArrowheads="1"/>
            </p:cNvSpPr>
            <p:nvPr/>
          </p:nvSpPr>
          <p:spPr bwMode="auto">
            <a:xfrm>
              <a:off x="840" y="925"/>
              <a:ext cx="6" cy="14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Line 139">
              <a:extLst>
                <a:ext uri="{FF2B5EF4-FFF2-40B4-BE49-F238E27FC236}">
                  <a16:creationId xmlns:a16="http://schemas.microsoft.com/office/drawing/2014/main" id="{0D991B9A-4552-22FC-A67D-C20B8350C75F}"/>
                </a:ext>
              </a:extLst>
            </p:cNvPr>
            <p:cNvSpPr>
              <a:spLocks noChangeShapeType="1"/>
            </p:cNvSpPr>
            <p:nvPr/>
          </p:nvSpPr>
          <p:spPr bwMode="auto">
            <a:xfrm>
              <a:off x="1932" y="925"/>
              <a:ext cx="0" cy="1417"/>
            </a:xfrm>
            <a:prstGeom prst="rect">
              <a:avLst/>
            </a:prstGeom>
            <a:noFill/>
            <a:ln w="0">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 name="Rectangle 140">
              <a:extLst>
                <a:ext uri="{FF2B5EF4-FFF2-40B4-BE49-F238E27FC236}">
                  <a16:creationId xmlns:a16="http://schemas.microsoft.com/office/drawing/2014/main" id="{77AE77FB-1945-AB0F-D331-D8C7B2460C5A}"/>
                </a:ext>
              </a:extLst>
            </p:cNvPr>
            <p:cNvSpPr>
              <a:spLocks noChangeArrowheads="1"/>
            </p:cNvSpPr>
            <p:nvPr/>
          </p:nvSpPr>
          <p:spPr bwMode="auto">
            <a:xfrm>
              <a:off x="1932" y="925"/>
              <a:ext cx="6" cy="14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3" name="Rectangle 141">
              <a:extLst>
                <a:ext uri="{FF2B5EF4-FFF2-40B4-BE49-F238E27FC236}">
                  <a16:creationId xmlns:a16="http://schemas.microsoft.com/office/drawing/2014/main" id="{503A43A9-D663-C5A0-EF73-35F639DE680D}"/>
                </a:ext>
              </a:extLst>
            </p:cNvPr>
            <p:cNvSpPr>
              <a:spLocks noChangeArrowheads="1"/>
            </p:cNvSpPr>
            <p:nvPr/>
          </p:nvSpPr>
          <p:spPr bwMode="auto">
            <a:xfrm>
              <a:off x="4902" y="2323"/>
              <a:ext cx="13" cy="13"/>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4" name="Rectangle 142">
              <a:extLst>
                <a:ext uri="{FF2B5EF4-FFF2-40B4-BE49-F238E27FC236}">
                  <a16:creationId xmlns:a16="http://schemas.microsoft.com/office/drawing/2014/main" id="{F782AB0C-9A62-67A9-4EDF-346E8E5D95C7}"/>
                </a:ext>
              </a:extLst>
            </p:cNvPr>
            <p:cNvSpPr>
              <a:spLocks noChangeArrowheads="1"/>
            </p:cNvSpPr>
            <p:nvPr/>
          </p:nvSpPr>
          <p:spPr bwMode="auto">
            <a:xfrm>
              <a:off x="4908" y="2329"/>
              <a:ext cx="7" cy="7"/>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 name="Rectangle 143">
              <a:extLst>
                <a:ext uri="{FF2B5EF4-FFF2-40B4-BE49-F238E27FC236}">
                  <a16:creationId xmlns:a16="http://schemas.microsoft.com/office/drawing/2014/main" id="{D4661994-F527-2326-E379-45BC5CF5AC60}"/>
                </a:ext>
              </a:extLst>
            </p:cNvPr>
            <p:cNvSpPr>
              <a:spLocks noChangeArrowheads="1"/>
            </p:cNvSpPr>
            <p:nvPr/>
          </p:nvSpPr>
          <p:spPr bwMode="auto">
            <a:xfrm>
              <a:off x="4908" y="2329"/>
              <a:ext cx="7" cy="7"/>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 name="Rectangle 144">
              <a:extLst>
                <a:ext uri="{FF2B5EF4-FFF2-40B4-BE49-F238E27FC236}">
                  <a16:creationId xmlns:a16="http://schemas.microsoft.com/office/drawing/2014/main" id="{37CB6D61-54CF-4C10-CF53-CC65A0A136B4}"/>
                </a:ext>
              </a:extLst>
            </p:cNvPr>
            <p:cNvSpPr>
              <a:spLocks noChangeArrowheads="1"/>
            </p:cNvSpPr>
            <p:nvPr/>
          </p:nvSpPr>
          <p:spPr bwMode="auto">
            <a:xfrm>
              <a:off x="4889" y="2323"/>
              <a:ext cx="13" cy="13"/>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 name="Rectangle 145">
              <a:extLst>
                <a:ext uri="{FF2B5EF4-FFF2-40B4-BE49-F238E27FC236}">
                  <a16:creationId xmlns:a16="http://schemas.microsoft.com/office/drawing/2014/main" id="{66B67238-9253-8EF7-1025-2084C3E58A3A}"/>
                </a:ext>
              </a:extLst>
            </p:cNvPr>
            <p:cNvSpPr>
              <a:spLocks noChangeArrowheads="1"/>
            </p:cNvSpPr>
            <p:nvPr/>
          </p:nvSpPr>
          <p:spPr bwMode="auto">
            <a:xfrm>
              <a:off x="4896" y="2329"/>
              <a:ext cx="6" cy="7"/>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 name="Rectangle 146">
              <a:extLst>
                <a:ext uri="{FF2B5EF4-FFF2-40B4-BE49-F238E27FC236}">
                  <a16:creationId xmlns:a16="http://schemas.microsoft.com/office/drawing/2014/main" id="{991B5C4E-CBA6-92EC-7A67-D2CD4A16F965}"/>
                </a:ext>
              </a:extLst>
            </p:cNvPr>
            <p:cNvSpPr>
              <a:spLocks noChangeArrowheads="1"/>
            </p:cNvSpPr>
            <p:nvPr/>
          </p:nvSpPr>
          <p:spPr bwMode="auto">
            <a:xfrm>
              <a:off x="4896" y="2329"/>
              <a:ext cx="6" cy="7"/>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 name="Rectangle 147">
              <a:extLst>
                <a:ext uri="{FF2B5EF4-FFF2-40B4-BE49-F238E27FC236}">
                  <a16:creationId xmlns:a16="http://schemas.microsoft.com/office/drawing/2014/main" id="{5DF69739-E2B6-6023-4A20-C694DB6E0E4B}"/>
                </a:ext>
              </a:extLst>
            </p:cNvPr>
            <p:cNvSpPr>
              <a:spLocks noChangeArrowheads="1"/>
            </p:cNvSpPr>
            <p:nvPr/>
          </p:nvSpPr>
          <p:spPr bwMode="auto">
            <a:xfrm>
              <a:off x="4902" y="2310"/>
              <a:ext cx="13" cy="13"/>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0" name="Rectangle 148">
              <a:extLst>
                <a:ext uri="{FF2B5EF4-FFF2-40B4-BE49-F238E27FC236}">
                  <a16:creationId xmlns:a16="http://schemas.microsoft.com/office/drawing/2014/main" id="{4D554496-DA0B-0D1F-FDEB-C226564B9D98}"/>
                </a:ext>
              </a:extLst>
            </p:cNvPr>
            <p:cNvSpPr>
              <a:spLocks noChangeArrowheads="1"/>
            </p:cNvSpPr>
            <p:nvPr/>
          </p:nvSpPr>
          <p:spPr bwMode="auto">
            <a:xfrm>
              <a:off x="4908" y="2317"/>
              <a:ext cx="7" cy="6"/>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1" name="Rectangle 149">
              <a:extLst>
                <a:ext uri="{FF2B5EF4-FFF2-40B4-BE49-F238E27FC236}">
                  <a16:creationId xmlns:a16="http://schemas.microsoft.com/office/drawing/2014/main" id="{C2C9C41F-25EA-086F-6641-4DC3BC82BA92}"/>
                </a:ext>
              </a:extLst>
            </p:cNvPr>
            <p:cNvSpPr>
              <a:spLocks noChangeArrowheads="1"/>
            </p:cNvSpPr>
            <p:nvPr/>
          </p:nvSpPr>
          <p:spPr bwMode="auto">
            <a:xfrm>
              <a:off x="4908" y="2317"/>
              <a:ext cx="7" cy="6"/>
            </a:xfrm>
            <a:prstGeom prst="rect">
              <a:avLst/>
            </a:prstGeom>
            <a:solidFill>
              <a:srgbClr val="485D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4627559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9609866-2490-B8FB-5046-7830551EEF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9" y="3661246"/>
            <a:ext cx="6260738" cy="1813547"/>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sp>
        <p:nvSpPr>
          <p:cNvPr id="12" name="Text Box 7"/>
          <p:cNvSpPr txBox="1">
            <a:spLocks noChangeArrowheads="1"/>
          </p:cNvSpPr>
          <p:nvPr/>
        </p:nvSpPr>
        <p:spPr bwMode="auto">
          <a:xfrm>
            <a:off x="251520" y="5795188"/>
            <a:ext cx="73913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（２）</a:t>
            </a:r>
            <a:r>
              <a:rPr lang="en-US" altLang="ja-JP" dirty="0">
                <a:latin typeface="ＭＳ ゴシック" panose="020B0609070205080204" pitchFamily="49" charset="-128"/>
              </a:rPr>
              <a:t>【</a:t>
            </a:r>
            <a:r>
              <a:rPr lang="ja-JP" altLang="en-US" dirty="0">
                <a:latin typeface="ＭＳ ゴシック" panose="020B0609070205080204" pitchFamily="49" charset="-128"/>
              </a:rPr>
              <a:t>仮登録</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pic>
        <p:nvPicPr>
          <p:cNvPr id="14" name="図 10" descr="img03.png"/>
          <p:cNvPicPr>
            <a:picLocks noChangeAspect="1"/>
          </p:cNvPicPr>
          <p:nvPr/>
        </p:nvPicPr>
        <p:blipFill>
          <a:blip r:embed="rId3" cstate="print"/>
          <a:srcRect/>
          <a:stretch>
            <a:fillRect/>
          </a:stretch>
        </p:blipFill>
        <p:spPr bwMode="auto">
          <a:xfrm rot="10800000" flipH="1">
            <a:off x="5765860" y="4890907"/>
            <a:ext cx="212066" cy="359214"/>
          </a:xfrm>
          <a:prstGeom prst="rect">
            <a:avLst/>
          </a:prstGeom>
          <a:noFill/>
          <a:ln w="9525">
            <a:noFill/>
            <a:miter lim="800000"/>
            <a:headEnd/>
            <a:tailEnd/>
          </a:ln>
        </p:spPr>
      </p:pic>
      <p:sp>
        <p:nvSpPr>
          <p:cNvPr id="2" name="スライド番号プレースホルダー 1"/>
          <p:cNvSpPr>
            <a:spLocks noGrp="1"/>
          </p:cNvSpPr>
          <p:nvPr>
            <p:ph type="sldNum" sz="quarter" idx="12"/>
          </p:nvPr>
        </p:nvSpPr>
        <p:spPr>
          <a:xfrm>
            <a:off x="6553200" y="6337126"/>
            <a:ext cx="2133600" cy="476250"/>
          </a:xfrm>
        </p:spPr>
        <p:txBody>
          <a:bodyPr/>
          <a:lstStyle/>
          <a:p>
            <a:pPr>
              <a:defRPr/>
            </a:pPr>
            <a:fld id="{3E53EC3B-3D95-436D-B4F2-23C018829657}" type="slidenum">
              <a:rPr lang="en-US" altLang="ja-JP" smtClean="0"/>
              <a:pPr>
                <a:defRPr/>
              </a:pPr>
              <a:t>11</a:t>
            </a:fld>
            <a:endParaRPr lang="en-US" altLang="ja-JP" dirty="0"/>
          </a:p>
        </p:txBody>
      </p:sp>
      <p:sp>
        <p:nvSpPr>
          <p:cNvPr id="10" name="Text Box 4"/>
          <p:cNvSpPr txBox="1">
            <a:spLocks noChangeArrowheads="1"/>
          </p:cNvSpPr>
          <p:nvPr/>
        </p:nvSpPr>
        <p:spPr bwMode="auto">
          <a:xfrm>
            <a:off x="-217197" y="108705"/>
            <a:ext cx="9036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266700" indent="-266700"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288000" eaLnBrk="1" hangingPunct="1">
              <a:spcBef>
                <a:spcPts val="0"/>
              </a:spcBef>
            </a:pPr>
            <a:r>
              <a:rPr lang="ja-JP" altLang="en-US" sz="1200" dirty="0">
                <a:latin typeface="ＭＳ 明朝" panose="02020609040205080304" pitchFamily="17" charset="-128"/>
                <a:ea typeface="ＭＳ 明朝" panose="02020609040205080304" pitchFamily="17" charset="-128"/>
              </a:rPr>
              <a:t>　　</a:t>
            </a:r>
            <a:r>
              <a:rPr lang="ja-JP" altLang="en-US" dirty="0">
                <a:latin typeface="ＭＳ ゴシック" panose="020B0609070205080204" pitchFamily="49" charset="-128"/>
              </a:rPr>
              <a:t>　（参考）</a:t>
            </a:r>
            <a:r>
              <a:rPr lang="en-US" altLang="ja-JP" dirty="0">
                <a:latin typeface="ＭＳ ゴシック" panose="020B0609070205080204" pitchFamily="49" charset="-128"/>
              </a:rPr>
              <a:t>【</a:t>
            </a:r>
            <a:r>
              <a:rPr lang="ja-JP" altLang="en-US" dirty="0">
                <a:latin typeface="ＭＳ ゴシック" panose="020B0609070205080204" pitchFamily="49" charset="-128"/>
              </a:rPr>
              <a:t>仮登録</a:t>
            </a:r>
            <a:r>
              <a:rPr lang="en-US" altLang="ja-JP" dirty="0">
                <a:latin typeface="ＭＳ ゴシック" panose="020B0609070205080204" pitchFamily="49" charset="-128"/>
              </a:rPr>
              <a:t>】</a:t>
            </a:r>
            <a:r>
              <a:rPr lang="ja-JP" altLang="en-US" dirty="0">
                <a:latin typeface="ＭＳ ゴシック" panose="020B0609070205080204" pitchFamily="49" charset="-128"/>
              </a:rPr>
              <a:t>機能の活用</a:t>
            </a:r>
            <a:endParaRPr lang="en-US" altLang="ja-JP" dirty="0">
              <a:latin typeface="ＭＳ ゴシック" panose="020B0609070205080204" pitchFamily="49" charset="-128"/>
            </a:endParaRPr>
          </a:p>
        </p:txBody>
      </p:sp>
      <p:pic>
        <p:nvPicPr>
          <p:cNvPr id="4" name="図 3">
            <a:extLst>
              <a:ext uri="{FF2B5EF4-FFF2-40B4-BE49-F238E27FC236}">
                <a16:creationId xmlns:a16="http://schemas.microsoft.com/office/drawing/2014/main" id="{A9DB3BBF-0F19-CFB0-0ED4-B36F9D6B8E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000746"/>
            <a:ext cx="4248472" cy="2650977"/>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sp>
        <p:nvSpPr>
          <p:cNvPr id="13" name="テキスト ボックス 12"/>
          <p:cNvSpPr txBox="1"/>
          <p:nvPr/>
        </p:nvSpPr>
        <p:spPr>
          <a:xfrm>
            <a:off x="5292080" y="996258"/>
            <a:ext cx="3560921" cy="3293209"/>
          </a:xfrm>
          <a:prstGeom prst="rect">
            <a:avLst/>
          </a:prstGeom>
          <a:solidFill>
            <a:schemeClr val="accent5"/>
          </a:solidFill>
          <a:ln w="25400">
            <a:solidFill>
              <a:schemeClr val="accent2"/>
            </a:solidFill>
          </a:ln>
        </p:spPr>
        <p:txBody>
          <a:bodyPr wrap="square">
            <a:spAutoFit/>
          </a:bodyPr>
          <a:lstStyle/>
          <a:p>
            <a:pPr>
              <a:defRPr/>
            </a:pPr>
            <a:r>
              <a:rPr lang="ja-JP" altLang="en-US" sz="1600" b="1" u="sng" dirty="0">
                <a:solidFill>
                  <a:schemeClr val="accent6"/>
                </a:solidFill>
                <a:latin typeface="ＭＳ ゴシック" pitchFamily="49" charset="-128"/>
              </a:rPr>
              <a:t>仮登録時入力必須項目</a:t>
            </a:r>
            <a:endParaRPr lang="en-US" altLang="ja-JP" sz="1600" b="1" u="sng"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・提出年月日</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・生年月日</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　・被保険者証記号番号　または</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　・氏名</a:t>
            </a:r>
            <a:r>
              <a:rPr lang="en-US" altLang="ja-JP" sz="1600" b="1" dirty="0">
                <a:solidFill>
                  <a:schemeClr val="accent6"/>
                </a:solidFill>
                <a:latin typeface="ＭＳ ゴシック" pitchFamily="49" charset="-128"/>
              </a:rPr>
              <a:t>(</a:t>
            </a:r>
            <a:r>
              <a:rPr lang="ja-JP" altLang="en-US" sz="1600" b="1" dirty="0">
                <a:solidFill>
                  <a:schemeClr val="accent6"/>
                </a:solidFill>
                <a:latin typeface="ＭＳ ゴシック" pitchFamily="49" charset="-128"/>
              </a:rPr>
              <a:t>フリガナ</a:t>
            </a:r>
            <a:r>
              <a:rPr lang="en-US" altLang="ja-JP" sz="1600" b="1" dirty="0">
                <a:solidFill>
                  <a:schemeClr val="accent6"/>
                </a:solidFill>
                <a:latin typeface="ＭＳ ゴシック" pitchFamily="49" charset="-128"/>
              </a:rPr>
              <a:t>)</a:t>
            </a:r>
          </a:p>
          <a:p>
            <a:pPr>
              <a:defRPr/>
            </a:pPr>
            <a:r>
              <a:rPr lang="ja-JP" altLang="en-US" sz="1600" b="1" dirty="0">
                <a:solidFill>
                  <a:schemeClr val="accent6"/>
                </a:solidFill>
                <a:latin typeface="ＭＳ ゴシック" pitchFamily="49" charset="-128"/>
              </a:rPr>
              <a:t>・保険料月額</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・ＪＡ情報</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・農委情報</a:t>
            </a:r>
            <a:endParaRPr lang="en-US" altLang="ja-JP" sz="1600" b="1" dirty="0">
              <a:solidFill>
                <a:schemeClr val="accent6"/>
              </a:solidFill>
              <a:latin typeface="ＭＳ ゴシック" pitchFamily="49" charset="-128"/>
            </a:endParaRPr>
          </a:p>
          <a:p>
            <a:pPr>
              <a:defRPr/>
            </a:pPr>
            <a:r>
              <a:rPr lang="ja-JP" altLang="en-US" sz="1600" b="1" dirty="0">
                <a:solidFill>
                  <a:schemeClr val="accent6"/>
                </a:solidFill>
                <a:latin typeface="ＭＳ ゴシック" pitchFamily="49" charset="-128"/>
              </a:rPr>
              <a:t>　</a:t>
            </a:r>
            <a:r>
              <a:rPr lang="en-US" altLang="ja-JP" sz="1600" b="1" dirty="0">
                <a:solidFill>
                  <a:schemeClr val="accent6"/>
                </a:solidFill>
                <a:latin typeface="ＭＳ ゴシック" pitchFamily="49" charset="-128"/>
              </a:rPr>
              <a:t>(</a:t>
            </a:r>
            <a:r>
              <a:rPr lang="ja-JP" altLang="en-US" sz="1600" b="1" dirty="0">
                <a:solidFill>
                  <a:schemeClr val="accent6"/>
                </a:solidFill>
                <a:latin typeface="ＭＳ ゴシック" pitchFamily="49" charset="-128"/>
              </a:rPr>
              <a:t>加入される方の管轄を指定</a:t>
            </a:r>
            <a:r>
              <a:rPr lang="en-US" altLang="ja-JP" sz="1600" b="1" dirty="0">
                <a:solidFill>
                  <a:schemeClr val="accent6"/>
                </a:solidFill>
                <a:latin typeface="ＭＳ ゴシック" pitchFamily="49" charset="-128"/>
              </a:rPr>
              <a:t>)</a:t>
            </a:r>
          </a:p>
        </p:txBody>
      </p:sp>
      <p:sp>
        <p:nvSpPr>
          <p:cNvPr id="16" name="左大かっこ 15">
            <a:extLst>
              <a:ext uri="{FF2B5EF4-FFF2-40B4-BE49-F238E27FC236}">
                <a16:creationId xmlns:a16="http://schemas.microsoft.com/office/drawing/2014/main" id="{8EF15DC3-963A-0DA5-C678-1D2FEB5908BB}"/>
              </a:ext>
            </a:extLst>
          </p:cNvPr>
          <p:cNvSpPr/>
          <p:nvPr/>
        </p:nvSpPr>
        <p:spPr bwMode="auto">
          <a:xfrm>
            <a:off x="5436096" y="2088353"/>
            <a:ext cx="216024" cy="712468"/>
          </a:xfrm>
          <a:prstGeom prst="leftBracket">
            <a:avLst/>
          </a:prstGeom>
          <a:noFill/>
          <a:ln w="2857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7" name="Rectangle 5">
            <a:extLst>
              <a:ext uri="{FF2B5EF4-FFF2-40B4-BE49-F238E27FC236}">
                <a16:creationId xmlns:a16="http://schemas.microsoft.com/office/drawing/2014/main" id="{5DA887B9-44B3-A763-5F14-164CA05CE05B}"/>
              </a:ext>
            </a:extLst>
          </p:cNvPr>
          <p:cNvSpPr>
            <a:spLocks noChangeArrowheads="1"/>
          </p:cNvSpPr>
          <p:nvPr/>
        </p:nvSpPr>
        <p:spPr bwMode="auto">
          <a:xfrm>
            <a:off x="5436096" y="5285687"/>
            <a:ext cx="871595" cy="17563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dirty="0"/>
          </a:p>
        </p:txBody>
      </p:sp>
      <p:sp>
        <p:nvSpPr>
          <p:cNvPr id="15" name="Text Box 4">
            <a:extLst>
              <a:ext uri="{FF2B5EF4-FFF2-40B4-BE49-F238E27FC236}">
                <a16:creationId xmlns:a16="http://schemas.microsoft.com/office/drawing/2014/main" id="{1E6C1B19-93D2-4C70-95DC-6B5252FD0F57}"/>
              </a:ext>
            </a:extLst>
          </p:cNvPr>
          <p:cNvSpPr txBox="1">
            <a:spLocks noChangeArrowheads="1"/>
          </p:cNvSpPr>
          <p:nvPr/>
        </p:nvSpPr>
        <p:spPr bwMode="auto">
          <a:xfrm>
            <a:off x="251520" y="469282"/>
            <a:ext cx="86847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266700" indent="-266700"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288000" eaLnBrk="1" hangingPunct="1">
              <a:spcBef>
                <a:spcPts val="0"/>
              </a:spcBef>
            </a:pPr>
            <a:r>
              <a:rPr lang="ja-JP" altLang="en-US" dirty="0">
                <a:latin typeface="ＭＳ ゴシック" panose="020B0609070205080204" pitchFamily="49" charset="-128"/>
              </a:rPr>
              <a:t>（１）</a:t>
            </a:r>
            <a:r>
              <a:rPr lang="en-US" altLang="ja-JP" dirty="0">
                <a:latin typeface="ＭＳ ゴシック" panose="020B0609070205080204" pitchFamily="49" charset="-128"/>
              </a:rPr>
              <a:t>P</a:t>
            </a:r>
            <a:r>
              <a:rPr lang="ja-JP" altLang="en-US" dirty="0">
                <a:latin typeface="ＭＳ ゴシック" panose="020B0609070205080204" pitchFamily="49" charset="-128"/>
              </a:rPr>
              <a:t>６～</a:t>
            </a:r>
            <a:r>
              <a:rPr lang="en-US" altLang="ja-JP" dirty="0">
                <a:latin typeface="ＭＳ ゴシック" panose="020B0609070205080204" pitchFamily="49" charset="-128"/>
              </a:rPr>
              <a:t>P</a:t>
            </a:r>
            <a:r>
              <a:rPr lang="ja-JP" altLang="en-US" dirty="0">
                <a:latin typeface="ＭＳ ゴシック" panose="020B0609070205080204" pitchFamily="49" charset="-128"/>
              </a:rPr>
              <a:t>７と同様にデータを入力します。</a:t>
            </a:r>
            <a:endParaRPr lang="en-US" altLang="ja-JP" sz="1600" dirty="0">
              <a:latin typeface="ＭＳ ゴシック" panose="020B0609070205080204" pitchFamily="49" charset="-128"/>
            </a:endParaRPr>
          </a:p>
        </p:txBody>
      </p:sp>
      <p:sp>
        <p:nvSpPr>
          <p:cNvPr id="18" name="角丸四角形吹き出し 12">
            <a:extLst>
              <a:ext uri="{FF2B5EF4-FFF2-40B4-BE49-F238E27FC236}">
                <a16:creationId xmlns:a16="http://schemas.microsoft.com/office/drawing/2014/main" id="{D518C035-0D20-480F-988E-5026708A8EB4}"/>
              </a:ext>
            </a:extLst>
          </p:cNvPr>
          <p:cNvSpPr>
            <a:spLocks noChangeArrowheads="1"/>
          </p:cNvSpPr>
          <p:nvPr/>
        </p:nvSpPr>
        <p:spPr bwMode="auto">
          <a:xfrm>
            <a:off x="4434824" y="5511026"/>
            <a:ext cx="857256" cy="284162"/>
          </a:xfrm>
          <a:prstGeom prst="wedgeRoundRectCallout">
            <a:avLst>
              <a:gd name="adj1" fmla="val 69946"/>
              <a:gd name="adj2" fmla="val -6267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Tree>
    <p:extLst>
      <p:ext uri="{BB962C8B-B14F-4D97-AF65-F5344CB8AC3E}">
        <p14:creationId xmlns:p14="http://schemas.microsoft.com/office/powerpoint/2010/main" val="3522446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51E9296-05BC-71CE-F487-BB8B7E717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067" y="2369693"/>
            <a:ext cx="5496692" cy="1370501"/>
          </a:xfrm>
          <a:prstGeom prst="rect">
            <a:avLst/>
          </a:prstGeom>
        </p:spPr>
      </p:pic>
      <p:sp>
        <p:nvSpPr>
          <p:cNvPr id="8" name="Text Box 7"/>
          <p:cNvSpPr txBox="1">
            <a:spLocks noChangeArrowheads="1"/>
          </p:cNvSpPr>
          <p:nvPr/>
        </p:nvSpPr>
        <p:spPr bwMode="auto">
          <a:xfrm>
            <a:off x="246715" y="487551"/>
            <a:ext cx="8219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（３）</a:t>
            </a:r>
            <a:r>
              <a:rPr lang="en-US" altLang="ja-JP" dirty="0">
                <a:latin typeface="ＭＳ ゴシック" panose="020B0609070205080204" pitchFamily="49" charset="-128"/>
              </a:rPr>
              <a:t>【</a:t>
            </a:r>
            <a:r>
              <a:rPr lang="ja-JP" altLang="en-US" dirty="0">
                <a:latin typeface="ＭＳ ゴシック" panose="020B0609070205080204" pitchFamily="49" charset="-128"/>
              </a:rPr>
              <a:t>仮登録</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ボタンを押すと、以下のメッセージが表示されます。</a:t>
            </a:r>
          </a:p>
        </p:txBody>
      </p:sp>
      <p:pic>
        <p:nvPicPr>
          <p:cNvPr id="2" name="図 1"/>
          <p:cNvPicPr>
            <a:picLocks noChangeAspect="1"/>
          </p:cNvPicPr>
          <p:nvPr/>
        </p:nvPicPr>
        <p:blipFill>
          <a:blip r:embed="rId3"/>
          <a:stretch>
            <a:fillRect/>
          </a:stretch>
        </p:blipFill>
        <p:spPr>
          <a:xfrm>
            <a:off x="717310" y="1496226"/>
            <a:ext cx="7781925" cy="733425"/>
          </a:xfrm>
          <a:prstGeom prst="rect">
            <a:avLst/>
          </a:prstGeom>
        </p:spPr>
      </p:pic>
      <p:sp>
        <p:nvSpPr>
          <p:cNvPr id="10" name="Text Box 7"/>
          <p:cNvSpPr txBox="1">
            <a:spLocks noChangeArrowheads="1"/>
          </p:cNvSpPr>
          <p:nvPr/>
        </p:nvSpPr>
        <p:spPr bwMode="auto">
          <a:xfrm>
            <a:off x="674979" y="874394"/>
            <a:ext cx="77423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indent="0" eaLnBrk="1" hangingPunct="1">
              <a:spcBef>
                <a:spcPts val="0"/>
              </a:spcBef>
            </a:pPr>
            <a:r>
              <a:rPr lang="ja-JP" altLang="en-US" dirty="0">
                <a:latin typeface="ＭＳ ゴシック" panose="020B0609070205080204" pitchFamily="49" charset="-128"/>
              </a:rPr>
              <a:t>メッセージのとおり、仮登録後</a:t>
            </a:r>
            <a:r>
              <a:rPr lang="ja-JP" altLang="en-US" b="1" u="sng" dirty="0">
                <a:solidFill>
                  <a:srgbClr val="FF0000"/>
                </a:solidFill>
                <a:latin typeface="ＭＳ ゴシック" panose="020B0609070205080204" pitchFamily="49" charset="-128"/>
              </a:rPr>
              <a:t>３０日以内に</a:t>
            </a:r>
            <a:r>
              <a:rPr lang="ja-JP" altLang="en-US" dirty="0">
                <a:latin typeface="ＭＳ ゴシック" panose="020B0609070205080204" pitchFamily="49" charset="-128"/>
              </a:rPr>
              <a:t>（新規加入の様式</a:t>
            </a:r>
            <a:r>
              <a:rPr lang="en-US" altLang="ja-JP" dirty="0">
                <a:latin typeface="ＭＳ ゴシック" panose="020B0609070205080204" pitchFamily="49" charset="-128"/>
              </a:rPr>
              <a:t>1</a:t>
            </a:r>
            <a:r>
              <a:rPr lang="ja-JP" altLang="en-US" dirty="0">
                <a:latin typeface="ＭＳ ゴシック" panose="020B0609070205080204" pitchFamily="49" charset="-128"/>
              </a:rPr>
              <a:t>号及び</a:t>
            </a:r>
            <a:r>
              <a:rPr lang="en-US" altLang="ja-JP" dirty="0">
                <a:latin typeface="ＭＳ ゴシック" panose="020B0609070205080204" pitchFamily="49" charset="-128"/>
              </a:rPr>
              <a:t>2</a:t>
            </a:r>
            <a:r>
              <a:rPr lang="ja-JP" altLang="en-US" dirty="0">
                <a:latin typeface="ＭＳ ゴシック" panose="020B0609070205080204" pitchFamily="49" charset="-128"/>
              </a:rPr>
              <a:t>号以外は</a:t>
            </a:r>
            <a:r>
              <a:rPr lang="en-US" altLang="ja-JP" dirty="0">
                <a:latin typeface="ＭＳ ゴシック" panose="020B0609070205080204" pitchFamily="49" charset="-128"/>
              </a:rPr>
              <a:t>90</a:t>
            </a:r>
            <a:r>
              <a:rPr lang="ja-JP" altLang="en-US" dirty="0">
                <a:latin typeface="ＭＳ ゴシック" panose="020B0609070205080204" pitchFamily="49" charset="-128"/>
              </a:rPr>
              <a:t>日以内）本登録しない場合は自動的に削除されますのでご注意ください。</a:t>
            </a:r>
          </a:p>
        </p:txBody>
      </p:sp>
      <p:sp>
        <p:nvSpPr>
          <p:cNvPr id="11" name="角丸四角形 10"/>
          <p:cNvSpPr/>
          <p:nvPr/>
        </p:nvSpPr>
        <p:spPr>
          <a:xfrm>
            <a:off x="2902108" y="3092668"/>
            <a:ext cx="1165836" cy="36004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3" name="直線矢印コネクタ 12"/>
          <p:cNvCxnSpPr>
            <a:cxnSpLocks/>
          </p:cNvCxnSpPr>
          <p:nvPr/>
        </p:nvCxnSpPr>
        <p:spPr bwMode="auto">
          <a:xfrm flipH="1">
            <a:off x="5652988" y="2192817"/>
            <a:ext cx="1008112" cy="956084"/>
          </a:xfrm>
          <a:prstGeom prst="straightConnector1">
            <a:avLst/>
          </a:prstGeom>
          <a:ln>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15" name="Text Box 7"/>
          <p:cNvSpPr txBox="1">
            <a:spLocks noChangeArrowheads="1"/>
          </p:cNvSpPr>
          <p:nvPr/>
        </p:nvSpPr>
        <p:spPr bwMode="auto">
          <a:xfrm>
            <a:off x="299943" y="4100524"/>
            <a:ext cx="8616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（４）</a:t>
            </a:r>
            <a:r>
              <a:rPr lang="en-US" altLang="ja-JP" dirty="0">
                <a:latin typeface="ＭＳ ゴシック" panose="020B0609070205080204" pitchFamily="49" charset="-128"/>
              </a:rPr>
              <a:t>【</a:t>
            </a:r>
            <a:r>
              <a:rPr lang="ja-JP" altLang="en-US" dirty="0">
                <a:latin typeface="ＭＳ ゴシック" panose="020B0609070205080204" pitchFamily="49" charset="-128"/>
              </a:rPr>
              <a:t>開く</a:t>
            </a:r>
            <a:r>
              <a:rPr lang="en-US" altLang="ja-JP" dirty="0">
                <a:latin typeface="ＭＳ ゴシック" panose="020B0609070205080204" pitchFamily="49" charset="-128"/>
              </a:rPr>
              <a:t>】</a:t>
            </a:r>
            <a:r>
              <a:rPr lang="ja-JP" altLang="en-US" dirty="0">
                <a:latin typeface="ＭＳ ゴシック" panose="020B0609070205080204" pitchFamily="49" charset="-128"/>
              </a:rPr>
              <a:t>をクリックします。</a:t>
            </a:r>
          </a:p>
        </p:txBody>
      </p:sp>
      <p:sp>
        <p:nvSpPr>
          <p:cNvPr id="3" name="スライド番号プレースホルダー 2"/>
          <p:cNvSpPr>
            <a:spLocks noGrp="1"/>
          </p:cNvSpPr>
          <p:nvPr>
            <p:ph type="sldNum" sz="quarter" idx="12"/>
          </p:nvPr>
        </p:nvSpPr>
        <p:spPr/>
        <p:txBody>
          <a:bodyPr/>
          <a:lstStyle/>
          <a:p>
            <a:pPr>
              <a:defRPr/>
            </a:pPr>
            <a:fld id="{3E53EC3B-3D95-436D-B4F2-23C018829657}" type="slidenum">
              <a:rPr lang="en-US" altLang="ja-JP" smtClean="0"/>
              <a:pPr>
                <a:defRPr/>
              </a:pPr>
              <a:t>12</a:t>
            </a:fld>
            <a:endParaRPr lang="en-US" altLang="ja-JP"/>
          </a:p>
        </p:txBody>
      </p:sp>
      <p:sp>
        <p:nvSpPr>
          <p:cNvPr id="17" name="角丸四角形吹き出し 12">
            <a:extLst>
              <a:ext uri="{FF2B5EF4-FFF2-40B4-BE49-F238E27FC236}">
                <a16:creationId xmlns:a16="http://schemas.microsoft.com/office/drawing/2014/main" id="{88849946-2CA7-49F7-9808-2D2C008369A3}"/>
              </a:ext>
            </a:extLst>
          </p:cNvPr>
          <p:cNvSpPr>
            <a:spLocks noChangeArrowheads="1"/>
          </p:cNvSpPr>
          <p:nvPr/>
        </p:nvSpPr>
        <p:spPr bwMode="auto">
          <a:xfrm>
            <a:off x="1848086" y="3494116"/>
            <a:ext cx="857256" cy="284162"/>
          </a:xfrm>
          <a:prstGeom prst="wedgeRoundRectCallout">
            <a:avLst>
              <a:gd name="adj1" fmla="val 69946"/>
              <a:gd name="adj2" fmla="val -6267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pic>
        <p:nvPicPr>
          <p:cNvPr id="18" name="図 10" descr="img03.png">
            <a:extLst>
              <a:ext uri="{FF2B5EF4-FFF2-40B4-BE49-F238E27FC236}">
                <a16:creationId xmlns:a16="http://schemas.microsoft.com/office/drawing/2014/main" id="{B67F9FA1-27A0-4992-8340-9E2579161589}"/>
              </a:ext>
            </a:extLst>
          </p:cNvPr>
          <p:cNvPicPr>
            <a:picLocks noChangeAspect="1"/>
          </p:cNvPicPr>
          <p:nvPr/>
        </p:nvPicPr>
        <p:blipFill>
          <a:blip r:embed="rId4" cstate="print"/>
          <a:srcRect/>
          <a:stretch>
            <a:fillRect/>
          </a:stretch>
        </p:blipFill>
        <p:spPr bwMode="auto">
          <a:xfrm rot="10800000" flipH="1">
            <a:off x="3404209" y="2663433"/>
            <a:ext cx="212066" cy="359214"/>
          </a:xfrm>
          <a:prstGeom prst="rect">
            <a:avLst/>
          </a:prstGeom>
          <a:noFill/>
          <a:ln w="9525">
            <a:noFill/>
            <a:miter lim="800000"/>
            <a:headEnd/>
            <a:tailEnd/>
          </a:ln>
        </p:spPr>
      </p:pic>
    </p:spTree>
    <p:extLst>
      <p:ext uri="{BB962C8B-B14F-4D97-AF65-F5344CB8AC3E}">
        <p14:creationId xmlns:p14="http://schemas.microsoft.com/office/powerpoint/2010/main" val="29282705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390363" y="161361"/>
            <a:ext cx="8507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（５）届出書（ </a:t>
            </a:r>
            <a:r>
              <a:rPr lang="en-US" altLang="ja-JP" dirty="0">
                <a:latin typeface="ＭＳ ゴシック" panose="020B0609070205080204" pitchFamily="49" charset="-128"/>
              </a:rPr>
              <a:t>PDF</a:t>
            </a:r>
            <a:r>
              <a:rPr lang="ja-JP" altLang="en-US" dirty="0">
                <a:latin typeface="ＭＳ ゴシック" panose="020B0609070205080204" pitchFamily="49" charset="-128"/>
              </a:rPr>
              <a:t>ファイル ）が開きます。</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553" y="553240"/>
            <a:ext cx="4671006" cy="591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スライド番号プレースホルダー 2"/>
          <p:cNvSpPr>
            <a:spLocks noGrp="1"/>
          </p:cNvSpPr>
          <p:nvPr>
            <p:ph type="sldNum" sz="quarter" idx="12"/>
          </p:nvPr>
        </p:nvSpPr>
        <p:spPr/>
        <p:txBody>
          <a:bodyPr/>
          <a:lstStyle/>
          <a:p>
            <a:pPr>
              <a:defRPr/>
            </a:pPr>
            <a:fld id="{3E53EC3B-3D95-436D-B4F2-23C018829657}" type="slidenum">
              <a:rPr lang="en-US" altLang="ja-JP" smtClean="0"/>
              <a:pPr>
                <a:defRPr/>
              </a:pPr>
              <a:t>13</a:t>
            </a:fld>
            <a:endParaRPr lang="en-US" altLang="ja-JP"/>
          </a:p>
        </p:txBody>
      </p:sp>
    </p:spTree>
    <p:extLst>
      <p:ext uri="{BB962C8B-B14F-4D97-AF65-F5344CB8AC3E}">
        <p14:creationId xmlns:p14="http://schemas.microsoft.com/office/powerpoint/2010/main" val="1734980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2"/>
          <a:srcRect t="2053" b="23979"/>
          <a:stretch/>
        </p:blipFill>
        <p:spPr>
          <a:xfrm>
            <a:off x="717309" y="689650"/>
            <a:ext cx="7417765" cy="2595334"/>
          </a:xfrm>
          <a:prstGeom prst="rect">
            <a:avLst/>
          </a:prstGeom>
        </p:spPr>
      </p:pic>
      <p:sp>
        <p:nvSpPr>
          <p:cNvPr id="8" name="Text Box 7"/>
          <p:cNvSpPr txBox="1">
            <a:spLocks noChangeArrowheads="1"/>
          </p:cNvSpPr>
          <p:nvPr/>
        </p:nvSpPr>
        <p:spPr bwMode="auto">
          <a:xfrm>
            <a:off x="329456" y="200135"/>
            <a:ext cx="8219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（６）仮登録した届出書を参照する場合、</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より</a:t>
            </a:r>
            <a:r>
              <a:rPr lang="en-US" altLang="ja-JP" dirty="0">
                <a:latin typeface="ＭＳ ゴシック" panose="020B0609070205080204" pitchFamily="49" charset="-128"/>
              </a:rPr>
              <a:t>【</a:t>
            </a:r>
            <a:r>
              <a:rPr lang="ja-JP" altLang="en-US" dirty="0">
                <a:latin typeface="ＭＳ ゴシック" panose="020B0609070205080204" pitchFamily="49" charset="-128"/>
              </a:rPr>
              <a:t>仮登録届出書一覧</a:t>
            </a:r>
            <a:r>
              <a:rPr lang="en-US" altLang="ja-JP" dirty="0">
                <a:latin typeface="ＭＳ ゴシック" panose="020B0609070205080204" pitchFamily="49" charset="-128"/>
              </a:rPr>
              <a:t>】</a:t>
            </a:r>
            <a:r>
              <a:rPr lang="ja-JP" altLang="en-US" dirty="0">
                <a:latin typeface="ＭＳ ゴシック" panose="020B0609070205080204" pitchFamily="49" charset="-128"/>
              </a:rPr>
              <a:t>を選択します。</a:t>
            </a:r>
          </a:p>
        </p:txBody>
      </p:sp>
      <p:sp>
        <p:nvSpPr>
          <p:cNvPr id="9" name="角丸四角形 8"/>
          <p:cNvSpPr/>
          <p:nvPr/>
        </p:nvSpPr>
        <p:spPr>
          <a:xfrm>
            <a:off x="5817523" y="2489850"/>
            <a:ext cx="2066846" cy="2659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14</a:t>
            </a:fld>
            <a:endParaRPr lang="en-US" altLang="ja-JP"/>
          </a:p>
        </p:txBody>
      </p:sp>
      <p:sp>
        <p:nvSpPr>
          <p:cNvPr id="6" name="Text Box 7"/>
          <p:cNvSpPr txBox="1">
            <a:spLocks noChangeArrowheads="1"/>
          </p:cNvSpPr>
          <p:nvPr/>
        </p:nvSpPr>
        <p:spPr bwMode="auto">
          <a:xfrm>
            <a:off x="316501" y="3462640"/>
            <a:ext cx="8219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（７）検索条件を指定して</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をクリックします。</a:t>
            </a:r>
          </a:p>
        </p:txBody>
      </p:sp>
      <p:pic>
        <p:nvPicPr>
          <p:cNvPr id="7" name="図 6"/>
          <p:cNvPicPr>
            <a:picLocks noChangeAspect="1"/>
          </p:cNvPicPr>
          <p:nvPr/>
        </p:nvPicPr>
        <p:blipFill rotWithShape="1">
          <a:blip r:embed="rId3"/>
          <a:srcRect t="2849"/>
          <a:stretch/>
        </p:blipFill>
        <p:spPr>
          <a:xfrm>
            <a:off x="717309" y="3925535"/>
            <a:ext cx="7443675" cy="2449565"/>
          </a:xfrm>
          <a:prstGeom prst="rect">
            <a:avLst/>
          </a:prstGeom>
        </p:spPr>
      </p:pic>
      <p:sp>
        <p:nvSpPr>
          <p:cNvPr id="10" name="角丸四角形 9"/>
          <p:cNvSpPr/>
          <p:nvPr/>
        </p:nvSpPr>
        <p:spPr>
          <a:xfrm>
            <a:off x="6884809" y="6004381"/>
            <a:ext cx="855543" cy="2254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13" name="図 12" descr="img03.png"/>
          <p:cNvPicPr>
            <a:picLocks noChangeAspect="1"/>
          </p:cNvPicPr>
          <p:nvPr/>
        </p:nvPicPr>
        <p:blipFill>
          <a:blip r:embed="rId4" cstate="print"/>
          <a:srcRect/>
          <a:stretch>
            <a:fillRect/>
          </a:stretch>
        </p:blipFill>
        <p:spPr bwMode="auto">
          <a:xfrm flipH="1">
            <a:off x="7238893" y="6229791"/>
            <a:ext cx="216994" cy="367561"/>
          </a:xfrm>
          <a:prstGeom prst="rect">
            <a:avLst/>
          </a:prstGeom>
          <a:noFill/>
          <a:ln w="9525">
            <a:noFill/>
            <a:miter lim="800000"/>
            <a:headEnd/>
            <a:tailEnd/>
          </a:ln>
        </p:spPr>
      </p:pic>
    </p:spTree>
    <p:extLst>
      <p:ext uri="{BB962C8B-B14F-4D97-AF65-F5344CB8AC3E}">
        <p14:creationId xmlns:p14="http://schemas.microsoft.com/office/powerpoint/2010/main" val="32536761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AD2BC35-88D3-431E-B121-A33DE726BACC}"/>
              </a:ext>
            </a:extLst>
          </p:cNvPr>
          <p:cNvPicPr>
            <a:picLocks noChangeAspect="1"/>
          </p:cNvPicPr>
          <p:nvPr/>
        </p:nvPicPr>
        <p:blipFill>
          <a:blip r:embed="rId3"/>
          <a:stretch>
            <a:fillRect/>
          </a:stretch>
        </p:blipFill>
        <p:spPr>
          <a:xfrm>
            <a:off x="772033" y="1165405"/>
            <a:ext cx="7400925" cy="4800600"/>
          </a:xfrm>
          <a:prstGeom prst="rect">
            <a:avLst/>
          </a:prstGeom>
        </p:spPr>
      </p:pic>
      <p:sp>
        <p:nvSpPr>
          <p:cNvPr id="8" name="Text Box 7"/>
          <p:cNvSpPr txBox="1">
            <a:spLocks noChangeArrowheads="1"/>
          </p:cNvSpPr>
          <p:nvPr/>
        </p:nvSpPr>
        <p:spPr bwMode="auto">
          <a:xfrm>
            <a:off x="611560" y="370508"/>
            <a:ext cx="8219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（８）仮登録した届出書一覧が表示されます。</a:t>
            </a:r>
          </a:p>
        </p:txBody>
      </p:sp>
      <p:pic>
        <p:nvPicPr>
          <p:cNvPr id="11" name="図 10" descr="img03.png"/>
          <p:cNvPicPr>
            <a:picLocks noChangeAspect="1"/>
          </p:cNvPicPr>
          <p:nvPr/>
        </p:nvPicPr>
        <p:blipFill>
          <a:blip r:embed="rId4" cstate="print"/>
          <a:srcRect/>
          <a:stretch>
            <a:fillRect/>
          </a:stretch>
        </p:blipFill>
        <p:spPr bwMode="auto">
          <a:xfrm rot="10800000" flipH="1">
            <a:off x="6571178" y="5131084"/>
            <a:ext cx="250115" cy="423664"/>
          </a:xfrm>
          <a:prstGeom prst="rect">
            <a:avLst/>
          </a:prstGeom>
          <a:noFill/>
          <a:ln w="9525">
            <a:noFill/>
            <a:miter lim="800000"/>
            <a:headEnd/>
            <a:tailEnd/>
          </a:ln>
        </p:spPr>
      </p:pic>
      <p:sp>
        <p:nvSpPr>
          <p:cNvPr id="13" name="角丸四角形 12"/>
          <p:cNvSpPr/>
          <p:nvPr/>
        </p:nvSpPr>
        <p:spPr>
          <a:xfrm>
            <a:off x="1187624" y="4117312"/>
            <a:ext cx="720080" cy="1541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4" name="角丸四角形 13"/>
          <p:cNvSpPr/>
          <p:nvPr/>
        </p:nvSpPr>
        <p:spPr>
          <a:xfrm>
            <a:off x="955903" y="4587847"/>
            <a:ext cx="288031" cy="21183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800" dirty="0">
                <a:solidFill>
                  <a:sysClr val="windowText" lastClr="000000"/>
                </a:solidFill>
                <a:latin typeface="ＭＳ ゴシック" panose="020B0609070205080204" pitchFamily="49" charset="-128"/>
                <a:ea typeface="ＭＳ ゴシック" panose="020B0609070205080204" pitchFamily="49" charset="-128"/>
              </a:rPr>
              <a:t>ㇾ</a:t>
            </a:r>
          </a:p>
        </p:txBody>
      </p:sp>
      <p:sp>
        <p:nvSpPr>
          <p:cNvPr id="16" name="角丸四角形 15"/>
          <p:cNvSpPr/>
          <p:nvPr/>
        </p:nvSpPr>
        <p:spPr>
          <a:xfrm>
            <a:off x="6228184" y="5586476"/>
            <a:ext cx="936104" cy="22717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15</a:t>
            </a:fld>
            <a:endParaRPr lang="en-US" altLang="ja-JP"/>
          </a:p>
        </p:txBody>
      </p:sp>
      <p:sp>
        <p:nvSpPr>
          <p:cNvPr id="12" name="角丸四角形吹き出し 21">
            <a:extLst>
              <a:ext uri="{FF2B5EF4-FFF2-40B4-BE49-F238E27FC236}">
                <a16:creationId xmlns:a16="http://schemas.microsoft.com/office/drawing/2014/main" id="{9DC01C5E-10CB-4E9E-B069-242FB19E0A72}"/>
              </a:ext>
            </a:extLst>
          </p:cNvPr>
          <p:cNvSpPr/>
          <p:nvPr/>
        </p:nvSpPr>
        <p:spPr bwMode="auto">
          <a:xfrm>
            <a:off x="1797778" y="5232009"/>
            <a:ext cx="4214381" cy="936105"/>
          </a:xfrm>
          <a:prstGeom prst="wedgeRoundRectCallout">
            <a:avLst>
              <a:gd name="adj1" fmla="val -68258"/>
              <a:gd name="adj2" fmla="val -96907"/>
              <a:gd name="adj3" fmla="val 16667"/>
            </a:avLst>
          </a:prstGeom>
          <a:solidFill>
            <a:schemeClr val="accent6">
              <a:lumMod val="20000"/>
              <a:lumOff val="80000"/>
            </a:schemeClr>
          </a:solidFill>
          <a:ln w="190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rPr>
              <a:t>10</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）「仮登録データ」を「削除」する場合には、</a:t>
            </a:r>
          </a:p>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☑選択して</a:t>
            </a:r>
            <a:r>
              <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仮登録取消</a:t>
            </a:r>
            <a:r>
              <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をクリックします。</a:t>
            </a:r>
            <a:endPar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endParaRPr>
          </a:p>
        </p:txBody>
      </p:sp>
      <p:sp>
        <p:nvSpPr>
          <p:cNvPr id="19" name="角丸四角形吹き出し 21">
            <a:extLst>
              <a:ext uri="{FF2B5EF4-FFF2-40B4-BE49-F238E27FC236}">
                <a16:creationId xmlns:a16="http://schemas.microsoft.com/office/drawing/2014/main" id="{6DBD216F-E3C0-4BF1-9CD3-BF0427F466A5}"/>
              </a:ext>
            </a:extLst>
          </p:cNvPr>
          <p:cNvSpPr/>
          <p:nvPr/>
        </p:nvSpPr>
        <p:spPr bwMode="auto">
          <a:xfrm>
            <a:off x="3203849" y="1844824"/>
            <a:ext cx="4320479" cy="1531117"/>
          </a:xfrm>
          <a:prstGeom prst="wedgeRoundRectCallout">
            <a:avLst>
              <a:gd name="adj1" fmla="val -79603"/>
              <a:gd name="adj2" fmla="val 97454"/>
              <a:gd name="adj3" fmla="val 16667"/>
            </a:avLst>
          </a:prstGeom>
          <a:solidFill>
            <a:srgbClr val="FFCCCC"/>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（９）「仮登録データ」を</a:t>
            </a:r>
            <a:r>
              <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本登録</a:t>
            </a:r>
            <a:r>
              <a:rPr lang="en-US" altLang="ja-JP" dirty="0">
                <a:latin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する場合には、</a:t>
            </a:r>
            <a:endPar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indent="0" defTabSz="914400" rtl="0" eaLnBrk="1" fontAlgn="base" latinLnBrk="0" hangingPunct="1">
              <a:lnSpc>
                <a:spcPct val="100000"/>
              </a:lnSpc>
              <a:spcBef>
                <a:spcPct val="50000"/>
              </a:spcBef>
              <a:spcAft>
                <a:spcPct val="0"/>
              </a:spcAft>
              <a:buClrTx/>
              <a:buSzTx/>
              <a:buFontTx/>
              <a:buNone/>
              <a:tabLst/>
            </a:pP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該当の様式番号をクリック</a:t>
            </a:r>
            <a:r>
              <a:rPr lang="ja-JP" altLang="en-US" dirty="0">
                <a:latin typeface="ＭＳ ゴシック" pitchFamily="49" charset="-128"/>
              </a:rPr>
              <a:t>します。</a:t>
            </a:r>
            <a:endParaRPr lang="en-US" altLang="ja-JP" dirty="0">
              <a:latin typeface="ＭＳ ゴシック" pitchFamily="49" charset="-128"/>
            </a:endParaRPr>
          </a:p>
          <a:p>
            <a:pPr marL="0" marR="0" indent="0" defTabSz="914400" rtl="0" eaLnBrk="1" fontAlgn="base" latinLnBrk="0" hangingPunct="1">
              <a:lnSpc>
                <a:spcPct val="100000"/>
              </a:lnSpc>
              <a:spcBef>
                <a:spcPct val="50000"/>
              </a:spcBef>
              <a:spcAft>
                <a:spcPct val="0"/>
              </a:spcAft>
              <a:buClrTx/>
              <a:buSzTx/>
              <a:buFontTx/>
              <a:buNone/>
              <a:tabLst/>
            </a:pPr>
            <a:r>
              <a:rPr lang="ja-JP" altLang="en-US" dirty="0">
                <a:latin typeface="ＭＳ ゴシック" pitchFamily="49" charset="-128"/>
              </a:rPr>
              <a:t>→Ｐ</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６～</a:t>
            </a:r>
            <a:r>
              <a:rPr lang="ja-JP" altLang="en-US" dirty="0">
                <a:latin typeface="ＭＳ ゴシック" pitchFamily="49" charset="-128"/>
              </a:rPr>
              <a:t>Ｐ</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９に従って</a:t>
            </a:r>
            <a:r>
              <a:rPr kumimoji="1" lang="en-US" altLang="ja-JP" sz="14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本登録</a:t>
            </a:r>
            <a:r>
              <a:rPr lang="en-US" altLang="ja-JP" dirty="0">
                <a:latin typeface="ＭＳ ゴシック" pitchFamily="49" charset="-128"/>
              </a:rPr>
              <a:t>】</a:t>
            </a:r>
            <a:r>
              <a:rPr kumimoji="1" lang="ja-JP" altLang="en-US" sz="1400" b="0" i="0" u="none" strike="noStrike" cap="none" normalizeH="0" baseline="0" dirty="0">
                <a:ln>
                  <a:noFill/>
                </a:ln>
                <a:solidFill>
                  <a:schemeClr val="tx1"/>
                </a:solidFill>
                <a:effectLst/>
                <a:latin typeface="ＭＳ ゴシック" pitchFamily="49" charset="-128"/>
                <a:ea typeface="ＭＳ ゴシック" pitchFamily="49" charset="-128"/>
              </a:rPr>
              <a:t>を行います。</a:t>
            </a:r>
          </a:p>
        </p:txBody>
      </p:sp>
      <p:sp>
        <p:nvSpPr>
          <p:cNvPr id="15" name="角丸四角形吹き出し 12">
            <a:extLst>
              <a:ext uri="{FF2B5EF4-FFF2-40B4-BE49-F238E27FC236}">
                <a16:creationId xmlns:a16="http://schemas.microsoft.com/office/drawing/2014/main" id="{5E2FB104-14D1-4BEA-BDCC-5C4FB7F75CF3}"/>
              </a:ext>
            </a:extLst>
          </p:cNvPr>
          <p:cNvSpPr>
            <a:spLocks noChangeArrowheads="1"/>
          </p:cNvSpPr>
          <p:nvPr/>
        </p:nvSpPr>
        <p:spPr bwMode="auto">
          <a:xfrm>
            <a:off x="6124572" y="5997732"/>
            <a:ext cx="857256" cy="284162"/>
          </a:xfrm>
          <a:prstGeom prst="wedgeRoundRectCallout">
            <a:avLst>
              <a:gd name="adj1" fmla="val 50655"/>
              <a:gd name="adj2" fmla="val -9690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pic>
        <p:nvPicPr>
          <p:cNvPr id="17" name="図 16" descr="img03.png">
            <a:extLst>
              <a:ext uri="{FF2B5EF4-FFF2-40B4-BE49-F238E27FC236}">
                <a16:creationId xmlns:a16="http://schemas.microsoft.com/office/drawing/2014/main" id="{8F1B8888-89C6-4ADD-A4D7-C7CF89030244}"/>
              </a:ext>
            </a:extLst>
          </p:cNvPr>
          <p:cNvPicPr>
            <a:picLocks noChangeAspect="1"/>
          </p:cNvPicPr>
          <p:nvPr/>
        </p:nvPicPr>
        <p:blipFill>
          <a:blip r:embed="rId4" cstate="print"/>
          <a:srcRect/>
          <a:stretch>
            <a:fillRect/>
          </a:stretch>
        </p:blipFill>
        <p:spPr bwMode="auto">
          <a:xfrm rot="10800000" flipH="1">
            <a:off x="1547664" y="3630192"/>
            <a:ext cx="250115" cy="423664"/>
          </a:xfrm>
          <a:prstGeom prst="rect">
            <a:avLst/>
          </a:prstGeom>
          <a:noFill/>
          <a:ln w="9525">
            <a:noFill/>
            <a:miter lim="800000"/>
            <a:headEnd/>
            <a:tailEnd/>
          </a:ln>
        </p:spPr>
      </p:pic>
      <p:sp>
        <p:nvSpPr>
          <p:cNvPr id="18" name="角丸四角形吹き出し 12">
            <a:extLst>
              <a:ext uri="{FF2B5EF4-FFF2-40B4-BE49-F238E27FC236}">
                <a16:creationId xmlns:a16="http://schemas.microsoft.com/office/drawing/2014/main" id="{E3FB3B78-56C4-4398-8903-4C5EC02A7ED0}"/>
              </a:ext>
            </a:extLst>
          </p:cNvPr>
          <p:cNvSpPr>
            <a:spLocks noChangeArrowheads="1"/>
          </p:cNvSpPr>
          <p:nvPr/>
        </p:nvSpPr>
        <p:spPr bwMode="auto">
          <a:xfrm>
            <a:off x="91123" y="3997821"/>
            <a:ext cx="857256" cy="284162"/>
          </a:xfrm>
          <a:prstGeom prst="wedgeRoundRectCallout">
            <a:avLst>
              <a:gd name="adj1" fmla="val 75619"/>
              <a:gd name="adj2" fmla="val 1605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Tree>
    <p:extLst>
      <p:ext uri="{BB962C8B-B14F-4D97-AF65-F5344CB8AC3E}">
        <p14:creationId xmlns:p14="http://schemas.microsoft.com/office/powerpoint/2010/main" val="5725533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ext Box 3"/>
          <p:cNvSpPr txBox="1">
            <a:spLocks noChangeArrowheads="1"/>
          </p:cNvSpPr>
          <p:nvPr/>
        </p:nvSpPr>
        <p:spPr bwMode="auto">
          <a:xfrm>
            <a:off x="142844" y="642918"/>
            <a:ext cx="8697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dirty="0">
                <a:latin typeface="ＭＳ ゴシック" pitchFamily="49" charset="-128"/>
              </a:rPr>
              <a:t>※</a:t>
            </a:r>
            <a:r>
              <a:rPr lang="ja-JP" altLang="en-US" dirty="0">
                <a:latin typeface="ＭＳ ゴシック" pitchFamily="49" charset="-128"/>
              </a:rPr>
              <a:t>届出書の遷移が </a:t>
            </a:r>
            <a:r>
              <a:rPr lang="ja-JP" altLang="en-US" b="1" dirty="0">
                <a:latin typeface="ＭＳ ゴシック" pitchFamily="49" charset="-128"/>
              </a:rPr>
              <a:t>農協 → 農委 → 基金 </a:t>
            </a:r>
            <a:r>
              <a:rPr lang="ja-JP" altLang="en-US" dirty="0">
                <a:latin typeface="ＭＳ ゴシック" pitchFamily="49" charset="-128"/>
              </a:rPr>
              <a:t>の流れの場合</a:t>
            </a:r>
            <a:endParaRPr lang="ja-JP" altLang="en-US" sz="1600" dirty="0">
              <a:latin typeface="ＭＳ ゴシック" pitchFamily="49" charset="-128"/>
            </a:endParaRPr>
          </a:p>
        </p:txBody>
      </p:sp>
      <p:sp>
        <p:nvSpPr>
          <p:cNvPr id="71" name="Text Box 3"/>
          <p:cNvSpPr txBox="1">
            <a:spLocks noChangeArrowheads="1"/>
          </p:cNvSpPr>
          <p:nvPr/>
        </p:nvSpPr>
        <p:spPr bwMode="auto">
          <a:xfrm>
            <a:off x="122238" y="202148"/>
            <a:ext cx="6521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anose="020B0609070205080204" pitchFamily="49" charset="-128"/>
              </a:rPr>
              <a:t>３</a:t>
            </a:r>
            <a:r>
              <a:rPr lang="en-US" altLang="ja-JP" sz="1800" dirty="0">
                <a:latin typeface="ＭＳ ゴシック" panose="020B0609070205080204" pitchFamily="49" charset="-128"/>
              </a:rPr>
              <a:t>.</a:t>
            </a:r>
            <a:r>
              <a:rPr lang="ja-JP" altLang="en-US" sz="1800" dirty="0">
                <a:latin typeface="ＭＳ ゴシック" panose="020B0609070205080204" pitchFamily="49" charset="-128"/>
              </a:rPr>
              <a:t>農委宛て送付書の作成</a:t>
            </a:r>
            <a:endParaRPr lang="ja-JP" altLang="en-US" dirty="0">
              <a:latin typeface="ＭＳ ゴシック" panose="020B0609070205080204" pitchFamily="49" charset="-128"/>
            </a:endParaRPr>
          </a:p>
        </p:txBody>
      </p:sp>
      <p:sp>
        <p:nvSpPr>
          <p:cNvPr id="68" name="テキスト ボックス 1"/>
          <p:cNvSpPr txBox="1"/>
          <p:nvPr/>
        </p:nvSpPr>
        <p:spPr>
          <a:xfrm>
            <a:off x="251520" y="121556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69" name="図 68"/>
          <p:cNvPicPr>
            <a:picLocks noChangeAspect="1" noChangeArrowheads="1"/>
          </p:cNvPicPr>
          <p:nvPr/>
        </p:nvPicPr>
        <p:blipFill>
          <a:blip r:embed="rId2"/>
          <a:srcRect/>
          <a:stretch>
            <a:fillRect/>
          </a:stretch>
        </p:blipFill>
        <p:spPr bwMode="auto">
          <a:xfrm>
            <a:off x="1581322" y="1420070"/>
            <a:ext cx="634365" cy="630928"/>
          </a:xfrm>
          <a:prstGeom prst="rect">
            <a:avLst/>
          </a:prstGeom>
          <a:noFill/>
          <a:ln w="9525">
            <a:noFill/>
            <a:miter lim="800000"/>
            <a:headEnd/>
            <a:tailEnd/>
          </a:ln>
        </p:spPr>
      </p:pic>
      <p:sp>
        <p:nvSpPr>
          <p:cNvPr id="70" name="テキスト ボックス 10"/>
          <p:cNvSpPr txBox="1"/>
          <p:nvPr/>
        </p:nvSpPr>
        <p:spPr>
          <a:xfrm>
            <a:off x="3563888" y="120575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3" name="図 72"/>
          <p:cNvPicPr>
            <a:picLocks noChangeAspect="1" noChangeArrowheads="1"/>
          </p:cNvPicPr>
          <p:nvPr/>
        </p:nvPicPr>
        <p:blipFill>
          <a:blip r:embed="rId2"/>
          <a:srcRect/>
          <a:stretch>
            <a:fillRect/>
          </a:stretch>
        </p:blipFill>
        <p:spPr bwMode="auto">
          <a:xfrm>
            <a:off x="4635458" y="1420070"/>
            <a:ext cx="634365" cy="630928"/>
          </a:xfrm>
          <a:prstGeom prst="rect">
            <a:avLst/>
          </a:prstGeom>
          <a:noFill/>
          <a:ln w="9525">
            <a:noFill/>
            <a:miter lim="800000"/>
            <a:headEnd/>
            <a:tailEnd/>
          </a:ln>
        </p:spPr>
      </p:pic>
      <p:cxnSp>
        <p:nvCxnSpPr>
          <p:cNvPr id="76" name="直線コネクタ 75"/>
          <p:cNvCxnSpPr/>
          <p:nvPr/>
        </p:nvCxnSpPr>
        <p:spPr>
          <a:xfrm flipH="1">
            <a:off x="251521" y="2277326"/>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9" name="テキスト ボックス 171"/>
          <p:cNvSpPr txBox="1"/>
          <p:nvPr/>
        </p:nvSpPr>
        <p:spPr bwMode="auto">
          <a:xfrm>
            <a:off x="2047196" y="2915138"/>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届出書作成</a:t>
            </a:r>
            <a:endParaRPr kumimoji="1" lang="en-US" altLang="ja-JP" sz="1000" dirty="0">
              <a:solidFill>
                <a:schemeClr val="bg1"/>
              </a:solidFill>
            </a:endParaRPr>
          </a:p>
        </p:txBody>
      </p:sp>
      <p:sp>
        <p:nvSpPr>
          <p:cNvPr id="81" name="テキスト ボックス 171"/>
          <p:cNvSpPr txBox="1"/>
          <p:nvPr/>
        </p:nvSpPr>
        <p:spPr bwMode="auto">
          <a:xfrm>
            <a:off x="1403648" y="4571322"/>
            <a:ext cx="1012636" cy="357190"/>
          </a:xfrm>
          <a:prstGeom prst="rect">
            <a:avLst/>
          </a:prstGeom>
          <a:solidFill>
            <a:srgbClr val="CCFFCC"/>
          </a:solidFill>
          <a:ln w="19050"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tx1"/>
                </a:solidFill>
              </a:rPr>
              <a:t>送付書出力</a:t>
            </a:r>
            <a:endParaRPr kumimoji="1" lang="en-US" altLang="ja-JP" sz="1000" dirty="0">
              <a:solidFill>
                <a:schemeClr val="tx1"/>
              </a:solidFill>
            </a:endParaRPr>
          </a:p>
        </p:txBody>
      </p:sp>
      <p:sp>
        <p:nvSpPr>
          <p:cNvPr id="82" name="テキスト ボックス 171"/>
          <p:cNvSpPr txBox="1"/>
          <p:nvPr/>
        </p:nvSpPr>
        <p:spPr bwMode="auto">
          <a:xfrm>
            <a:off x="895068" y="2915138"/>
            <a:ext cx="1012636"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85" name="テキスト ボックス 508"/>
          <p:cNvSpPr txBox="1"/>
          <p:nvPr/>
        </p:nvSpPr>
        <p:spPr>
          <a:xfrm>
            <a:off x="1379637" y="327517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7" name="直線コネクタ 86"/>
          <p:cNvCxnSpPr/>
          <p:nvPr/>
        </p:nvCxnSpPr>
        <p:spPr>
          <a:xfrm rot="10800000">
            <a:off x="3563888" y="2277326"/>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0" name="テキスト ボックス 171"/>
          <p:cNvSpPr txBox="1"/>
          <p:nvPr/>
        </p:nvSpPr>
        <p:spPr bwMode="auto">
          <a:xfrm>
            <a:off x="5069216" y="457981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送付書出力</a:t>
            </a:r>
            <a:endParaRPr kumimoji="1" lang="en-US" altLang="ja-JP" sz="1000" dirty="0">
              <a:solidFill>
                <a:schemeClr val="bg2"/>
              </a:solidFill>
            </a:endParaRPr>
          </a:p>
        </p:txBody>
      </p:sp>
      <p:sp>
        <p:nvSpPr>
          <p:cNvPr id="98" name="テキスト ボックス 171"/>
          <p:cNvSpPr txBox="1"/>
          <p:nvPr/>
        </p:nvSpPr>
        <p:spPr bwMode="auto">
          <a:xfrm>
            <a:off x="4484602" y="2923632"/>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06" name="テキスト ボックス 508"/>
          <p:cNvSpPr txBox="1"/>
          <p:nvPr/>
        </p:nvSpPr>
        <p:spPr>
          <a:xfrm>
            <a:off x="4980037" y="349684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10" name="図 109"/>
          <p:cNvPicPr>
            <a:picLocks noChangeAspect="1" noChangeArrowheads="1"/>
          </p:cNvPicPr>
          <p:nvPr/>
        </p:nvPicPr>
        <p:blipFill>
          <a:blip r:embed="rId2"/>
          <a:srcRect/>
          <a:stretch>
            <a:fillRect/>
          </a:stretch>
        </p:blipFill>
        <p:spPr bwMode="auto">
          <a:xfrm>
            <a:off x="7364949" y="1491508"/>
            <a:ext cx="634365" cy="630928"/>
          </a:xfrm>
          <a:prstGeom prst="rect">
            <a:avLst/>
          </a:prstGeom>
          <a:noFill/>
          <a:ln w="9525">
            <a:noFill/>
            <a:miter lim="800000"/>
            <a:headEnd/>
            <a:tailEnd/>
          </a:ln>
        </p:spPr>
      </p:pic>
      <p:sp>
        <p:nvSpPr>
          <p:cNvPr id="115" name="テキスト ボックス 10"/>
          <p:cNvSpPr txBox="1"/>
          <p:nvPr/>
        </p:nvSpPr>
        <p:spPr>
          <a:xfrm>
            <a:off x="6588224" y="120575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9" name="直線コネクタ 118"/>
          <p:cNvCxnSpPr/>
          <p:nvPr/>
        </p:nvCxnSpPr>
        <p:spPr>
          <a:xfrm flipH="1">
            <a:off x="6588224" y="2277326"/>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21" name="テキスト ボックス 171"/>
          <p:cNvSpPr txBox="1"/>
          <p:nvPr/>
        </p:nvSpPr>
        <p:spPr bwMode="auto">
          <a:xfrm>
            <a:off x="7305980" y="292363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2" name="テキスト ボックス 171"/>
          <p:cNvSpPr txBox="1"/>
          <p:nvPr/>
        </p:nvSpPr>
        <p:spPr bwMode="auto">
          <a:xfrm>
            <a:off x="6780674" y="399810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3" name="テキスト ボックス 508"/>
          <p:cNvSpPr txBox="1"/>
          <p:nvPr/>
        </p:nvSpPr>
        <p:spPr>
          <a:xfrm>
            <a:off x="7233611" y="514350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4" name="図形 199"/>
          <p:cNvCxnSpPr>
            <a:stCxn id="98" idx="2"/>
            <a:endCxn id="131" idx="0"/>
          </p:cNvCxnSpPr>
          <p:nvPr/>
        </p:nvCxnSpPr>
        <p:spPr bwMode="auto">
          <a:xfrm rot="5400000">
            <a:off x="4294133" y="3092633"/>
            <a:ext cx="506336" cy="882715"/>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26" name="テキスト ボックス 171"/>
          <p:cNvSpPr txBox="1"/>
          <p:nvPr/>
        </p:nvSpPr>
        <p:spPr bwMode="auto">
          <a:xfrm>
            <a:off x="6660232" y="327745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7" name="テキスト ボックス 508"/>
          <p:cNvSpPr txBox="1"/>
          <p:nvPr/>
        </p:nvSpPr>
        <p:spPr>
          <a:xfrm>
            <a:off x="6580124" y="515303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29" name="テキスト ボックス 171"/>
          <p:cNvSpPr txBox="1"/>
          <p:nvPr/>
        </p:nvSpPr>
        <p:spPr bwMode="auto">
          <a:xfrm>
            <a:off x="1403648" y="3854092"/>
            <a:ext cx="1012636"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30" name="テキスト ボックス 171"/>
          <p:cNvSpPr txBox="1"/>
          <p:nvPr/>
        </p:nvSpPr>
        <p:spPr bwMode="auto">
          <a:xfrm>
            <a:off x="4484602" y="3787728"/>
            <a:ext cx="1008112" cy="357190"/>
          </a:xfrm>
          <a:prstGeom prst="rect">
            <a:avLst/>
          </a:prstGeom>
          <a:solidFill>
            <a:schemeClr val="lt1"/>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審査・補正</a:t>
            </a:r>
            <a:endParaRPr kumimoji="1" lang="en-US" altLang="ja-JP" sz="1000" dirty="0">
              <a:solidFill>
                <a:schemeClr val="bg2"/>
              </a:solidFill>
            </a:endParaRPr>
          </a:p>
        </p:txBody>
      </p:sp>
      <p:sp>
        <p:nvSpPr>
          <p:cNvPr id="131" name="テキスト ボックス 171"/>
          <p:cNvSpPr txBox="1"/>
          <p:nvPr/>
        </p:nvSpPr>
        <p:spPr bwMode="auto">
          <a:xfrm>
            <a:off x="3855910" y="378715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32" name="テキスト ボックス 171"/>
          <p:cNvSpPr txBox="1"/>
          <p:nvPr/>
        </p:nvSpPr>
        <p:spPr bwMode="auto">
          <a:xfrm>
            <a:off x="3917088" y="457981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cxnSp>
        <p:nvCxnSpPr>
          <p:cNvPr id="134" name="図形 199"/>
          <p:cNvCxnSpPr>
            <a:stCxn id="130" idx="2"/>
            <a:endCxn id="132" idx="0"/>
          </p:cNvCxnSpPr>
          <p:nvPr/>
        </p:nvCxnSpPr>
        <p:spPr bwMode="auto">
          <a:xfrm rot="5400000">
            <a:off x="4487452" y="4078610"/>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6" name="図形 199"/>
          <p:cNvCxnSpPr>
            <a:stCxn id="130" idx="2"/>
            <a:endCxn id="90" idx="0"/>
          </p:cNvCxnSpPr>
          <p:nvPr/>
        </p:nvCxnSpPr>
        <p:spPr bwMode="auto">
          <a:xfrm rot="16200000" flipH="1">
            <a:off x="5063516" y="4070060"/>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0" name="テキスト ボックス 171"/>
          <p:cNvSpPr txBox="1"/>
          <p:nvPr/>
        </p:nvSpPr>
        <p:spPr bwMode="auto">
          <a:xfrm>
            <a:off x="467544" y="3419194"/>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43" name="カギ線コネクタ 142"/>
          <p:cNvCxnSpPr>
            <a:stCxn id="82" idx="1"/>
            <a:endCxn id="140" idx="0"/>
          </p:cNvCxnSpPr>
          <p:nvPr/>
        </p:nvCxnSpPr>
        <p:spPr bwMode="auto">
          <a:xfrm rot="10800000" flipV="1">
            <a:off x="717578" y="3093732"/>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9" name="フローチャート : 他ページ結合子 148"/>
          <p:cNvSpPr/>
          <p:nvPr/>
        </p:nvSpPr>
        <p:spPr bwMode="auto">
          <a:xfrm>
            <a:off x="4853192" y="233907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50" name="フローチャート : 他ページ結合子 149"/>
          <p:cNvSpPr/>
          <p:nvPr/>
        </p:nvSpPr>
        <p:spPr bwMode="auto">
          <a:xfrm>
            <a:off x="7642051" y="235092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sp>
        <p:nvSpPr>
          <p:cNvPr id="151" name="フローチャート : 他ページ結合子 150"/>
          <p:cNvSpPr/>
          <p:nvPr/>
        </p:nvSpPr>
        <p:spPr bwMode="auto">
          <a:xfrm>
            <a:off x="1776823" y="5121806"/>
            <a:ext cx="266287" cy="276183"/>
          </a:xfrm>
          <a:prstGeom prst="flowChartOffpageConnector">
            <a:avLst/>
          </a:prstGeom>
          <a:solidFill>
            <a:schemeClr val="accent1"/>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Ｂ</a:t>
            </a:r>
          </a:p>
        </p:txBody>
      </p:sp>
      <p:cxnSp>
        <p:nvCxnSpPr>
          <p:cNvPr id="153" name="直線コネクタ 152"/>
          <p:cNvCxnSpPr>
            <a:stCxn id="81" idx="2"/>
            <a:endCxn id="151" idx="0"/>
          </p:cNvCxnSpPr>
          <p:nvPr/>
        </p:nvCxnSpPr>
        <p:spPr bwMode="auto">
          <a:xfrm>
            <a:off x="1909966" y="4928512"/>
            <a:ext cx="1" cy="193294"/>
          </a:xfrm>
          <a:prstGeom prst="line">
            <a:avLst/>
          </a:prstGeom>
          <a:solidFill>
            <a:srgbClr val="FFCC00"/>
          </a:solidFill>
          <a:ln w="19050" cap="flat" cmpd="sng" algn="ctr">
            <a:solidFill>
              <a:srgbClr val="FF0000"/>
            </a:solidFill>
            <a:prstDash val="sysDot"/>
            <a:round/>
            <a:headEnd type="none" w="med" len="med"/>
            <a:tailEnd type="none" w="med" len="med"/>
          </a:ln>
          <a:effectLst/>
        </p:spPr>
      </p:cxnSp>
      <p:cxnSp>
        <p:nvCxnSpPr>
          <p:cNvPr id="155" name="直線コネクタ 154"/>
          <p:cNvCxnSpPr>
            <a:stCxn id="129" idx="2"/>
            <a:endCxn id="81" idx="0"/>
          </p:cNvCxnSpPr>
          <p:nvPr/>
        </p:nvCxnSpPr>
        <p:spPr bwMode="auto">
          <a:xfrm>
            <a:off x="1909966" y="4211282"/>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1" name="直線コネクタ 160"/>
          <p:cNvCxnSpPr>
            <a:stCxn id="149" idx="2"/>
            <a:endCxn id="98" idx="0"/>
          </p:cNvCxnSpPr>
          <p:nvPr/>
        </p:nvCxnSpPr>
        <p:spPr bwMode="auto">
          <a:xfrm>
            <a:off x="4986336" y="2615257"/>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6" name="直線コネクタ 165"/>
          <p:cNvCxnSpPr>
            <a:stCxn id="98" idx="2"/>
            <a:endCxn id="130" idx="0"/>
          </p:cNvCxnSpPr>
          <p:nvPr/>
        </p:nvCxnSpPr>
        <p:spPr bwMode="auto">
          <a:xfrm>
            <a:off x="4988658" y="3280822"/>
            <a:ext cx="0" cy="50690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7" name="直線コネクタ 166"/>
          <p:cNvCxnSpPr>
            <a:stCxn id="150" idx="2"/>
            <a:endCxn id="121" idx="0"/>
          </p:cNvCxnSpPr>
          <p:nvPr/>
        </p:nvCxnSpPr>
        <p:spPr bwMode="auto">
          <a:xfrm flipH="1">
            <a:off x="7775194" y="2627106"/>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8" name="フローチャート : 他ページ結合子 167"/>
          <p:cNvSpPr/>
          <p:nvPr/>
        </p:nvSpPr>
        <p:spPr bwMode="auto">
          <a:xfrm>
            <a:off x="5440128" y="515895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Ｃ</a:t>
            </a:r>
          </a:p>
        </p:txBody>
      </p:sp>
      <p:cxnSp>
        <p:nvCxnSpPr>
          <p:cNvPr id="169" name="直線コネクタ 168"/>
          <p:cNvCxnSpPr>
            <a:stCxn id="90" idx="2"/>
            <a:endCxn id="168" idx="0"/>
          </p:cNvCxnSpPr>
          <p:nvPr/>
        </p:nvCxnSpPr>
        <p:spPr bwMode="auto">
          <a:xfrm>
            <a:off x="5573272" y="4937006"/>
            <a:ext cx="0"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70" name="フローチャート : 他ページ結合子 169"/>
          <p:cNvSpPr/>
          <p:nvPr/>
        </p:nvSpPr>
        <p:spPr bwMode="auto">
          <a:xfrm>
            <a:off x="6781824" y="48712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1" name="図形 199"/>
          <p:cNvCxnSpPr>
            <a:stCxn id="122" idx="2"/>
            <a:endCxn id="170" idx="0"/>
          </p:cNvCxnSpPr>
          <p:nvPr/>
        </p:nvCxnSpPr>
        <p:spPr bwMode="auto">
          <a:xfrm rot="5400000">
            <a:off x="6824476" y="4445790"/>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2" name="図形 199"/>
          <p:cNvCxnSpPr>
            <a:stCxn id="121" idx="2"/>
            <a:endCxn id="122" idx="0"/>
          </p:cNvCxnSpPr>
          <p:nvPr/>
        </p:nvCxnSpPr>
        <p:spPr bwMode="auto">
          <a:xfrm rot="5400000">
            <a:off x="7153898" y="3376812"/>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3" name="フローチャート : 他ページ結合子 172"/>
          <p:cNvSpPr/>
          <p:nvPr/>
        </p:nvSpPr>
        <p:spPr bwMode="auto">
          <a:xfrm>
            <a:off x="4288001" y="515895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sp>
        <p:nvSpPr>
          <p:cNvPr id="174" name="フローチャート : 他ページ結合子 173"/>
          <p:cNvSpPr/>
          <p:nvPr/>
        </p:nvSpPr>
        <p:spPr bwMode="auto">
          <a:xfrm>
            <a:off x="7469950" y="48712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5" name="直線コネクタ 174"/>
          <p:cNvCxnSpPr>
            <a:stCxn id="132" idx="2"/>
            <a:endCxn id="173" idx="0"/>
          </p:cNvCxnSpPr>
          <p:nvPr/>
        </p:nvCxnSpPr>
        <p:spPr bwMode="auto">
          <a:xfrm>
            <a:off x="4421144" y="4937006"/>
            <a:ext cx="1"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76" name="図形 199"/>
          <p:cNvCxnSpPr>
            <a:stCxn id="121" idx="1"/>
            <a:endCxn id="126" idx="0"/>
          </p:cNvCxnSpPr>
          <p:nvPr/>
        </p:nvCxnSpPr>
        <p:spPr bwMode="auto">
          <a:xfrm rot="10800000" flipV="1">
            <a:off x="6910266" y="3102226"/>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stCxn id="82" idx="2"/>
            <a:endCxn id="129" idx="0"/>
          </p:cNvCxnSpPr>
          <p:nvPr/>
        </p:nvCxnSpPr>
        <p:spPr bwMode="auto">
          <a:xfrm rot="16200000" flipH="1">
            <a:off x="1364794" y="3308920"/>
            <a:ext cx="581764" cy="50858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8" name="カギ線コネクタ 177"/>
          <p:cNvCxnSpPr>
            <a:stCxn id="79" idx="2"/>
            <a:endCxn id="129" idx="0"/>
          </p:cNvCxnSpPr>
          <p:nvPr/>
        </p:nvCxnSpPr>
        <p:spPr bwMode="auto">
          <a:xfrm rot="5400000">
            <a:off x="1940858" y="3241436"/>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9" name="フローチャート : 他ページ結合子 178"/>
          <p:cNvSpPr/>
          <p:nvPr/>
        </p:nvSpPr>
        <p:spPr bwMode="auto">
          <a:xfrm>
            <a:off x="1268243" y="235093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80" name="図形 199"/>
          <p:cNvCxnSpPr>
            <a:stCxn id="122" idx="2"/>
            <a:endCxn id="174" idx="0"/>
          </p:cNvCxnSpPr>
          <p:nvPr/>
        </p:nvCxnSpPr>
        <p:spPr bwMode="auto">
          <a:xfrm rot="16200000" flipH="1">
            <a:off x="7168539" y="4436647"/>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1" name="直線コネクタ 180"/>
          <p:cNvCxnSpPr>
            <a:stCxn id="179" idx="2"/>
            <a:endCxn id="82" idx="0"/>
          </p:cNvCxnSpPr>
          <p:nvPr/>
        </p:nvCxnSpPr>
        <p:spPr bwMode="auto">
          <a:xfrm flipH="1">
            <a:off x="1401386" y="2627118"/>
            <a:ext cx="1" cy="28802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82" name="テキスト ボックス 171"/>
          <p:cNvSpPr txBox="1"/>
          <p:nvPr/>
        </p:nvSpPr>
        <p:spPr bwMode="auto">
          <a:xfrm>
            <a:off x="7882044" y="399525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3" name="図形 199"/>
          <p:cNvCxnSpPr>
            <a:stCxn id="121" idx="2"/>
            <a:endCxn id="182" idx="0"/>
          </p:cNvCxnSpPr>
          <p:nvPr/>
        </p:nvCxnSpPr>
        <p:spPr bwMode="auto">
          <a:xfrm rot="16200000" flipH="1">
            <a:off x="7706008" y="3350008"/>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4" name="テキスト ボックス 508"/>
          <p:cNvSpPr txBox="1"/>
          <p:nvPr/>
        </p:nvSpPr>
        <p:spPr>
          <a:xfrm>
            <a:off x="4062529" y="536341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85" name="テキスト ボックス 508"/>
          <p:cNvSpPr txBox="1"/>
          <p:nvPr/>
        </p:nvSpPr>
        <p:spPr>
          <a:xfrm>
            <a:off x="1547664" y="540363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tx1"/>
                </a:solidFill>
                <a:latin typeface="ＭＳ Ｐゴシック" pitchFamily="50" charset="-128"/>
                <a:ea typeface="ＭＳ Ｐゴシック" pitchFamily="50" charset="-128"/>
              </a:rPr>
              <a:t>農委</a:t>
            </a:r>
            <a:r>
              <a:rPr kumimoji="1" lang="zh-TW" altLang="en-US" sz="900" dirty="0">
                <a:solidFill>
                  <a:schemeClr val="tx1"/>
                </a:solidFill>
                <a:latin typeface="ＭＳ Ｐゴシック" pitchFamily="50" charset="-128"/>
                <a:ea typeface="ＭＳ Ｐゴシック" pitchFamily="50" charset="-128"/>
              </a:rPr>
              <a:t>宛</a:t>
            </a:r>
            <a:r>
              <a:rPr kumimoji="1" lang="ja-JP" altLang="en-US" sz="900" dirty="0">
                <a:solidFill>
                  <a:schemeClr val="tx1"/>
                </a:solidFill>
                <a:latin typeface="ＭＳ Ｐゴシック" pitchFamily="50" charset="-128"/>
                <a:ea typeface="ＭＳ Ｐゴシック" pitchFamily="50" charset="-128"/>
              </a:rPr>
              <a:t>送付</a:t>
            </a:r>
          </a:p>
        </p:txBody>
      </p:sp>
      <p:sp>
        <p:nvSpPr>
          <p:cNvPr id="186" name="テキスト ボックス 508"/>
          <p:cNvSpPr txBox="1"/>
          <p:nvPr/>
        </p:nvSpPr>
        <p:spPr>
          <a:xfrm>
            <a:off x="7428309" y="328082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7" name="テキスト ボックス 508"/>
          <p:cNvSpPr txBox="1"/>
          <p:nvPr/>
        </p:nvSpPr>
        <p:spPr>
          <a:xfrm>
            <a:off x="5220072" y="536905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基金</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16</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F90F9F7-5BE4-469A-A395-EEE8974CC9A4}"/>
              </a:ext>
            </a:extLst>
          </p:cNvPr>
          <p:cNvPicPr>
            <a:picLocks noChangeAspect="1"/>
          </p:cNvPicPr>
          <p:nvPr/>
        </p:nvPicPr>
        <p:blipFill>
          <a:blip r:embed="rId3"/>
          <a:stretch>
            <a:fillRect/>
          </a:stretch>
        </p:blipFill>
        <p:spPr>
          <a:xfrm>
            <a:off x="127176" y="1052736"/>
            <a:ext cx="4391025" cy="2828925"/>
          </a:xfrm>
          <a:prstGeom prst="rect">
            <a:avLst/>
          </a:prstGeom>
        </p:spPr>
      </p:pic>
      <p:pic>
        <p:nvPicPr>
          <p:cNvPr id="4" name="図 3">
            <a:extLst>
              <a:ext uri="{FF2B5EF4-FFF2-40B4-BE49-F238E27FC236}">
                <a16:creationId xmlns:a16="http://schemas.microsoft.com/office/drawing/2014/main" id="{C63CCF18-8E5E-4D50-A179-426A8E55C23F}"/>
              </a:ext>
            </a:extLst>
          </p:cNvPr>
          <p:cNvPicPr>
            <a:picLocks noChangeAspect="1"/>
          </p:cNvPicPr>
          <p:nvPr/>
        </p:nvPicPr>
        <p:blipFill>
          <a:blip r:embed="rId4"/>
          <a:stretch>
            <a:fillRect/>
          </a:stretch>
        </p:blipFill>
        <p:spPr>
          <a:xfrm>
            <a:off x="171450" y="2880143"/>
            <a:ext cx="4400550" cy="2838450"/>
          </a:xfrm>
          <a:prstGeom prst="rect">
            <a:avLst/>
          </a:prstGeom>
        </p:spPr>
      </p:pic>
      <p:pic>
        <p:nvPicPr>
          <p:cNvPr id="33" name="図 32"/>
          <p:cNvPicPr>
            <a:picLocks noChangeAspect="1"/>
          </p:cNvPicPr>
          <p:nvPr/>
        </p:nvPicPr>
        <p:blipFill rotWithShape="1">
          <a:blip r:embed="rId5"/>
          <a:srcRect t="7194"/>
          <a:stretch/>
        </p:blipFill>
        <p:spPr>
          <a:xfrm>
            <a:off x="4710982" y="1547556"/>
            <a:ext cx="4268037" cy="2710305"/>
          </a:xfrm>
          <a:prstGeom prst="rect">
            <a:avLst/>
          </a:prstGeom>
        </p:spPr>
      </p:pic>
      <p:sp>
        <p:nvSpPr>
          <p:cNvPr id="26" name="Text Box 7"/>
          <p:cNvSpPr txBox="1">
            <a:spLocks noChangeArrowheads="1"/>
          </p:cNvSpPr>
          <p:nvPr/>
        </p:nvSpPr>
        <p:spPr bwMode="auto">
          <a:xfrm>
            <a:off x="-93704" y="247697"/>
            <a:ext cx="48631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（１） </a:t>
            </a:r>
            <a:r>
              <a:rPr lang="en-US" altLang="ja-JP" dirty="0">
                <a:latin typeface="ＭＳ ゴシック" panose="020B0609070205080204" pitchFamily="49" charset="-128"/>
              </a:rPr>
              <a:t>【</a:t>
            </a:r>
            <a:r>
              <a:rPr lang="ja-JP" altLang="en-US" dirty="0">
                <a:latin typeface="ＭＳ ゴシック" panose="020B0609070205080204" pitchFamily="49" charset="-128"/>
              </a:rPr>
              <a:t>メインメニュー画面</a:t>
            </a:r>
            <a:r>
              <a:rPr lang="en-US" altLang="ja-JP" dirty="0">
                <a:latin typeface="ＭＳ ゴシック" panose="020B0609070205080204" pitchFamily="49" charset="-128"/>
              </a:rPr>
              <a:t>】</a:t>
            </a:r>
            <a:r>
              <a:rPr lang="ja-JP" altLang="en-US" dirty="0">
                <a:latin typeface="ＭＳ ゴシック" panose="020B0609070205080204" pitchFamily="49" charset="-128"/>
              </a:rPr>
              <a:t>で</a:t>
            </a:r>
            <a:r>
              <a:rPr lang="en-US" altLang="ja-JP" dirty="0">
                <a:latin typeface="ＭＳ ゴシック" panose="020B0609070205080204" pitchFamily="49" charset="-128"/>
              </a:rPr>
              <a:t>【</a:t>
            </a:r>
            <a:r>
              <a:rPr lang="ja-JP" altLang="en-US" dirty="0">
                <a:latin typeface="ＭＳ ゴシック" panose="020B0609070205080204" pitchFamily="49" charset="-128"/>
              </a:rPr>
              <a:t>受付・進達</a:t>
            </a:r>
            <a:r>
              <a:rPr lang="en-US" altLang="ja-JP" dirty="0">
                <a:latin typeface="ＭＳ ゴシック" panose="020B0609070205080204" pitchFamily="49" charset="-128"/>
              </a:rPr>
              <a:t>】</a:t>
            </a:r>
          </a:p>
          <a:p>
            <a:pPr eaLnBrk="1" hangingPunct="1">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をクリックし、次に</a:t>
            </a:r>
            <a:r>
              <a:rPr lang="en-US" altLang="ja-JP" dirty="0">
                <a:latin typeface="ＭＳ ゴシック" panose="020B0609070205080204" pitchFamily="49" charset="-128"/>
              </a:rPr>
              <a:t>【</a:t>
            </a:r>
            <a:r>
              <a:rPr lang="ja-JP" altLang="en-US" dirty="0">
                <a:latin typeface="ＭＳ ゴシック" panose="020B0609070205080204" pitchFamily="49" charset="-128"/>
              </a:rPr>
              <a:t>送付書を作成する場合</a:t>
            </a:r>
            <a:r>
              <a:rPr lang="en-US" altLang="ja-JP" dirty="0">
                <a:latin typeface="ＭＳ ゴシック" panose="020B0609070205080204" pitchFamily="49" charset="-128"/>
              </a:rPr>
              <a:t>】</a:t>
            </a:r>
          </a:p>
          <a:p>
            <a:pPr eaLnBrk="1" hangingPunct="1">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をクリックします。</a:t>
            </a:r>
          </a:p>
        </p:txBody>
      </p:sp>
      <p:sp>
        <p:nvSpPr>
          <p:cNvPr id="20" name="Text Box 7"/>
          <p:cNvSpPr txBox="1">
            <a:spLocks noChangeArrowheads="1"/>
          </p:cNvSpPr>
          <p:nvPr/>
        </p:nvSpPr>
        <p:spPr bwMode="auto">
          <a:xfrm>
            <a:off x="4694118" y="515242"/>
            <a:ext cx="42775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ts val="0"/>
              </a:spcBef>
            </a:pPr>
            <a:r>
              <a:rPr lang="ja-JP" altLang="en-US" dirty="0">
                <a:latin typeface="ＭＳ ゴシック" panose="020B0609070205080204" pitchFamily="49" charset="-128"/>
              </a:rPr>
              <a:t>（２）送付する該当の届出書にチェックを入れ、</a:t>
            </a:r>
            <a:endParaRPr lang="en-US" altLang="ja-JP" dirty="0">
              <a:latin typeface="ＭＳ ゴシック" panose="020B0609070205080204" pitchFamily="49" charset="-128"/>
            </a:endParaRPr>
          </a:p>
          <a:p>
            <a:pPr defTabSz="746125">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受付日を指定し、</a:t>
            </a:r>
            <a:r>
              <a:rPr lang="en-US" altLang="ja-JP" dirty="0">
                <a:latin typeface="ＭＳ ゴシック" panose="020B0609070205080204" pitchFamily="49" charset="-128"/>
              </a:rPr>
              <a:t>【</a:t>
            </a:r>
            <a:r>
              <a:rPr lang="ja-JP" altLang="en-US" dirty="0">
                <a:latin typeface="ＭＳ ゴシック" panose="020B0609070205080204" pitchFamily="49" charset="-128"/>
              </a:rPr>
              <a:t>送付書作成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a:t>
            </a:r>
            <a:endParaRPr lang="en-US" altLang="ja-JP" dirty="0">
              <a:latin typeface="ＭＳ ゴシック" panose="020B0609070205080204" pitchFamily="49" charset="-128"/>
            </a:endParaRPr>
          </a:p>
          <a:p>
            <a:pPr defTabSz="746125">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クリックします。 </a:t>
            </a:r>
            <a:endParaRPr lang="en-US" altLang="ja-JP" dirty="0">
              <a:latin typeface="ＭＳ ゴシック" panose="020B0609070205080204" pitchFamily="49" charset="-128"/>
            </a:endParaRPr>
          </a:p>
          <a:p>
            <a:pPr defTabSz="746125">
              <a:spcBef>
                <a:spcPts val="0"/>
              </a:spcBef>
            </a:pPr>
            <a:r>
              <a:rPr lang="ja-JP" altLang="en-US" dirty="0">
                <a:latin typeface="ＭＳ ゴシック" panose="020B0609070205080204" pitchFamily="49" charset="-128"/>
              </a:rPr>
              <a:t>　　（複数個の届出書を選択可能）</a:t>
            </a:r>
            <a:endParaRPr lang="en-US" altLang="ja-JP" dirty="0">
              <a:latin typeface="ＭＳ ゴシック" panose="020B0609070205080204" pitchFamily="49" charset="-128"/>
            </a:endParaRPr>
          </a:p>
        </p:txBody>
      </p:sp>
      <p:sp>
        <p:nvSpPr>
          <p:cNvPr id="25" name="AutoShape 25"/>
          <p:cNvSpPr>
            <a:spLocks noChangeArrowheads="1"/>
          </p:cNvSpPr>
          <p:nvPr/>
        </p:nvSpPr>
        <p:spPr bwMode="auto">
          <a:xfrm>
            <a:off x="4269406" y="2875384"/>
            <a:ext cx="500066" cy="467370"/>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noAutofit/>
          </a:bodyPr>
          <a:lstStyle/>
          <a:p>
            <a:pPr algn="ctr"/>
            <a:endParaRPr lang="ja-JP" altLang="en-US">
              <a:latin typeface="ＭＳ ゴシック" pitchFamily="49" charset="-128"/>
            </a:endParaRPr>
          </a:p>
        </p:txBody>
      </p:sp>
      <p:pic>
        <p:nvPicPr>
          <p:cNvPr id="29" name="図 10" descr="img03.png"/>
          <p:cNvPicPr>
            <a:picLocks noChangeAspect="1"/>
          </p:cNvPicPr>
          <p:nvPr/>
        </p:nvPicPr>
        <p:blipFill>
          <a:blip r:embed="rId6" cstate="print"/>
          <a:srcRect/>
          <a:stretch>
            <a:fillRect/>
          </a:stretch>
        </p:blipFill>
        <p:spPr bwMode="auto">
          <a:xfrm>
            <a:off x="8054632" y="4223367"/>
            <a:ext cx="161925" cy="274281"/>
          </a:xfrm>
          <a:prstGeom prst="rect">
            <a:avLst/>
          </a:prstGeom>
          <a:noFill/>
          <a:ln w="9525">
            <a:noFill/>
            <a:miter lim="800000"/>
            <a:headEnd/>
            <a:tailEnd/>
          </a:ln>
        </p:spPr>
      </p:pic>
      <p:sp>
        <p:nvSpPr>
          <p:cNvPr id="36" name="Rectangle 5"/>
          <p:cNvSpPr>
            <a:spLocks noChangeArrowheads="1"/>
          </p:cNvSpPr>
          <p:nvPr/>
        </p:nvSpPr>
        <p:spPr bwMode="auto">
          <a:xfrm>
            <a:off x="7882766" y="4075350"/>
            <a:ext cx="505658" cy="13614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37" name="角丸四角形吹き出し 12"/>
          <p:cNvSpPr>
            <a:spLocks noChangeArrowheads="1"/>
          </p:cNvSpPr>
          <p:nvPr/>
        </p:nvSpPr>
        <p:spPr bwMode="auto">
          <a:xfrm>
            <a:off x="5193826" y="3273913"/>
            <a:ext cx="3079793" cy="284749"/>
          </a:xfrm>
          <a:prstGeom prst="wedgeRoundRectCallout">
            <a:avLst>
              <a:gd name="adj1" fmla="val -56925"/>
              <a:gd name="adj2" fmla="val -113074"/>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①送付対象の届出書にチェックを入れる</a:t>
            </a:r>
          </a:p>
        </p:txBody>
      </p:sp>
      <p:sp>
        <p:nvSpPr>
          <p:cNvPr id="17" name="Rectangle 5"/>
          <p:cNvSpPr>
            <a:spLocks noChangeArrowheads="1"/>
          </p:cNvSpPr>
          <p:nvPr/>
        </p:nvSpPr>
        <p:spPr bwMode="auto">
          <a:xfrm>
            <a:off x="4792781" y="2520328"/>
            <a:ext cx="170958" cy="63559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9" name="Rectangle 5"/>
          <p:cNvSpPr>
            <a:spLocks noChangeArrowheads="1"/>
          </p:cNvSpPr>
          <p:nvPr/>
        </p:nvSpPr>
        <p:spPr bwMode="auto">
          <a:xfrm>
            <a:off x="2910550" y="1916832"/>
            <a:ext cx="821164" cy="15827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21" name="図 10" descr="img03.png"/>
          <p:cNvPicPr>
            <a:picLocks noChangeAspect="1"/>
          </p:cNvPicPr>
          <p:nvPr/>
        </p:nvPicPr>
        <p:blipFill>
          <a:blip r:embed="rId6" cstate="print"/>
          <a:srcRect/>
          <a:stretch>
            <a:fillRect/>
          </a:stretch>
        </p:blipFill>
        <p:spPr bwMode="auto">
          <a:xfrm>
            <a:off x="3453578" y="2182460"/>
            <a:ext cx="173720" cy="294260"/>
          </a:xfrm>
          <a:prstGeom prst="rect">
            <a:avLst/>
          </a:prstGeom>
          <a:noFill/>
          <a:ln w="9525">
            <a:noFill/>
            <a:miter lim="800000"/>
            <a:headEnd/>
            <a:tailEnd/>
          </a:ln>
        </p:spPr>
      </p:pic>
      <p:sp>
        <p:nvSpPr>
          <p:cNvPr id="28" name="Rectangle 5"/>
          <p:cNvSpPr>
            <a:spLocks noChangeArrowheads="1"/>
          </p:cNvSpPr>
          <p:nvPr/>
        </p:nvSpPr>
        <p:spPr bwMode="auto">
          <a:xfrm>
            <a:off x="3151428" y="4030385"/>
            <a:ext cx="1117978" cy="15149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31" name="図 10" descr="img03.png"/>
          <p:cNvPicPr>
            <a:picLocks noChangeAspect="1"/>
          </p:cNvPicPr>
          <p:nvPr/>
        </p:nvPicPr>
        <p:blipFill>
          <a:blip r:embed="rId6" cstate="print"/>
          <a:srcRect/>
          <a:stretch>
            <a:fillRect/>
          </a:stretch>
        </p:blipFill>
        <p:spPr bwMode="auto">
          <a:xfrm>
            <a:off x="3731714" y="4169114"/>
            <a:ext cx="246069" cy="416811"/>
          </a:xfrm>
          <a:prstGeom prst="rect">
            <a:avLst/>
          </a:prstGeom>
          <a:noFill/>
          <a:ln w="9525">
            <a:noFill/>
            <a:miter lim="800000"/>
            <a:headEnd/>
            <a:tailEnd/>
          </a:ln>
        </p:spPr>
      </p:pic>
      <p:sp>
        <p:nvSpPr>
          <p:cNvPr id="34" name="角丸四角形吹き出し 12"/>
          <p:cNvSpPr>
            <a:spLocks noChangeArrowheads="1"/>
          </p:cNvSpPr>
          <p:nvPr/>
        </p:nvSpPr>
        <p:spPr bwMode="auto">
          <a:xfrm>
            <a:off x="6580377" y="4368387"/>
            <a:ext cx="1008112" cy="284749"/>
          </a:xfrm>
          <a:prstGeom prst="wedgeRoundRectCallout">
            <a:avLst>
              <a:gd name="adj1" fmla="val 65059"/>
              <a:gd name="adj2" fmla="val -12982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③クリック</a:t>
            </a:r>
          </a:p>
        </p:txBody>
      </p:sp>
      <p:sp>
        <p:nvSpPr>
          <p:cNvPr id="23" name="Rectangle 5"/>
          <p:cNvSpPr>
            <a:spLocks noChangeArrowheads="1"/>
          </p:cNvSpPr>
          <p:nvPr/>
        </p:nvSpPr>
        <p:spPr bwMode="auto">
          <a:xfrm>
            <a:off x="5931236" y="2322564"/>
            <a:ext cx="1449076" cy="16208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4" name="角丸四角形吹き出し 12"/>
          <p:cNvSpPr>
            <a:spLocks noChangeArrowheads="1"/>
          </p:cNvSpPr>
          <p:nvPr/>
        </p:nvSpPr>
        <p:spPr bwMode="auto">
          <a:xfrm>
            <a:off x="6311015" y="2723897"/>
            <a:ext cx="1841320" cy="284749"/>
          </a:xfrm>
          <a:prstGeom prst="wedgeRoundRectCallout">
            <a:avLst>
              <a:gd name="adj1" fmla="val -41090"/>
              <a:gd name="adj2" fmla="val -13983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②受付日を指定する。</a:t>
            </a:r>
            <a:r>
              <a:rPr lang="en-US" altLang="ja-JP" sz="1200" dirty="0">
                <a:latin typeface="ＭＳ ゴシック" pitchFamily="49" charset="-128"/>
              </a:rPr>
              <a:t>※</a:t>
            </a:r>
            <a:endParaRPr lang="ja-JP" altLang="en-US" sz="1200" dirty="0">
              <a:latin typeface="ＭＳ ゴシック" pitchFamily="49" charset="-128"/>
            </a:endParaRPr>
          </a:p>
        </p:txBody>
      </p:sp>
      <p:sp>
        <p:nvSpPr>
          <p:cNvPr id="32" name="Text Box 7"/>
          <p:cNvSpPr txBox="1">
            <a:spLocks noChangeArrowheads="1"/>
          </p:cNvSpPr>
          <p:nvPr/>
        </p:nvSpPr>
        <p:spPr bwMode="auto">
          <a:xfrm>
            <a:off x="4878260" y="4814342"/>
            <a:ext cx="4400550"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en-US" altLang="ja-JP" dirty="0">
                <a:latin typeface="ＭＳ ゴシック" panose="020B0609070205080204" pitchFamily="49" charset="-128"/>
              </a:rPr>
              <a:t>※</a:t>
            </a:r>
            <a:r>
              <a:rPr lang="ja-JP" altLang="en-US" dirty="0">
                <a:latin typeface="ＭＳ ゴシック" panose="020B0609070205080204" pitchFamily="49" charset="-128"/>
              </a:rPr>
              <a:t>　受付日は送付書の「受付日」に反映されます。</a:t>
            </a:r>
            <a:endParaRPr lang="en-US" altLang="ja-JP" dirty="0">
              <a:latin typeface="ＭＳ ゴシック" panose="020B0609070205080204" pitchFamily="49" charset="-128"/>
            </a:endParaRPr>
          </a:p>
          <a:p>
            <a:pPr defTabSz="746125">
              <a:spcBef>
                <a:spcPct val="20000"/>
              </a:spcBef>
            </a:pPr>
            <a:r>
              <a:rPr lang="ja-JP" altLang="en-US" dirty="0">
                <a:latin typeface="ＭＳ ゴシック" panose="020B0609070205080204" pitchFamily="49" charset="-128"/>
              </a:rPr>
              <a:t>　　（送付年月日は修正できません）</a:t>
            </a:r>
            <a:endParaRPr lang="en-US" altLang="ja-JP" dirty="0">
              <a:latin typeface="ＭＳ ゴシック" panose="020B0609070205080204" pitchFamily="49" charset="-128"/>
            </a:endParaRP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17</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357D3D2-F5B1-35A6-9CDF-15EDF42AD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20" y="3995781"/>
            <a:ext cx="3753374" cy="1269529"/>
          </a:xfrm>
          <a:prstGeom prst="rect">
            <a:avLst/>
          </a:prstGeom>
        </p:spPr>
      </p:pic>
      <p:pic>
        <p:nvPicPr>
          <p:cNvPr id="4" name="図 3">
            <a:extLst>
              <a:ext uri="{FF2B5EF4-FFF2-40B4-BE49-F238E27FC236}">
                <a16:creationId xmlns:a16="http://schemas.microsoft.com/office/drawing/2014/main" id="{175FAC70-02A9-4AE2-BD6C-4C8534123411}"/>
              </a:ext>
            </a:extLst>
          </p:cNvPr>
          <p:cNvPicPr>
            <a:picLocks noChangeAspect="1"/>
          </p:cNvPicPr>
          <p:nvPr/>
        </p:nvPicPr>
        <p:blipFill>
          <a:blip r:embed="rId3"/>
          <a:stretch>
            <a:fillRect/>
          </a:stretch>
        </p:blipFill>
        <p:spPr>
          <a:xfrm>
            <a:off x="539552" y="733425"/>
            <a:ext cx="4200525" cy="2695575"/>
          </a:xfrm>
          <a:prstGeom prst="rect">
            <a:avLst/>
          </a:prstGeom>
        </p:spPr>
      </p:pic>
      <p:pic>
        <p:nvPicPr>
          <p:cNvPr id="3" name="図 2"/>
          <p:cNvPicPr>
            <a:picLocks noChangeAspect="1"/>
          </p:cNvPicPr>
          <p:nvPr/>
        </p:nvPicPr>
        <p:blipFill>
          <a:blip r:embed="rId4"/>
          <a:stretch>
            <a:fillRect/>
          </a:stretch>
        </p:blipFill>
        <p:spPr>
          <a:xfrm>
            <a:off x="1727702" y="2054595"/>
            <a:ext cx="2004345" cy="858198"/>
          </a:xfrm>
          <a:prstGeom prst="rect">
            <a:avLst/>
          </a:prstGeom>
        </p:spPr>
      </p:pic>
      <p:sp>
        <p:nvSpPr>
          <p:cNvPr id="26" name="Text Box 7"/>
          <p:cNvSpPr txBox="1">
            <a:spLocks noChangeArrowheads="1"/>
          </p:cNvSpPr>
          <p:nvPr/>
        </p:nvSpPr>
        <p:spPr bwMode="auto">
          <a:xfrm>
            <a:off x="139755" y="351834"/>
            <a:ext cx="4325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（３）</a:t>
            </a:r>
            <a:r>
              <a:rPr lang="en-US" altLang="ja-JP" dirty="0">
                <a:latin typeface="ＭＳ ゴシック" panose="020B0609070205080204" pitchFamily="49" charset="-128"/>
              </a:rPr>
              <a:t>【</a:t>
            </a:r>
            <a:r>
              <a:rPr lang="ja-JP" altLang="en-US" dirty="0">
                <a:latin typeface="ＭＳ ゴシック" panose="020B0609070205080204" pitchFamily="49" charset="-128"/>
              </a:rPr>
              <a:t> ＯＫ </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p:txBody>
      </p:sp>
      <p:pic>
        <p:nvPicPr>
          <p:cNvPr id="21" name="図 10" descr="img03.png"/>
          <p:cNvPicPr>
            <a:picLocks noChangeAspect="1"/>
          </p:cNvPicPr>
          <p:nvPr/>
        </p:nvPicPr>
        <p:blipFill>
          <a:blip r:embed="rId5" cstate="print"/>
          <a:srcRect/>
          <a:stretch>
            <a:fillRect/>
          </a:stretch>
        </p:blipFill>
        <p:spPr bwMode="auto">
          <a:xfrm>
            <a:off x="2880115" y="2890529"/>
            <a:ext cx="161925" cy="274281"/>
          </a:xfrm>
          <a:prstGeom prst="rect">
            <a:avLst/>
          </a:prstGeom>
          <a:noFill/>
          <a:ln w="9525">
            <a:noFill/>
            <a:miter lim="800000"/>
            <a:headEnd/>
            <a:tailEnd/>
          </a:ln>
        </p:spPr>
      </p:pic>
      <p:sp>
        <p:nvSpPr>
          <p:cNvPr id="27" name="角丸四角形吹き出し 12"/>
          <p:cNvSpPr>
            <a:spLocks noChangeArrowheads="1"/>
          </p:cNvSpPr>
          <p:nvPr/>
        </p:nvSpPr>
        <p:spPr bwMode="auto">
          <a:xfrm>
            <a:off x="1467676" y="2835836"/>
            <a:ext cx="1000132" cy="284749"/>
          </a:xfrm>
          <a:prstGeom prst="wedgeRoundRectCallout">
            <a:avLst>
              <a:gd name="adj1" fmla="val 79419"/>
              <a:gd name="adj2" fmla="val -2584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
        <p:nvSpPr>
          <p:cNvPr id="12" name="Rectangle 5"/>
          <p:cNvSpPr>
            <a:spLocks noChangeArrowheads="1"/>
          </p:cNvSpPr>
          <p:nvPr/>
        </p:nvSpPr>
        <p:spPr bwMode="auto">
          <a:xfrm>
            <a:off x="2723072" y="2718447"/>
            <a:ext cx="476013" cy="14401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4" name="Text Box 7"/>
          <p:cNvSpPr txBox="1">
            <a:spLocks noChangeArrowheads="1"/>
          </p:cNvSpPr>
          <p:nvPr/>
        </p:nvSpPr>
        <p:spPr bwMode="auto">
          <a:xfrm>
            <a:off x="139755" y="3576628"/>
            <a:ext cx="82486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（４）</a:t>
            </a:r>
            <a:r>
              <a:rPr lang="en-US" altLang="ja-JP" dirty="0">
                <a:latin typeface="ＭＳ ゴシック" panose="020B0609070205080204" pitchFamily="49" charset="-128"/>
              </a:rPr>
              <a:t>【</a:t>
            </a:r>
            <a:r>
              <a:rPr lang="ja-JP" altLang="en-US" dirty="0">
                <a:latin typeface="ＭＳ ゴシック" panose="020B0609070205080204" pitchFamily="49" charset="-128"/>
              </a:rPr>
              <a:t> 開く</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23" name="角丸四角形 22"/>
          <p:cNvSpPr/>
          <p:nvPr/>
        </p:nvSpPr>
        <p:spPr>
          <a:xfrm>
            <a:off x="886891" y="4571014"/>
            <a:ext cx="1105123" cy="3583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25" name="直線矢印コネクタ 24"/>
          <p:cNvCxnSpPr>
            <a:cxnSpLocks/>
          </p:cNvCxnSpPr>
          <p:nvPr/>
        </p:nvCxnSpPr>
        <p:spPr bwMode="auto">
          <a:xfrm>
            <a:off x="3594719" y="4740012"/>
            <a:ext cx="1342079" cy="0"/>
          </a:xfrm>
          <a:prstGeom prst="straightConnector1">
            <a:avLst/>
          </a:prstGeom>
          <a:ln>
            <a:headEnd type="none" w="med" len="med"/>
            <a:tailEnd type="triangle"/>
          </a:ln>
        </p:spPr>
        <p:style>
          <a:lnRef idx="2">
            <a:schemeClr val="accent2"/>
          </a:lnRef>
          <a:fillRef idx="0">
            <a:schemeClr val="accent2"/>
          </a:fillRef>
          <a:effectRef idx="1">
            <a:schemeClr val="accent2"/>
          </a:effectRef>
          <a:fontRef idx="minor">
            <a:schemeClr val="tx1"/>
          </a:fontRef>
        </p:style>
      </p:cxnSp>
      <p:sp>
        <p:nvSpPr>
          <p:cNvPr id="5" name="スライド番号プレースホルダー 4"/>
          <p:cNvSpPr>
            <a:spLocks noGrp="1"/>
          </p:cNvSpPr>
          <p:nvPr>
            <p:ph type="sldNum" sz="quarter" idx="12"/>
          </p:nvPr>
        </p:nvSpPr>
        <p:spPr/>
        <p:txBody>
          <a:bodyPr/>
          <a:lstStyle/>
          <a:p>
            <a:pPr>
              <a:defRPr/>
            </a:pPr>
            <a:fld id="{3E53EC3B-3D95-436D-B4F2-23C018829657}" type="slidenum">
              <a:rPr lang="en-US" altLang="ja-JP" smtClean="0"/>
              <a:pPr>
                <a:defRPr/>
              </a:pPr>
              <a:t>18</a:t>
            </a:fld>
            <a:endParaRPr lang="en-US" altLang="ja-JP"/>
          </a:p>
        </p:txBody>
      </p:sp>
      <p:sp>
        <p:nvSpPr>
          <p:cNvPr id="15" name="角丸四角形吹き出し 12">
            <a:extLst>
              <a:ext uri="{FF2B5EF4-FFF2-40B4-BE49-F238E27FC236}">
                <a16:creationId xmlns:a16="http://schemas.microsoft.com/office/drawing/2014/main" id="{5FEA5027-04EA-4D30-9207-95C2678F0C4F}"/>
              </a:ext>
            </a:extLst>
          </p:cNvPr>
          <p:cNvSpPr>
            <a:spLocks noChangeArrowheads="1"/>
          </p:cNvSpPr>
          <p:nvPr/>
        </p:nvSpPr>
        <p:spPr bwMode="auto">
          <a:xfrm>
            <a:off x="886891" y="5297691"/>
            <a:ext cx="1000132" cy="284749"/>
          </a:xfrm>
          <a:prstGeom prst="wedgeRoundRectCallout">
            <a:avLst>
              <a:gd name="adj1" fmla="val 28842"/>
              <a:gd name="adj2" fmla="val -14199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pic>
        <p:nvPicPr>
          <p:cNvPr id="16" name="図 10" descr="img03.png">
            <a:extLst>
              <a:ext uri="{FF2B5EF4-FFF2-40B4-BE49-F238E27FC236}">
                <a16:creationId xmlns:a16="http://schemas.microsoft.com/office/drawing/2014/main" id="{A9465343-73B1-4095-9F85-8C9B27B98615}"/>
              </a:ext>
            </a:extLst>
          </p:cNvPr>
          <p:cNvPicPr>
            <a:picLocks noChangeAspect="1"/>
          </p:cNvPicPr>
          <p:nvPr/>
        </p:nvPicPr>
        <p:blipFill>
          <a:blip r:embed="rId5" cstate="print"/>
          <a:srcRect/>
          <a:stretch>
            <a:fillRect/>
          </a:stretch>
        </p:blipFill>
        <p:spPr bwMode="auto">
          <a:xfrm rot="10800000">
            <a:off x="1593294" y="4098084"/>
            <a:ext cx="161925" cy="274281"/>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18340" y="889218"/>
            <a:ext cx="5500726" cy="3797335"/>
          </a:xfrm>
          <a:prstGeom prst="rect">
            <a:avLst/>
          </a:prstGeom>
          <a:noFill/>
          <a:ln w="9525">
            <a:noFill/>
            <a:miter lim="800000"/>
            <a:headEnd/>
            <a:tailEnd/>
          </a:ln>
          <a:effectLst/>
        </p:spPr>
      </p:pic>
      <p:sp>
        <p:nvSpPr>
          <p:cNvPr id="20" name="Text Box 7"/>
          <p:cNvSpPr txBox="1">
            <a:spLocks noChangeArrowheads="1"/>
          </p:cNvSpPr>
          <p:nvPr/>
        </p:nvSpPr>
        <p:spPr bwMode="auto">
          <a:xfrm>
            <a:off x="386057" y="125403"/>
            <a:ext cx="8227392"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ja-JP" altLang="en-US" dirty="0">
                <a:latin typeface="ＭＳ ゴシック" panose="020B0609070205080204" pitchFamily="49" charset="-128"/>
              </a:rPr>
              <a:t>（５）</a:t>
            </a:r>
            <a:r>
              <a:rPr lang="ja-JP" altLang="en-US" dirty="0">
                <a:solidFill>
                  <a:srgbClr val="FF0000"/>
                </a:solidFill>
                <a:latin typeface="ＭＳ ゴシック" panose="020B0609070205080204" pitchFamily="49" charset="-128"/>
              </a:rPr>
              <a:t>届出書の一覧が記載された送付書（</a:t>
            </a:r>
            <a:r>
              <a:rPr lang="en-US" altLang="ja-JP" dirty="0">
                <a:solidFill>
                  <a:srgbClr val="FF0000"/>
                </a:solidFill>
                <a:latin typeface="ＭＳ ゴシック" panose="020B0609070205080204" pitchFamily="49" charset="-128"/>
              </a:rPr>
              <a:t>PDF</a:t>
            </a:r>
            <a:r>
              <a:rPr lang="ja-JP" altLang="en-US" dirty="0">
                <a:solidFill>
                  <a:srgbClr val="FF0000"/>
                </a:solidFill>
                <a:latin typeface="ＭＳ ゴシック" panose="020B0609070205080204" pitchFamily="49" charset="-128"/>
              </a:rPr>
              <a:t>ファイル）が表示されたら、印刷を行います。印刷</a:t>
            </a:r>
            <a:endParaRPr lang="en-US" altLang="ja-JP" dirty="0">
              <a:solidFill>
                <a:srgbClr val="FF0000"/>
              </a:solidFill>
              <a:latin typeface="ＭＳ ゴシック" panose="020B0609070205080204" pitchFamily="49" charset="-128"/>
            </a:endParaRPr>
          </a:p>
          <a:p>
            <a:pPr defTabSz="746125">
              <a:spcBef>
                <a:spcPct val="20000"/>
              </a:spcBef>
            </a:pPr>
            <a:r>
              <a:rPr lang="en-US" altLang="ja-JP" dirty="0">
                <a:solidFill>
                  <a:srgbClr val="FF0000"/>
                </a:solidFill>
                <a:latin typeface="ＭＳ ゴシック" panose="020B0609070205080204" pitchFamily="49" charset="-128"/>
              </a:rPr>
              <a:t>    </a:t>
            </a:r>
            <a:r>
              <a:rPr lang="ja-JP" altLang="en-US" dirty="0">
                <a:solidFill>
                  <a:srgbClr val="FF0000"/>
                </a:solidFill>
                <a:latin typeface="ＭＳ ゴシック" panose="020B0609070205080204" pitchFamily="49" charset="-128"/>
              </a:rPr>
              <a:t>した送付書、届出書及び添付資料等一式を農委（または、基金）に郵送します。</a:t>
            </a:r>
            <a:endParaRPr lang="en-US" altLang="ja-JP" dirty="0">
              <a:solidFill>
                <a:srgbClr val="FF0000"/>
              </a:solidFill>
              <a:latin typeface="ＭＳ ゴシック" panose="020B0609070205080204" pitchFamily="49" charset="-128"/>
            </a:endParaRPr>
          </a:p>
        </p:txBody>
      </p:sp>
      <p:sp>
        <p:nvSpPr>
          <p:cNvPr id="31" name="Rectangle 5"/>
          <p:cNvSpPr>
            <a:spLocks noChangeArrowheads="1"/>
          </p:cNvSpPr>
          <p:nvPr/>
        </p:nvSpPr>
        <p:spPr bwMode="auto">
          <a:xfrm>
            <a:off x="926499" y="836712"/>
            <a:ext cx="5607714" cy="3895481"/>
          </a:xfrm>
          <a:prstGeom prst="rect">
            <a:avLst/>
          </a:prstGeom>
          <a:noFill/>
          <a:ln w="19050">
            <a:solidFill>
              <a:schemeClr val="tx1">
                <a:lumMod val="85000"/>
                <a:lumOff val="1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cxnSp>
        <p:nvCxnSpPr>
          <p:cNvPr id="22" name="直線コネクタ 21"/>
          <p:cNvCxnSpPr/>
          <p:nvPr/>
        </p:nvCxnSpPr>
        <p:spPr bwMode="auto">
          <a:xfrm>
            <a:off x="4018736" y="1103532"/>
            <a:ext cx="481017" cy="1588"/>
          </a:xfrm>
          <a:prstGeom prst="line">
            <a:avLst/>
          </a:prstGeom>
          <a:solidFill>
            <a:srgbClr val="FFCC00"/>
          </a:solidFill>
          <a:ln w="19050" cap="flat" cmpd="sng" algn="ctr">
            <a:solidFill>
              <a:srgbClr val="FF0000"/>
            </a:solidFill>
            <a:prstDash val="solid"/>
            <a:round/>
            <a:headEnd type="none" w="med" len="med"/>
            <a:tailEnd type="none" w="med" len="med"/>
          </a:ln>
          <a:effectLst/>
        </p:spPr>
      </p:cxnSp>
      <p:sp>
        <p:nvSpPr>
          <p:cNvPr id="9" name="Text Box 7"/>
          <p:cNvSpPr txBox="1">
            <a:spLocks noChangeArrowheads="1"/>
          </p:cNvSpPr>
          <p:nvPr/>
        </p:nvSpPr>
        <p:spPr bwMode="auto">
          <a:xfrm>
            <a:off x="249403" y="4797152"/>
            <a:ext cx="8217048" cy="190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en-US" altLang="ja-JP" sz="1200" dirty="0">
                <a:latin typeface="ＭＳ ゴシック" pitchFamily="49" charset="-128"/>
              </a:rPr>
              <a:t>※</a:t>
            </a:r>
            <a:r>
              <a:rPr lang="ja-JP" altLang="en-US" sz="1200" dirty="0">
                <a:latin typeface="ＭＳ ゴシック" pitchFamily="49" charset="-128"/>
              </a:rPr>
              <a:t>　送付予定ではない届出書（内容を精査中で、今回送付を予定していなかった等）を誤って選択した場合、</a:t>
            </a:r>
          </a:p>
          <a:p>
            <a:pPr marL="177800" indent="-177800" defTabSz="746125">
              <a:spcBef>
                <a:spcPct val="20000"/>
              </a:spcBef>
            </a:pPr>
            <a:r>
              <a:rPr lang="ja-JP" altLang="en-US" sz="1200" dirty="0">
                <a:latin typeface="ＭＳ ゴシック" pitchFamily="49" charset="-128"/>
              </a:rPr>
              <a:t>　　出力された送付書には当該届出書も一覧に掲載され、処理状況も「 </a:t>
            </a:r>
            <a:r>
              <a:rPr lang="en-US" altLang="ja-JP" sz="1200" dirty="0">
                <a:latin typeface="ＭＳ ゴシック" pitchFamily="49" charset="-128"/>
              </a:rPr>
              <a:t>JA</a:t>
            </a:r>
            <a:r>
              <a:rPr lang="ja-JP" altLang="en-US" sz="1200" dirty="0">
                <a:latin typeface="ＭＳ ゴシック" pitchFamily="49" charset="-128"/>
              </a:rPr>
              <a:t>受付 」から「 </a:t>
            </a:r>
            <a:r>
              <a:rPr lang="en-US" altLang="ja-JP" sz="1200" dirty="0">
                <a:latin typeface="ＭＳ ゴシック" pitchFamily="49" charset="-128"/>
              </a:rPr>
              <a:t>JA</a:t>
            </a:r>
            <a:r>
              <a:rPr lang="ja-JP" altLang="en-US" sz="1200" dirty="0">
                <a:latin typeface="ＭＳ ゴシック" pitchFamily="49" charset="-128"/>
              </a:rPr>
              <a:t>→農委（送付）」の状態になります。</a:t>
            </a:r>
          </a:p>
          <a:p>
            <a:pPr marL="177800" indent="-177800" defTabSz="746125">
              <a:spcBef>
                <a:spcPct val="20000"/>
              </a:spcBef>
            </a:pPr>
            <a:r>
              <a:rPr lang="ja-JP" altLang="en-US" sz="1200" dirty="0">
                <a:latin typeface="ＭＳ ゴシック" pitchFamily="49" charset="-128"/>
              </a:rPr>
              <a:t>　　受託機関では、処理状況を修正する機能が備わっていないため、処理状況を「 </a:t>
            </a:r>
            <a:r>
              <a:rPr lang="en-US" altLang="ja-JP" sz="1200" dirty="0">
                <a:latin typeface="ＭＳ ゴシック" pitchFamily="49" charset="-128"/>
              </a:rPr>
              <a:t>JA</a:t>
            </a:r>
            <a:r>
              <a:rPr lang="ja-JP" altLang="en-US" sz="1200" dirty="0">
                <a:latin typeface="ＭＳ ゴシック" pitchFamily="49" charset="-128"/>
              </a:rPr>
              <a:t>→農委（送付）」の状態から</a:t>
            </a:r>
          </a:p>
          <a:p>
            <a:pPr marL="177800" indent="-177800" defTabSz="746125">
              <a:spcBef>
                <a:spcPct val="20000"/>
              </a:spcBef>
            </a:pPr>
            <a:r>
              <a:rPr lang="ja-JP" altLang="en-US" sz="1200" dirty="0">
                <a:latin typeface="ＭＳ ゴシック" pitchFamily="49" charset="-128"/>
              </a:rPr>
              <a:t>「 </a:t>
            </a:r>
            <a:r>
              <a:rPr lang="en-US" altLang="ja-JP" sz="1200" dirty="0">
                <a:latin typeface="ＭＳ ゴシック" pitchFamily="49" charset="-128"/>
              </a:rPr>
              <a:t>JA</a:t>
            </a:r>
            <a:r>
              <a:rPr lang="ja-JP" altLang="en-US" sz="1200" dirty="0">
                <a:latin typeface="ＭＳ ゴシック" pitchFamily="49" charset="-128"/>
              </a:rPr>
              <a:t>受付 」の状態に戻すことはできません。</a:t>
            </a:r>
          </a:p>
          <a:p>
            <a:pPr marL="177800" indent="-177800" defTabSz="746125">
              <a:spcBef>
                <a:spcPct val="20000"/>
              </a:spcBef>
            </a:pPr>
            <a:r>
              <a:rPr lang="ja-JP" altLang="en-US" sz="1200" dirty="0">
                <a:latin typeface="ＭＳ ゴシック" pitchFamily="49" charset="-128"/>
              </a:rPr>
              <a:t>　　その場合、出力した送付書は当該届出書の行に取消線を引き、届出書（取消線を引いた届出書は郵送しない）とともに農委に郵送します。そして、取消線を引いた届出書の処理状況を「</a:t>
            </a:r>
            <a:r>
              <a:rPr lang="en-US" altLang="ja-JP" sz="1200" dirty="0">
                <a:latin typeface="ＭＳ ゴシック" pitchFamily="49" charset="-128"/>
              </a:rPr>
              <a:t> JA</a:t>
            </a:r>
            <a:r>
              <a:rPr lang="ja-JP" altLang="en-US" sz="1200" dirty="0">
                <a:latin typeface="ＭＳ ゴシック" pitchFamily="49" charset="-128"/>
              </a:rPr>
              <a:t>→農委（送付） 」の状態から「 </a:t>
            </a:r>
            <a:r>
              <a:rPr lang="en-US" altLang="ja-JP" sz="1200" dirty="0">
                <a:latin typeface="ＭＳ ゴシック" pitchFamily="49" charset="-128"/>
              </a:rPr>
              <a:t>JA</a:t>
            </a:r>
            <a:r>
              <a:rPr lang="ja-JP" altLang="en-US" sz="1200" dirty="0">
                <a:latin typeface="ＭＳ ゴシック" pitchFamily="49" charset="-128"/>
              </a:rPr>
              <a:t>受付 」の状態に戻すため、基金（加入者の状況（被保険者・受給権者等）によりそれぞれの担当課）に連絡をしてください。基金にて、当該届出書の処理状況を「 </a:t>
            </a:r>
            <a:r>
              <a:rPr lang="en-US" altLang="ja-JP" sz="1200" dirty="0">
                <a:latin typeface="ＭＳ ゴシック" pitchFamily="49" charset="-128"/>
              </a:rPr>
              <a:t>JA</a:t>
            </a:r>
            <a:r>
              <a:rPr lang="ja-JP" altLang="en-US" sz="1200" dirty="0">
                <a:latin typeface="ＭＳ ゴシック" pitchFamily="49" charset="-128"/>
              </a:rPr>
              <a:t>受付 」の状態に修正します。　　</a:t>
            </a:r>
            <a:endParaRPr lang="en-US" altLang="ja-JP" sz="1200" dirty="0">
              <a:latin typeface="ＭＳ ゴシック" pitchFamily="49" charset="-128"/>
            </a:endParaRPr>
          </a:p>
        </p:txBody>
      </p:sp>
      <p:sp>
        <p:nvSpPr>
          <p:cNvPr id="18" name="角丸四角形吹き出し 12"/>
          <p:cNvSpPr>
            <a:spLocks noChangeArrowheads="1"/>
          </p:cNvSpPr>
          <p:nvPr/>
        </p:nvSpPr>
        <p:spPr bwMode="auto">
          <a:xfrm>
            <a:off x="5062735" y="895981"/>
            <a:ext cx="3096344" cy="489060"/>
          </a:xfrm>
          <a:prstGeom prst="wedgeRoundRectCallout">
            <a:avLst>
              <a:gd name="adj1" fmla="val -67931"/>
              <a:gd name="adj2" fmla="val -30751"/>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送付書を出力した場合、</a:t>
            </a:r>
            <a:r>
              <a:rPr lang="en-US" altLang="ja-JP" sz="1200" dirty="0">
                <a:latin typeface="ＭＳ ゴシック" pitchFamily="49" charset="-128"/>
              </a:rPr>
              <a:t>【</a:t>
            </a:r>
            <a:r>
              <a:rPr lang="ja-JP" altLang="en-US" sz="1200" dirty="0">
                <a:latin typeface="ＭＳ ゴシック" pitchFamily="49" charset="-128"/>
              </a:rPr>
              <a:t>送付</a:t>
            </a:r>
            <a:r>
              <a:rPr lang="en-US" altLang="ja-JP" sz="1200" dirty="0">
                <a:latin typeface="ＭＳ ゴシック" pitchFamily="49" charset="-128"/>
              </a:rPr>
              <a:t>】</a:t>
            </a:r>
            <a:r>
              <a:rPr lang="ja-JP" altLang="en-US" sz="1200" dirty="0">
                <a:latin typeface="ＭＳ ゴシック" pitchFamily="49" charset="-128"/>
              </a:rPr>
              <a:t>側に「○」が表示されていることを確認する</a:t>
            </a:r>
          </a:p>
        </p:txBody>
      </p:sp>
      <p:sp>
        <p:nvSpPr>
          <p:cNvPr id="10" name="角丸四角形吹き出し 12"/>
          <p:cNvSpPr>
            <a:spLocks noChangeArrowheads="1"/>
          </p:cNvSpPr>
          <p:nvPr/>
        </p:nvSpPr>
        <p:spPr bwMode="auto">
          <a:xfrm>
            <a:off x="1547664" y="3660020"/>
            <a:ext cx="4608512" cy="489060"/>
          </a:xfrm>
          <a:prstGeom prst="wedgeRoundRectCallout">
            <a:avLst>
              <a:gd name="adj1" fmla="val -48878"/>
              <a:gd name="adj2" fmla="val 10548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送付書のバーコード番号は、この後、農委で受付処理を行う際に必要になります。</a:t>
            </a:r>
          </a:p>
        </p:txBody>
      </p:sp>
      <p:sp>
        <p:nvSpPr>
          <p:cNvPr id="11" name="Rectangle 5"/>
          <p:cNvSpPr>
            <a:spLocks noChangeArrowheads="1"/>
          </p:cNvSpPr>
          <p:nvPr/>
        </p:nvSpPr>
        <p:spPr bwMode="auto">
          <a:xfrm>
            <a:off x="2267744" y="1531389"/>
            <a:ext cx="864096" cy="16941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2" name="角丸四角形吹き出し 12"/>
          <p:cNvSpPr>
            <a:spLocks noChangeArrowheads="1"/>
          </p:cNvSpPr>
          <p:nvPr/>
        </p:nvSpPr>
        <p:spPr bwMode="auto">
          <a:xfrm>
            <a:off x="3805474" y="2539922"/>
            <a:ext cx="4510942" cy="591216"/>
          </a:xfrm>
          <a:prstGeom prst="wedgeRoundRectCallout">
            <a:avLst>
              <a:gd name="adj1" fmla="val -66666"/>
              <a:gd name="adj2" fmla="val -18714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送付年月日はシステムで送付書を出力した日が印字されます。</a:t>
            </a:r>
            <a:endParaRPr lang="en-US" altLang="ja-JP" sz="1200" dirty="0">
              <a:latin typeface="ＭＳ ゴシック" pitchFamily="49" charset="-128"/>
            </a:endParaRPr>
          </a:p>
          <a:p>
            <a:r>
              <a:rPr lang="en-US" altLang="ja-JP" sz="1200" dirty="0">
                <a:latin typeface="ＭＳ ゴシック" pitchFamily="49" charset="-128"/>
              </a:rPr>
              <a:t>(</a:t>
            </a:r>
            <a:r>
              <a:rPr lang="ja-JP" altLang="en-US" sz="1200" dirty="0">
                <a:latin typeface="ＭＳ ゴシック" pitchFamily="49" charset="-128"/>
              </a:rPr>
              <a:t>実際の送付日が異なる場合は出力後に二重線で訂正します</a:t>
            </a:r>
            <a:r>
              <a:rPr lang="en-US" altLang="ja-JP" sz="1200" dirty="0">
                <a:latin typeface="ＭＳ ゴシック" pitchFamily="49" charset="-128"/>
              </a:rPr>
              <a:t>)</a:t>
            </a:r>
            <a:endParaRPr lang="ja-JP" altLang="en-US" sz="1200" dirty="0">
              <a:latin typeface="ＭＳ ゴシック" pitchFamily="49" charset="-128"/>
            </a:endParaRPr>
          </a:p>
        </p:txBody>
      </p:sp>
      <p:sp>
        <p:nvSpPr>
          <p:cNvPr id="13" name="Rectangle 5"/>
          <p:cNvSpPr>
            <a:spLocks noChangeArrowheads="1"/>
          </p:cNvSpPr>
          <p:nvPr/>
        </p:nvSpPr>
        <p:spPr bwMode="auto">
          <a:xfrm>
            <a:off x="1003193" y="4365104"/>
            <a:ext cx="864096" cy="29365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 name="スライド番号プレースホルダー 1"/>
          <p:cNvSpPr>
            <a:spLocks noGrp="1"/>
          </p:cNvSpPr>
          <p:nvPr>
            <p:ph type="sldNum" sz="quarter" idx="12"/>
          </p:nvPr>
        </p:nvSpPr>
        <p:spPr>
          <a:xfrm>
            <a:off x="6656491" y="6270761"/>
            <a:ext cx="2133600" cy="476250"/>
          </a:xfrm>
        </p:spPr>
        <p:txBody>
          <a:bodyPr/>
          <a:lstStyle/>
          <a:p>
            <a:pPr>
              <a:defRPr/>
            </a:pPr>
            <a:fld id="{3E53EC3B-3D95-436D-B4F2-23C018829657}" type="slidenum">
              <a:rPr lang="en-US" altLang="ja-JP" smtClean="0"/>
              <a:pPr>
                <a:defRPr/>
              </a:pPr>
              <a:t>19</a:t>
            </a:fld>
            <a:endParaRPr lang="en-US" altLang="ja-JP" dirty="0"/>
          </a:p>
        </p:txBody>
      </p:sp>
      <p:sp>
        <p:nvSpPr>
          <p:cNvPr id="3" name="正方形/長方形 2">
            <a:extLst>
              <a:ext uri="{FF2B5EF4-FFF2-40B4-BE49-F238E27FC236}">
                <a16:creationId xmlns:a16="http://schemas.microsoft.com/office/drawing/2014/main" id="{B119B449-CBD7-40F8-A125-AFC5E298EDD5}"/>
              </a:ext>
            </a:extLst>
          </p:cNvPr>
          <p:cNvSpPr/>
          <p:nvPr/>
        </p:nvSpPr>
        <p:spPr bwMode="auto">
          <a:xfrm>
            <a:off x="359532" y="83579"/>
            <a:ext cx="8424936" cy="698868"/>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800" b="1" i="0" u="none" strike="noStrike" cap="none" normalizeH="0" baseline="0" dirty="0">
              <a:ln>
                <a:noFill/>
              </a:ln>
              <a:solidFill>
                <a:srgbClr val="FF0000"/>
              </a:solidFill>
              <a:effectLst/>
              <a:latin typeface="ＭＳ ゴシック" pitchFamily="49" charset="-128"/>
              <a:ea typeface="ＭＳ ゴシック" pitchFamily="49" charset="-128"/>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3"/>
          <p:cNvSpPr txBox="1">
            <a:spLocks noChangeArrowheads="1"/>
          </p:cNvSpPr>
          <p:nvPr/>
        </p:nvSpPr>
        <p:spPr bwMode="auto">
          <a:xfrm>
            <a:off x="122238" y="285728"/>
            <a:ext cx="5878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４</a:t>
            </a:r>
            <a:r>
              <a:rPr lang="en-US" altLang="ja-JP" sz="1800" dirty="0">
                <a:latin typeface="ＭＳ ゴシック" pitchFamily="49" charset="-128"/>
              </a:rPr>
              <a:t>.</a:t>
            </a:r>
            <a:r>
              <a:rPr lang="zh-TW" altLang="en-US" sz="1800" dirty="0">
                <a:latin typeface="ＭＳ ゴシック" pitchFamily="49" charset="-128"/>
              </a:rPr>
              <a:t>届出書</a:t>
            </a:r>
            <a:r>
              <a:rPr lang="ja-JP" altLang="en-US" sz="1800" dirty="0">
                <a:latin typeface="ＭＳ ゴシック" pitchFamily="49" charset="-128"/>
              </a:rPr>
              <a:t>の</a:t>
            </a:r>
            <a:r>
              <a:rPr lang="zh-TW" altLang="en-US" sz="1800" dirty="0">
                <a:latin typeface="ＭＳ ゴシック" pitchFamily="49" charset="-128"/>
              </a:rPr>
              <a:t>受付</a:t>
            </a:r>
            <a:endParaRPr lang="ja-JP" altLang="en-US" dirty="0">
              <a:ea typeface="ＭＳ Ｐゴシック" pitchFamily="50" charset="-128"/>
            </a:endParaRPr>
          </a:p>
        </p:txBody>
      </p:sp>
      <p:sp>
        <p:nvSpPr>
          <p:cNvPr id="67" name="テキスト ボックス 1"/>
          <p:cNvSpPr txBox="1"/>
          <p:nvPr/>
        </p:nvSpPr>
        <p:spPr>
          <a:xfrm>
            <a:off x="251520" y="106254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68" name="図 67"/>
          <p:cNvPicPr>
            <a:picLocks noChangeAspect="1" noChangeArrowheads="1"/>
          </p:cNvPicPr>
          <p:nvPr/>
        </p:nvPicPr>
        <p:blipFill>
          <a:blip r:embed="rId2"/>
          <a:srcRect/>
          <a:stretch>
            <a:fillRect/>
          </a:stretch>
        </p:blipFill>
        <p:spPr bwMode="auto">
          <a:xfrm>
            <a:off x="1581322" y="1267050"/>
            <a:ext cx="634365" cy="630928"/>
          </a:xfrm>
          <a:prstGeom prst="rect">
            <a:avLst/>
          </a:prstGeom>
          <a:noFill/>
          <a:ln w="9525">
            <a:noFill/>
            <a:miter lim="800000"/>
            <a:headEnd/>
            <a:tailEnd/>
          </a:ln>
        </p:spPr>
      </p:pic>
      <p:sp>
        <p:nvSpPr>
          <p:cNvPr id="69" name="テキスト ボックス 10"/>
          <p:cNvSpPr txBox="1"/>
          <p:nvPr/>
        </p:nvSpPr>
        <p:spPr>
          <a:xfrm>
            <a:off x="3563888" y="105273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0" name="図 69"/>
          <p:cNvPicPr>
            <a:picLocks noChangeAspect="1" noChangeArrowheads="1"/>
          </p:cNvPicPr>
          <p:nvPr/>
        </p:nvPicPr>
        <p:blipFill>
          <a:blip r:embed="rId2"/>
          <a:srcRect/>
          <a:stretch>
            <a:fillRect/>
          </a:stretch>
        </p:blipFill>
        <p:spPr bwMode="auto">
          <a:xfrm>
            <a:off x="4635458" y="1267050"/>
            <a:ext cx="634365" cy="630928"/>
          </a:xfrm>
          <a:prstGeom prst="rect">
            <a:avLst/>
          </a:prstGeom>
          <a:noFill/>
          <a:ln w="9525">
            <a:noFill/>
            <a:miter lim="800000"/>
            <a:headEnd/>
            <a:tailEnd/>
          </a:ln>
        </p:spPr>
      </p:pic>
      <p:cxnSp>
        <p:nvCxnSpPr>
          <p:cNvPr id="73" name="直線コネクタ 72"/>
          <p:cNvCxnSpPr/>
          <p:nvPr/>
        </p:nvCxnSpPr>
        <p:spPr>
          <a:xfrm flipH="1">
            <a:off x="251521" y="2124306"/>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テキスト ボックス 171"/>
          <p:cNvSpPr txBox="1"/>
          <p:nvPr/>
        </p:nvSpPr>
        <p:spPr bwMode="auto">
          <a:xfrm>
            <a:off x="2047196" y="2762118"/>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届出書作成</a:t>
            </a:r>
            <a:endParaRPr kumimoji="1" lang="en-US" altLang="ja-JP" sz="1000" dirty="0">
              <a:solidFill>
                <a:schemeClr val="bg1"/>
              </a:solidFill>
            </a:endParaRPr>
          </a:p>
        </p:txBody>
      </p:sp>
      <p:sp>
        <p:nvSpPr>
          <p:cNvPr id="79" name="テキスト ボックス 171"/>
          <p:cNvSpPr txBox="1"/>
          <p:nvPr/>
        </p:nvSpPr>
        <p:spPr bwMode="auto">
          <a:xfrm>
            <a:off x="1403648" y="4418302"/>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送付書出力</a:t>
            </a:r>
            <a:endParaRPr kumimoji="1" lang="en-US" altLang="ja-JP" sz="1000" dirty="0">
              <a:solidFill>
                <a:schemeClr val="bg1"/>
              </a:solidFill>
            </a:endParaRPr>
          </a:p>
        </p:txBody>
      </p:sp>
      <p:sp>
        <p:nvSpPr>
          <p:cNvPr id="81" name="テキスト ボックス 171"/>
          <p:cNvSpPr txBox="1"/>
          <p:nvPr/>
        </p:nvSpPr>
        <p:spPr bwMode="auto">
          <a:xfrm>
            <a:off x="895068" y="2762118"/>
            <a:ext cx="1012636"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82" name="テキスト ボックス 171"/>
          <p:cNvSpPr txBox="1"/>
          <p:nvPr/>
        </p:nvSpPr>
        <p:spPr bwMode="auto">
          <a:xfrm>
            <a:off x="2348266" y="4887209"/>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取消</a:t>
            </a:r>
            <a:endParaRPr kumimoji="1" lang="en-US" altLang="ja-JP" sz="1000" dirty="0">
              <a:solidFill>
                <a:schemeClr val="bg1"/>
              </a:solidFill>
            </a:endParaRPr>
          </a:p>
        </p:txBody>
      </p:sp>
      <p:sp>
        <p:nvSpPr>
          <p:cNvPr id="83" name="テキスト ボックス 508"/>
          <p:cNvSpPr txBox="1"/>
          <p:nvPr/>
        </p:nvSpPr>
        <p:spPr>
          <a:xfrm>
            <a:off x="1379637" y="312215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5" name="直線コネクタ 84"/>
          <p:cNvCxnSpPr/>
          <p:nvPr/>
        </p:nvCxnSpPr>
        <p:spPr>
          <a:xfrm rot="10800000">
            <a:off x="3563888" y="2124306"/>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7" name="テキスト ボックス 171"/>
          <p:cNvSpPr txBox="1"/>
          <p:nvPr/>
        </p:nvSpPr>
        <p:spPr bwMode="auto">
          <a:xfrm>
            <a:off x="5069216" y="442679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送付書出力</a:t>
            </a:r>
            <a:endParaRPr kumimoji="1" lang="en-US" altLang="ja-JP" sz="1000" dirty="0">
              <a:solidFill>
                <a:schemeClr val="bg2"/>
              </a:solidFill>
            </a:endParaRPr>
          </a:p>
        </p:txBody>
      </p:sp>
      <p:sp>
        <p:nvSpPr>
          <p:cNvPr id="90" name="テキスト ボックス 171"/>
          <p:cNvSpPr txBox="1"/>
          <p:nvPr/>
        </p:nvSpPr>
        <p:spPr bwMode="auto">
          <a:xfrm>
            <a:off x="4484602" y="2770612"/>
            <a:ext cx="1008112" cy="357190"/>
          </a:xfrm>
          <a:prstGeom prst="rect">
            <a:avLst/>
          </a:prstGeom>
          <a:solidFill>
            <a:srgbClr val="CCFFCC"/>
          </a:solidFill>
          <a:ln w="19050"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tx1"/>
                </a:solidFill>
              </a:rPr>
              <a:t>届出書受付</a:t>
            </a:r>
            <a:endParaRPr kumimoji="1" lang="en-US" altLang="ja-JP" sz="1000" dirty="0">
              <a:solidFill>
                <a:schemeClr val="tx1"/>
              </a:solidFill>
            </a:endParaRPr>
          </a:p>
        </p:txBody>
      </p:sp>
      <p:sp>
        <p:nvSpPr>
          <p:cNvPr id="98" name="テキスト ボックス 508"/>
          <p:cNvSpPr txBox="1"/>
          <p:nvPr/>
        </p:nvSpPr>
        <p:spPr>
          <a:xfrm>
            <a:off x="4980037" y="334382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06" name="図 105"/>
          <p:cNvPicPr>
            <a:picLocks noChangeAspect="1" noChangeArrowheads="1"/>
          </p:cNvPicPr>
          <p:nvPr/>
        </p:nvPicPr>
        <p:blipFill>
          <a:blip r:embed="rId2"/>
          <a:srcRect/>
          <a:stretch>
            <a:fillRect/>
          </a:stretch>
        </p:blipFill>
        <p:spPr bwMode="auto">
          <a:xfrm>
            <a:off x="7364949" y="1338488"/>
            <a:ext cx="634365" cy="630928"/>
          </a:xfrm>
          <a:prstGeom prst="rect">
            <a:avLst/>
          </a:prstGeom>
          <a:noFill/>
          <a:ln w="9525">
            <a:noFill/>
            <a:miter lim="800000"/>
            <a:headEnd/>
            <a:tailEnd/>
          </a:ln>
        </p:spPr>
      </p:pic>
      <p:sp>
        <p:nvSpPr>
          <p:cNvPr id="110" name="テキスト ボックス 10"/>
          <p:cNvSpPr txBox="1"/>
          <p:nvPr/>
        </p:nvSpPr>
        <p:spPr>
          <a:xfrm>
            <a:off x="6588224" y="105273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5" name="直線コネクタ 114"/>
          <p:cNvCxnSpPr/>
          <p:nvPr/>
        </p:nvCxnSpPr>
        <p:spPr>
          <a:xfrm flipH="1">
            <a:off x="6588224" y="2124306"/>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9" name="テキスト ボックス 171"/>
          <p:cNvSpPr txBox="1"/>
          <p:nvPr/>
        </p:nvSpPr>
        <p:spPr bwMode="auto">
          <a:xfrm>
            <a:off x="7305980" y="277061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0" name="テキスト ボックス 171"/>
          <p:cNvSpPr txBox="1"/>
          <p:nvPr/>
        </p:nvSpPr>
        <p:spPr bwMode="auto">
          <a:xfrm>
            <a:off x="6780674" y="384508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1" name="テキスト ボックス 508"/>
          <p:cNvSpPr txBox="1"/>
          <p:nvPr/>
        </p:nvSpPr>
        <p:spPr>
          <a:xfrm>
            <a:off x="7233611" y="499048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2" name="図形 199"/>
          <p:cNvCxnSpPr>
            <a:stCxn id="90" idx="2"/>
            <a:endCxn id="127" idx="0"/>
          </p:cNvCxnSpPr>
          <p:nvPr/>
        </p:nvCxnSpPr>
        <p:spPr bwMode="auto">
          <a:xfrm rot="5400000">
            <a:off x="4294133" y="2939613"/>
            <a:ext cx="506336" cy="882715"/>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sp>
        <p:nvSpPr>
          <p:cNvPr id="123" name="テキスト ボックス 171"/>
          <p:cNvSpPr txBox="1"/>
          <p:nvPr/>
        </p:nvSpPr>
        <p:spPr bwMode="auto">
          <a:xfrm>
            <a:off x="6660232" y="312443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4" name="テキスト ボックス 508"/>
          <p:cNvSpPr txBox="1"/>
          <p:nvPr/>
        </p:nvSpPr>
        <p:spPr>
          <a:xfrm>
            <a:off x="6580124" y="500001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25" name="テキスト ボックス 171"/>
          <p:cNvSpPr txBox="1"/>
          <p:nvPr/>
        </p:nvSpPr>
        <p:spPr bwMode="auto">
          <a:xfrm>
            <a:off x="1403648" y="3701072"/>
            <a:ext cx="1012636"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26" name="テキスト ボックス 171"/>
          <p:cNvSpPr txBox="1"/>
          <p:nvPr/>
        </p:nvSpPr>
        <p:spPr bwMode="auto">
          <a:xfrm>
            <a:off x="4484602" y="3634708"/>
            <a:ext cx="1008112" cy="357190"/>
          </a:xfrm>
          <a:prstGeom prst="rect">
            <a:avLst/>
          </a:prstGeom>
          <a:solidFill>
            <a:schemeClr val="lt1"/>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審査・補正</a:t>
            </a:r>
            <a:endParaRPr kumimoji="1" lang="en-US" altLang="ja-JP" sz="1000" dirty="0">
              <a:solidFill>
                <a:schemeClr val="bg2"/>
              </a:solidFill>
            </a:endParaRPr>
          </a:p>
        </p:txBody>
      </p:sp>
      <p:sp>
        <p:nvSpPr>
          <p:cNvPr id="127" name="テキスト ボックス 171"/>
          <p:cNvSpPr txBox="1"/>
          <p:nvPr/>
        </p:nvSpPr>
        <p:spPr bwMode="auto">
          <a:xfrm>
            <a:off x="3855910" y="363413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8" name="テキスト ボックス 171"/>
          <p:cNvSpPr txBox="1"/>
          <p:nvPr/>
        </p:nvSpPr>
        <p:spPr bwMode="auto">
          <a:xfrm>
            <a:off x="3917088" y="4426796"/>
            <a:ext cx="1008112"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cxnSp>
        <p:nvCxnSpPr>
          <p:cNvPr id="129" name="図形 199"/>
          <p:cNvCxnSpPr>
            <a:stCxn id="126" idx="2"/>
            <a:endCxn id="128" idx="0"/>
          </p:cNvCxnSpPr>
          <p:nvPr/>
        </p:nvCxnSpPr>
        <p:spPr bwMode="auto">
          <a:xfrm rot="5400000">
            <a:off x="4487452" y="3925590"/>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0" name="図形 199"/>
          <p:cNvCxnSpPr>
            <a:stCxn id="126" idx="2"/>
            <a:endCxn id="87" idx="0"/>
          </p:cNvCxnSpPr>
          <p:nvPr/>
        </p:nvCxnSpPr>
        <p:spPr bwMode="auto">
          <a:xfrm rot="16200000" flipH="1">
            <a:off x="5063516" y="3917040"/>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31" name="テキスト ボックス 171"/>
          <p:cNvSpPr txBox="1"/>
          <p:nvPr/>
        </p:nvSpPr>
        <p:spPr bwMode="auto">
          <a:xfrm>
            <a:off x="467544" y="3266174"/>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32" name="カギ線コネクタ 131"/>
          <p:cNvCxnSpPr>
            <a:stCxn id="81" idx="1"/>
            <a:endCxn id="131" idx="0"/>
          </p:cNvCxnSpPr>
          <p:nvPr/>
        </p:nvCxnSpPr>
        <p:spPr bwMode="auto">
          <a:xfrm rot="10800000" flipV="1">
            <a:off x="717578" y="2940712"/>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4" name="カギ線コネクタ 133"/>
          <p:cNvCxnSpPr>
            <a:stCxn id="79" idx="3"/>
            <a:endCxn id="82" idx="0"/>
          </p:cNvCxnSpPr>
          <p:nvPr/>
        </p:nvCxnSpPr>
        <p:spPr bwMode="auto">
          <a:xfrm>
            <a:off x="2416284" y="4596897"/>
            <a:ext cx="182015" cy="290312"/>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36" name="フローチャート : 他ページ結合子 135"/>
          <p:cNvSpPr/>
          <p:nvPr/>
        </p:nvSpPr>
        <p:spPr bwMode="auto">
          <a:xfrm>
            <a:off x="4853192" y="218605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40" name="フローチャート : 他ページ結合子 139"/>
          <p:cNvSpPr/>
          <p:nvPr/>
        </p:nvSpPr>
        <p:spPr bwMode="auto">
          <a:xfrm>
            <a:off x="7642051" y="21979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sp>
        <p:nvSpPr>
          <p:cNvPr id="146" name="フローチャート : 他ページ結合子 145"/>
          <p:cNvSpPr/>
          <p:nvPr/>
        </p:nvSpPr>
        <p:spPr bwMode="auto">
          <a:xfrm>
            <a:off x="1776823" y="4968786"/>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48" name="直線コネクタ 147"/>
          <p:cNvCxnSpPr>
            <a:stCxn id="79" idx="2"/>
            <a:endCxn id="146" idx="0"/>
          </p:cNvCxnSpPr>
          <p:nvPr/>
        </p:nvCxnSpPr>
        <p:spPr bwMode="auto">
          <a:xfrm>
            <a:off x="1909966" y="4775492"/>
            <a:ext cx="1" cy="193294"/>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49" name="直線コネクタ 148"/>
          <p:cNvCxnSpPr>
            <a:stCxn id="125" idx="2"/>
            <a:endCxn id="79" idx="0"/>
          </p:cNvCxnSpPr>
          <p:nvPr/>
        </p:nvCxnSpPr>
        <p:spPr bwMode="auto">
          <a:xfrm>
            <a:off x="1909966" y="4058262"/>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50" name="直線コネクタ 149"/>
          <p:cNvCxnSpPr>
            <a:stCxn id="136" idx="2"/>
            <a:endCxn id="90" idx="0"/>
          </p:cNvCxnSpPr>
          <p:nvPr/>
        </p:nvCxnSpPr>
        <p:spPr bwMode="auto">
          <a:xfrm>
            <a:off x="4986336" y="2462237"/>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51" name="直線コネクタ 150"/>
          <p:cNvCxnSpPr>
            <a:stCxn id="90" idx="2"/>
            <a:endCxn id="126" idx="0"/>
          </p:cNvCxnSpPr>
          <p:nvPr/>
        </p:nvCxnSpPr>
        <p:spPr bwMode="auto">
          <a:xfrm>
            <a:off x="4988658" y="3127802"/>
            <a:ext cx="0" cy="506906"/>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153" name="直線コネクタ 152"/>
          <p:cNvCxnSpPr>
            <a:stCxn id="140" idx="2"/>
            <a:endCxn id="119" idx="0"/>
          </p:cNvCxnSpPr>
          <p:nvPr/>
        </p:nvCxnSpPr>
        <p:spPr bwMode="auto">
          <a:xfrm flipH="1">
            <a:off x="7775194" y="2474086"/>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55" name="フローチャート : 他ページ結合子 154"/>
          <p:cNvSpPr/>
          <p:nvPr/>
        </p:nvSpPr>
        <p:spPr bwMode="auto">
          <a:xfrm>
            <a:off x="5440128" y="500593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Ｃ</a:t>
            </a:r>
          </a:p>
        </p:txBody>
      </p:sp>
      <p:cxnSp>
        <p:nvCxnSpPr>
          <p:cNvPr id="161" name="直線コネクタ 160"/>
          <p:cNvCxnSpPr>
            <a:stCxn id="87" idx="2"/>
            <a:endCxn id="155" idx="0"/>
          </p:cNvCxnSpPr>
          <p:nvPr/>
        </p:nvCxnSpPr>
        <p:spPr bwMode="auto">
          <a:xfrm>
            <a:off x="5573272" y="4783986"/>
            <a:ext cx="0"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9" name="フローチャート : 他ページ結合子 168"/>
          <p:cNvSpPr/>
          <p:nvPr/>
        </p:nvSpPr>
        <p:spPr bwMode="auto">
          <a:xfrm>
            <a:off x="6781824"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0" name="図形 199"/>
          <p:cNvCxnSpPr>
            <a:stCxn id="120" idx="2"/>
            <a:endCxn id="169" idx="0"/>
          </p:cNvCxnSpPr>
          <p:nvPr/>
        </p:nvCxnSpPr>
        <p:spPr bwMode="auto">
          <a:xfrm rot="5400000">
            <a:off x="6824476" y="4292770"/>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1" name="図形 199"/>
          <p:cNvCxnSpPr>
            <a:stCxn id="119" idx="2"/>
            <a:endCxn id="120" idx="0"/>
          </p:cNvCxnSpPr>
          <p:nvPr/>
        </p:nvCxnSpPr>
        <p:spPr bwMode="auto">
          <a:xfrm rot="5400000">
            <a:off x="7153898" y="3223792"/>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2" name="フローチャート : 他ページ結合子 171"/>
          <p:cNvSpPr/>
          <p:nvPr/>
        </p:nvSpPr>
        <p:spPr bwMode="auto">
          <a:xfrm>
            <a:off x="4288001" y="500593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sp>
        <p:nvSpPr>
          <p:cNvPr id="173" name="フローチャート : 他ページ結合子 172"/>
          <p:cNvSpPr/>
          <p:nvPr/>
        </p:nvSpPr>
        <p:spPr bwMode="auto">
          <a:xfrm>
            <a:off x="7469950"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4" name="直線コネクタ 173"/>
          <p:cNvCxnSpPr>
            <a:stCxn id="128" idx="2"/>
            <a:endCxn id="172" idx="0"/>
          </p:cNvCxnSpPr>
          <p:nvPr/>
        </p:nvCxnSpPr>
        <p:spPr bwMode="auto">
          <a:xfrm>
            <a:off x="4421144" y="4783986"/>
            <a:ext cx="1" cy="221949"/>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75" name="図形 199"/>
          <p:cNvCxnSpPr>
            <a:stCxn id="119" idx="1"/>
            <a:endCxn id="123" idx="0"/>
          </p:cNvCxnSpPr>
          <p:nvPr/>
        </p:nvCxnSpPr>
        <p:spPr bwMode="auto">
          <a:xfrm rot="10800000" flipV="1">
            <a:off x="6910266" y="2949206"/>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6" name="カギ線コネクタ 175"/>
          <p:cNvCxnSpPr>
            <a:stCxn id="81" idx="2"/>
            <a:endCxn id="125" idx="0"/>
          </p:cNvCxnSpPr>
          <p:nvPr/>
        </p:nvCxnSpPr>
        <p:spPr bwMode="auto">
          <a:xfrm rot="16200000" flipH="1">
            <a:off x="1364794" y="3155900"/>
            <a:ext cx="581764" cy="50858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stCxn id="76" idx="2"/>
            <a:endCxn id="125" idx="0"/>
          </p:cNvCxnSpPr>
          <p:nvPr/>
        </p:nvCxnSpPr>
        <p:spPr bwMode="auto">
          <a:xfrm rot="5400000">
            <a:off x="1940858" y="3088416"/>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8" name="フローチャート : 他ページ結合子 177"/>
          <p:cNvSpPr/>
          <p:nvPr/>
        </p:nvSpPr>
        <p:spPr bwMode="auto">
          <a:xfrm>
            <a:off x="1268243" y="219791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9" name="図形 199"/>
          <p:cNvCxnSpPr>
            <a:stCxn id="120" idx="2"/>
            <a:endCxn id="173" idx="0"/>
          </p:cNvCxnSpPr>
          <p:nvPr/>
        </p:nvCxnSpPr>
        <p:spPr bwMode="auto">
          <a:xfrm rot="16200000" flipH="1">
            <a:off x="7168539" y="4283627"/>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0" name="直線コネクタ 179"/>
          <p:cNvCxnSpPr>
            <a:stCxn id="178" idx="2"/>
            <a:endCxn id="81" idx="0"/>
          </p:cNvCxnSpPr>
          <p:nvPr/>
        </p:nvCxnSpPr>
        <p:spPr bwMode="auto">
          <a:xfrm flipH="1">
            <a:off x="1401386" y="2474098"/>
            <a:ext cx="1" cy="28802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81" name="テキスト ボックス 171"/>
          <p:cNvSpPr txBox="1"/>
          <p:nvPr/>
        </p:nvSpPr>
        <p:spPr bwMode="auto">
          <a:xfrm>
            <a:off x="7882044" y="384223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2" name="図形 199"/>
          <p:cNvCxnSpPr>
            <a:stCxn id="119" idx="2"/>
            <a:endCxn id="181" idx="0"/>
          </p:cNvCxnSpPr>
          <p:nvPr/>
        </p:nvCxnSpPr>
        <p:spPr bwMode="auto">
          <a:xfrm rot="16200000" flipH="1">
            <a:off x="7706008" y="3196988"/>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3" name="テキスト ボックス 508"/>
          <p:cNvSpPr txBox="1"/>
          <p:nvPr/>
        </p:nvSpPr>
        <p:spPr>
          <a:xfrm>
            <a:off x="4062529" y="521039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84" name="テキスト ボックス 508"/>
          <p:cNvSpPr txBox="1"/>
          <p:nvPr/>
        </p:nvSpPr>
        <p:spPr>
          <a:xfrm>
            <a:off x="1547664" y="525061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農委</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185" name="テキスト ボックス 508"/>
          <p:cNvSpPr txBox="1"/>
          <p:nvPr/>
        </p:nvSpPr>
        <p:spPr>
          <a:xfrm>
            <a:off x="7428309" y="312780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6" name="テキスト ボックス 508"/>
          <p:cNvSpPr txBox="1"/>
          <p:nvPr/>
        </p:nvSpPr>
        <p:spPr>
          <a:xfrm>
            <a:off x="5220072" y="521603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基金</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20</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A91115C-CDEF-48EE-A207-BB1604E30445}"/>
              </a:ext>
            </a:extLst>
          </p:cNvPr>
          <p:cNvPicPr>
            <a:picLocks noChangeAspect="1"/>
          </p:cNvPicPr>
          <p:nvPr/>
        </p:nvPicPr>
        <p:blipFill>
          <a:blip r:embed="rId2"/>
          <a:stretch>
            <a:fillRect/>
          </a:stretch>
        </p:blipFill>
        <p:spPr>
          <a:xfrm>
            <a:off x="357029" y="1479209"/>
            <a:ext cx="3190875" cy="2047875"/>
          </a:xfrm>
          <a:prstGeom prst="rect">
            <a:avLst/>
          </a:prstGeom>
        </p:spPr>
      </p:pic>
      <p:pic>
        <p:nvPicPr>
          <p:cNvPr id="5" name="図 4">
            <a:extLst>
              <a:ext uri="{FF2B5EF4-FFF2-40B4-BE49-F238E27FC236}">
                <a16:creationId xmlns:a16="http://schemas.microsoft.com/office/drawing/2014/main" id="{26AEA84C-049F-43E2-B1CF-218BDFB11DF3}"/>
              </a:ext>
            </a:extLst>
          </p:cNvPr>
          <p:cNvPicPr>
            <a:picLocks noChangeAspect="1"/>
          </p:cNvPicPr>
          <p:nvPr/>
        </p:nvPicPr>
        <p:blipFill>
          <a:blip r:embed="rId3"/>
          <a:stretch>
            <a:fillRect/>
          </a:stretch>
        </p:blipFill>
        <p:spPr>
          <a:xfrm>
            <a:off x="443247" y="2512143"/>
            <a:ext cx="3190875" cy="2019300"/>
          </a:xfrm>
          <a:prstGeom prst="rect">
            <a:avLst/>
          </a:prstGeom>
        </p:spPr>
      </p:pic>
      <p:pic>
        <p:nvPicPr>
          <p:cNvPr id="4" name="図 3">
            <a:extLst>
              <a:ext uri="{FF2B5EF4-FFF2-40B4-BE49-F238E27FC236}">
                <a16:creationId xmlns:a16="http://schemas.microsoft.com/office/drawing/2014/main" id="{706B51CB-F721-4FC1-A9B8-6119C3A392A3}"/>
              </a:ext>
            </a:extLst>
          </p:cNvPr>
          <p:cNvPicPr>
            <a:picLocks noChangeAspect="1"/>
          </p:cNvPicPr>
          <p:nvPr/>
        </p:nvPicPr>
        <p:blipFill>
          <a:blip r:embed="rId4"/>
          <a:stretch>
            <a:fillRect/>
          </a:stretch>
        </p:blipFill>
        <p:spPr>
          <a:xfrm>
            <a:off x="579942" y="3857628"/>
            <a:ext cx="3248025" cy="2095500"/>
          </a:xfrm>
          <a:prstGeom prst="rect">
            <a:avLst/>
          </a:prstGeom>
        </p:spPr>
      </p:pic>
      <p:sp>
        <p:nvSpPr>
          <p:cNvPr id="16" name="Text Box 7"/>
          <p:cNvSpPr txBox="1">
            <a:spLocks noChangeArrowheads="1"/>
          </p:cNvSpPr>
          <p:nvPr/>
        </p:nvSpPr>
        <p:spPr bwMode="auto">
          <a:xfrm>
            <a:off x="52137" y="390900"/>
            <a:ext cx="8562586" cy="82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ja-JP" altLang="en-US" dirty="0">
                <a:latin typeface="ＭＳ ゴシック" panose="020B0609070205080204" pitchFamily="49" charset="-128"/>
              </a:rPr>
              <a:t>（１）</a:t>
            </a:r>
            <a:r>
              <a:rPr lang="en-US" altLang="ja-JP" dirty="0">
                <a:latin typeface="ＭＳ ゴシック" panose="020B0609070205080204" pitchFamily="49" charset="-128"/>
              </a:rPr>
              <a:t>【</a:t>
            </a:r>
            <a:r>
              <a:rPr lang="ja-JP" altLang="en-US" dirty="0">
                <a:latin typeface="ＭＳ ゴシック" panose="020B0609070205080204" pitchFamily="49" charset="-128"/>
              </a:rPr>
              <a:t>受付・進達</a:t>
            </a:r>
            <a:r>
              <a:rPr lang="en-US" altLang="ja-JP" dirty="0">
                <a:latin typeface="ＭＳ ゴシック" panose="020B0609070205080204" pitchFamily="49" charset="-128"/>
              </a:rPr>
              <a:t>】</a:t>
            </a:r>
            <a:r>
              <a:rPr lang="ja-JP" altLang="en-US" dirty="0">
                <a:latin typeface="ＭＳ ゴシック" panose="020B0609070205080204" pitchFamily="49" charset="-128"/>
              </a:rPr>
              <a:t>→</a:t>
            </a:r>
            <a:r>
              <a:rPr lang="en-US" altLang="ja-JP" dirty="0">
                <a:latin typeface="ＭＳ ゴシック" panose="020B0609070205080204" pitchFamily="49" charset="-128"/>
              </a:rPr>
              <a:t>【</a:t>
            </a:r>
            <a:r>
              <a:rPr lang="ja-JP" altLang="en-US" dirty="0">
                <a:latin typeface="ＭＳ ゴシック" panose="020B0609070205080204" pitchFamily="49" charset="-128"/>
              </a:rPr>
              <a:t>届出書の受付を行う場合</a:t>
            </a:r>
            <a:r>
              <a:rPr lang="en-US" altLang="ja-JP" dirty="0">
                <a:latin typeface="ＭＳ ゴシック" panose="020B0609070205080204" pitchFamily="49" charset="-128"/>
              </a:rPr>
              <a:t>】</a:t>
            </a:r>
            <a:r>
              <a:rPr lang="ja-JP" altLang="en-US" dirty="0">
                <a:latin typeface="ＭＳ ゴシック" panose="020B0609070205080204" pitchFamily="49" charset="-128"/>
              </a:rPr>
              <a:t>を選択します。</a:t>
            </a:r>
            <a:endParaRPr lang="en-US" altLang="ja-JP" dirty="0">
              <a:latin typeface="ＭＳ ゴシック" panose="020B0609070205080204" pitchFamily="49" charset="-128"/>
            </a:endParaRPr>
          </a:p>
          <a:p>
            <a:pPr defTabSz="746125">
              <a:spcBef>
                <a:spcPct val="20000"/>
              </a:spcBef>
            </a:pPr>
            <a:endParaRPr lang="en-US" altLang="ja-JP" dirty="0">
              <a:latin typeface="ＭＳ ゴシック" panose="020B0609070205080204" pitchFamily="49" charset="-128"/>
            </a:endParaRPr>
          </a:p>
          <a:p>
            <a:pPr defTabSz="746125">
              <a:spcBef>
                <a:spcPct val="20000"/>
              </a:spcBef>
            </a:pPr>
            <a:r>
              <a:rPr lang="ja-JP" altLang="en-US" dirty="0">
                <a:solidFill>
                  <a:srgbClr val="FF0000"/>
                </a:solidFill>
                <a:latin typeface="ＭＳ ゴシック" panose="020B0609070205080204" pitchFamily="49" charset="-128"/>
              </a:rPr>
              <a:t>（２）送付書の</a:t>
            </a:r>
            <a:r>
              <a:rPr lang="en-US" altLang="ja-JP" dirty="0">
                <a:solidFill>
                  <a:srgbClr val="FF0000"/>
                </a:solidFill>
                <a:latin typeface="ＭＳ ゴシック" panose="020B0609070205080204" pitchFamily="49" charset="-128"/>
              </a:rPr>
              <a:t>【</a:t>
            </a:r>
            <a:r>
              <a:rPr lang="ja-JP" altLang="en-US" dirty="0">
                <a:solidFill>
                  <a:srgbClr val="FF0000"/>
                </a:solidFill>
                <a:latin typeface="ＭＳ ゴシック" panose="020B0609070205080204" pitchFamily="49" charset="-128"/>
              </a:rPr>
              <a:t>送付書バーコード番号</a:t>
            </a:r>
            <a:r>
              <a:rPr lang="en-US" altLang="ja-JP" dirty="0">
                <a:solidFill>
                  <a:srgbClr val="FF0000"/>
                </a:solidFill>
                <a:latin typeface="ＭＳ ゴシック" panose="020B0609070205080204" pitchFamily="49" charset="-128"/>
              </a:rPr>
              <a:t>】</a:t>
            </a:r>
            <a:r>
              <a:rPr lang="ja-JP" altLang="en-US" dirty="0">
                <a:solidFill>
                  <a:srgbClr val="FF0000"/>
                </a:solidFill>
                <a:latin typeface="ＭＳ ゴシック" panose="020B0609070205080204" pitchFamily="49" charset="-128"/>
              </a:rPr>
              <a:t>を入力</a:t>
            </a:r>
            <a:r>
              <a:rPr lang="ja-JP" altLang="en-US" dirty="0">
                <a:latin typeface="ＭＳ ゴシック" panose="020B0609070205080204" pitchFamily="49" charset="-128"/>
              </a:rPr>
              <a:t>し、</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18" name="Rectangle 5"/>
          <p:cNvSpPr>
            <a:spLocks noChangeArrowheads="1"/>
          </p:cNvSpPr>
          <p:nvPr/>
        </p:nvSpPr>
        <p:spPr bwMode="auto">
          <a:xfrm>
            <a:off x="2411760" y="2117094"/>
            <a:ext cx="1008112" cy="11893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21" name="図 10" descr="img03.png"/>
          <p:cNvPicPr>
            <a:picLocks noChangeAspect="1"/>
          </p:cNvPicPr>
          <p:nvPr/>
        </p:nvPicPr>
        <p:blipFill>
          <a:blip r:embed="rId5" cstate="print"/>
          <a:srcRect/>
          <a:stretch>
            <a:fillRect/>
          </a:stretch>
        </p:blipFill>
        <p:spPr bwMode="auto">
          <a:xfrm>
            <a:off x="3143143" y="2303346"/>
            <a:ext cx="161925" cy="274281"/>
          </a:xfrm>
          <a:prstGeom prst="rect">
            <a:avLst/>
          </a:prstGeom>
          <a:noFill/>
          <a:ln w="9525">
            <a:noFill/>
            <a:miter lim="800000"/>
            <a:headEnd/>
            <a:tailEnd/>
          </a:ln>
        </p:spPr>
      </p:pic>
      <p:sp>
        <p:nvSpPr>
          <p:cNvPr id="20" name="Rectangle 5"/>
          <p:cNvSpPr>
            <a:spLocks noChangeArrowheads="1"/>
          </p:cNvSpPr>
          <p:nvPr/>
        </p:nvSpPr>
        <p:spPr bwMode="auto">
          <a:xfrm>
            <a:off x="2622984" y="3215114"/>
            <a:ext cx="924920" cy="12813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22" name="図 10" descr="img03.png"/>
          <p:cNvPicPr>
            <a:picLocks noChangeAspect="1"/>
          </p:cNvPicPr>
          <p:nvPr/>
        </p:nvPicPr>
        <p:blipFill>
          <a:blip r:embed="rId5" cstate="print"/>
          <a:srcRect/>
          <a:stretch>
            <a:fillRect/>
          </a:stretch>
        </p:blipFill>
        <p:spPr bwMode="auto">
          <a:xfrm>
            <a:off x="3110819" y="3476875"/>
            <a:ext cx="161925" cy="274281"/>
          </a:xfrm>
          <a:prstGeom prst="rect">
            <a:avLst/>
          </a:prstGeom>
          <a:noFill/>
          <a:ln w="9525">
            <a:noFill/>
            <a:miter lim="800000"/>
            <a:headEnd/>
            <a:tailEnd/>
          </a:ln>
        </p:spPr>
      </p:pic>
      <p:sp>
        <p:nvSpPr>
          <p:cNvPr id="26" name="Text Box 7"/>
          <p:cNvSpPr txBox="1">
            <a:spLocks noChangeArrowheads="1"/>
          </p:cNvSpPr>
          <p:nvPr/>
        </p:nvSpPr>
        <p:spPr bwMode="auto">
          <a:xfrm>
            <a:off x="4107935" y="2037366"/>
            <a:ext cx="4913824"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ja-JP" altLang="en-US" dirty="0">
                <a:latin typeface="ＭＳ ゴシック" panose="020B0609070205080204" pitchFamily="49" charset="-128"/>
              </a:rPr>
              <a:t>（３）「届出書受付画面」が表示され、送付書に記載され</a:t>
            </a:r>
            <a:endParaRPr lang="en-US" altLang="ja-JP" dirty="0">
              <a:latin typeface="ＭＳ ゴシック" panose="020B0609070205080204" pitchFamily="49" charset="-128"/>
            </a:endParaRPr>
          </a:p>
          <a:p>
            <a:pPr defTabSz="746125">
              <a:spcBef>
                <a:spcPct val="2000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ている届出書の一覧が表示されます。</a:t>
            </a:r>
          </a:p>
        </p:txBody>
      </p:sp>
      <p:sp>
        <p:nvSpPr>
          <p:cNvPr id="28" name="Rectangle 5"/>
          <p:cNvSpPr>
            <a:spLocks noChangeArrowheads="1"/>
          </p:cNvSpPr>
          <p:nvPr/>
        </p:nvSpPr>
        <p:spPr bwMode="auto">
          <a:xfrm>
            <a:off x="638054" y="4142377"/>
            <a:ext cx="1197642" cy="22959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39" name="角丸四角形吹き出し 22"/>
          <p:cNvSpPr>
            <a:spLocks noChangeArrowheads="1"/>
          </p:cNvSpPr>
          <p:nvPr/>
        </p:nvSpPr>
        <p:spPr bwMode="auto">
          <a:xfrm>
            <a:off x="3000364" y="3857628"/>
            <a:ext cx="990608" cy="284749"/>
          </a:xfrm>
          <a:prstGeom prst="wedgeRoundRectCallout">
            <a:avLst>
              <a:gd name="adj1" fmla="val 5534"/>
              <a:gd name="adj2" fmla="val 10826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②クリック</a:t>
            </a:r>
          </a:p>
        </p:txBody>
      </p:sp>
      <p:pic>
        <p:nvPicPr>
          <p:cNvPr id="38" name="図 10" descr="img03.png"/>
          <p:cNvPicPr>
            <a:picLocks noChangeAspect="1"/>
          </p:cNvPicPr>
          <p:nvPr/>
        </p:nvPicPr>
        <p:blipFill>
          <a:blip r:embed="rId5" cstate="print"/>
          <a:srcRect/>
          <a:stretch>
            <a:fillRect/>
          </a:stretch>
        </p:blipFill>
        <p:spPr bwMode="auto">
          <a:xfrm>
            <a:off x="3357554" y="4500570"/>
            <a:ext cx="161925" cy="274281"/>
          </a:xfrm>
          <a:prstGeom prst="rect">
            <a:avLst/>
          </a:prstGeom>
          <a:noFill/>
          <a:ln w="9525">
            <a:noFill/>
            <a:miter lim="800000"/>
            <a:headEnd/>
            <a:tailEnd/>
          </a:ln>
        </p:spPr>
      </p:pic>
      <p:sp>
        <p:nvSpPr>
          <p:cNvPr id="23" name="Rectangle 5"/>
          <p:cNvSpPr>
            <a:spLocks noChangeArrowheads="1"/>
          </p:cNvSpPr>
          <p:nvPr/>
        </p:nvSpPr>
        <p:spPr bwMode="auto">
          <a:xfrm>
            <a:off x="3286109" y="4351174"/>
            <a:ext cx="361966" cy="12174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7" name="AutoShape 25"/>
          <p:cNvSpPr>
            <a:spLocks noChangeArrowheads="1"/>
          </p:cNvSpPr>
          <p:nvPr/>
        </p:nvSpPr>
        <p:spPr bwMode="auto">
          <a:xfrm>
            <a:off x="3786085" y="4032060"/>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sp>
        <p:nvSpPr>
          <p:cNvPr id="36" name="角丸四角形吹き出し 22"/>
          <p:cNvSpPr>
            <a:spLocks noChangeArrowheads="1"/>
          </p:cNvSpPr>
          <p:nvPr/>
        </p:nvSpPr>
        <p:spPr bwMode="auto">
          <a:xfrm>
            <a:off x="680908" y="4992491"/>
            <a:ext cx="3137559" cy="284749"/>
          </a:xfrm>
          <a:prstGeom prst="wedgeRoundRectCallout">
            <a:avLst>
              <a:gd name="adj1" fmla="val -39382"/>
              <a:gd name="adj2" fmla="val -26175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anose="020B0609070205080204" pitchFamily="49" charset="-128"/>
              </a:rPr>
              <a:t>①送付書の</a:t>
            </a:r>
            <a:r>
              <a:rPr lang="en-US" altLang="ja-JP" sz="1200" dirty="0">
                <a:latin typeface="ＭＳ ゴシック" panose="020B0609070205080204" pitchFamily="49" charset="-128"/>
              </a:rPr>
              <a:t>【</a:t>
            </a:r>
            <a:r>
              <a:rPr lang="ja-JP" altLang="en-US" sz="1200" dirty="0">
                <a:latin typeface="ＭＳ ゴシック" panose="020B0609070205080204" pitchFamily="49" charset="-128"/>
              </a:rPr>
              <a:t> バーコード番号 </a:t>
            </a:r>
            <a:r>
              <a:rPr lang="en-US" altLang="ja-JP" sz="1200" dirty="0">
                <a:latin typeface="ＭＳ ゴシック" panose="020B0609070205080204" pitchFamily="49" charset="-128"/>
              </a:rPr>
              <a:t>】</a:t>
            </a:r>
            <a:r>
              <a:rPr lang="ja-JP" altLang="en-US" sz="1200" dirty="0">
                <a:latin typeface="ＭＳ ゴシック" panose="020B0609070205080204" pitchFamily="49" charset="-128"/>
              </a:rPr>
              <a:t>を入力</a:t>
            </a: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21</a:t>
            </a:fld>
            <a:endParaRPr lang="en-US" altLang="ja-JP"/>
          </a:p>
        </p:txBody>
      </p:sp>
      <p:pic>
        <p:nvPicPr>
          <p:cNvPr id="6" name="図 5">
            <a:extLst>
              <a:ext uri="{FF2B5EF4-FFF2-40B4-BE49-F238E27FC236}">
                <a16:creationId xmlns:a16="http://schemas.microsoft.com/office/drawing/2014/main" id="{1747EAA3-1FCA-4187-8EB2-6CCFAD53DED3}"/>
              </a:ext>
            </a:extLst>
          </p:cNvPr>
          <p:cNvPicPr>
            <a:picLocks noChangeAspect="1"/>
          </p:cNvPicPr>
          <p:nvPr/>
        </p:nvPicPr>
        <p:blipFill>
          <a:blip r:embed="rId6"/>
          <a:stretch>
            <a:fillRect/>
          </a:stretch>
        </p:blipFill>
        <p:spPr>
          <a:xfrm>
            <a:off x="4333430" y="2910805"/>
            <a:ext cx="4714875" cy="30384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B7F21E6-DEDB-4AFE-B816-5CE13AE45342}"/>
              </a:ext>
            </a:extLst>
          </p:cNvPr>
          <p:cNvPicPr>
            <a:picLocks noChangeAspect="1"/>
          </p:cNvPicPr>
          <p:nvPr/>
        </p:nvPicPr>
        <p:blipFill>
          <a:blip r:embed="rId2"/>
          <a:stretch>
            <a:fillRect/>
          </a:stretch>
        </p:blipFill>
        <p:spPr>
          <a:xfrm>
            <a:off x="4898132" y="1860486"/>
            <a:ext cx="3990975" cy="2571750"/>
          </a:xfrm>
          <a:prstGeom prst="rect">
            <a:avLst/>
          </a:prstGeom>
        </p:spPr>
      </p:pic>
      <p:pic>
        <p:nvPicPr>
          <p:cNvPr id="3" name="図 2">
            <a:extLst>
              <a:ext uri="{FF2B5EF4-FFF2-40B4-BE49-F238E27FC236}">
                <a16:creationId xmlns:a16="http://schemas.microsoft.com/office/drawing/2014/main" id="{99E7622D-E595-45A1-A086-3CBAE4CF2D58}"/>
              </a:ext>
            </a:extLst>
          </p:cNvPr>
          <p:cNvPicPr>
            <a:picLocks noChangeAspect="1"/>
          </p:cNvPicPr>
          <p:nvPr/>
        </p:nvPicPr>
        <p:blipFill>
          <a:blip r:embed="rId3"/>
          <a:stretch>
            <a:fillRect/>
          </a:stretch>
        </p:blipFill>
        <p:spPr>
          <a:xfrm>
            <a:off x="254893" y="1872674"/>
            <a:ext cx="4029075" cy="2581275"/>
          </a:xfrm>
          <a:prstGeom prst="rect">
            <a:avLst/>
          </a:prstGeom>
        </p:spPr>
      </p:pic>
      <p:sp>
        <p:nvSpPr>
          <p:cNvPr id="26" name="Text Box 7"/>
          <p:cNvSpPr txBox="1">
            <a:spLocks noChangeArrowheads="1"/>
          </p:cNvSpPr>
          <p:nvPr/>
        </p:nvSpPr>
        <p:spPr bwMode="auto">
          <a:xfrm>
            <a:off x="-40720" y="750306"/>
            <a:ext cx="43576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ts val="0"/>
              </a:spcBef>
            </a:pPr>
            <a:r>
              <a:rPr lang="ja-JP" altLang="en-US" dirty="0">
                <a:latin typeface="ＭＳ ゴシック" panose="020B0609070205080204" pitchFamily="49" charset="-128"/>
              </a:rPr>
              <a:t>（４）該当の届出書を確認したら、該当の届出書の</a:t>
            </a:r>
            <a:endParaRPr lang="en-US" altLang="ja-JP" dirty="0">
              <a:latin typeface="ＭＳ ゴシック" panose="020B0609070205080204" pitchFamily="49" charset="-128"/>
            </a:endParaRPr>
          </a:p>
          <a:p>
            <a:pPr defTabSz="746125">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チェック欄にチェックを入れ、</a:t>
            </a:r>
            <a:r>
              <a:rPr lang="en-US" altLang="ja-JP" dirty="0">
                <a:latin typeface="ＭＳ ゴシック" panose="020B0609070205080204" pitchFamily="49" charset="-128"/>
              </a:rPr>
              <a:t>【</a:t>
            </a:r>
            <a:r>
              <a:rPr lang="ja-JP" altLang="en-US" dirty="0">
                <a:latin typeface="ＭＳ ゴシック" panose="020B0609070205080204" pitchFamily="49" charset="-128"/>
              </a:rPr>
              <a:t>受付</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a:t>
            </a:r>
            <a:endParaRPr lang="en-US" altLang="ja-JP" dirty="0">
              <a:latin typeface="ＭＳ ゴシック" panose="020B0609070205080204" pitchFamily="49" charset="-128"/>
            </a:endParaRPr>
          </a:p>
          <a:p>
            <a:pPr defTabSz="746125">
              <a:spcBef>
                <a:spcPts val="0"/>
              </a:spcBef>
            </a:pPr>
            <a:r>
              <a:rPr lang="ja-JP" altLang="en-US" dirty="0">
                <a:latin typeface="ＭＳ ゴシック" panose="020B0609070205080204" pitchFamily="49" charset="-128"/>
              </a:rPr>
              <a:t>　　をクリックします。（複数個選択可能）</a:t>
            </a:r>
          </a:p>
        </p:txBody>
      </p:sp>
      <p:pic>
        <p:nvPicPr>
          <p:cNvPr id="40" name="図 10" descr="img03.png"/>
          <p:cNvPicPr>
            <a:picLocks noChangeAspect="1"/>
          </p:cNvPicPr>
          <p:nvPr/>
        </p:nvPicPr>
        <p:blipFill>
          <a:blip r:embed="rId4" cstate="print"/>
          <a:srcRect/>
          <a:stretch>
            <a:fillRect/>
          </a:stretch>
        </p:blipFill>
        <p:spPr bwMode="auto">
          <a:xfrm>
            <a:off x="3822077" y="4378855"/>
            <a:ext cx="161925" cy="274281"/>
          </a:xfrm>
          <a:prstGeom prst="rect">
            <a:avLst/>
          </a:prstGeom>
          <a:noFill/>
          <a:ln w="9525">
            <a:noFill/>
            <a:miter lim="800000"/>
            <a:headEnd/>
            <a:tailEnd/>
          </a:ln>
        </p:spPr>
      </p:pic>
      <p:sp>
        <p:nvSpPr>
          <p:cNvPr id="42" name="AutoShape 25"/>
          <p:cNvSpPr>
            <a:spLocks noChangeArrowheads="1"/>
          </p:cNvSpPr>
          <p:nvPr/>
        </p:nvSpPr>
        <p:spPr bwMode="auto">
          <a:xfrm>
            <a:off x="4316966" y="2836108"/>
            <a:ext cx="500066" cy="520884"/>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noAutofit/>
          </a:bodyPr>
          <a:lstStyle/>
          <a:p>
            <a:pPr algn="ctr"/>
            <a:endParaRPr lang="ja-JP" altLang="en-US">
              <a:latin typeface="ＭＳ ゴシック" pitchFamily="49" charset="-128"/>
            </a:endParaRPr>
          </a:p>
        </p:txBody>
      </p:sp>
      <p:sp>
        <p:nvSpPr>
          <p:cNvPr id="45" name="Text Box 7"/>
          <p:cNvSpPr txBox="1">
            <a:spLocks noChangeArrowheads="1"/>
          </p:cNvSpPr>
          <p:nvPr/>
        </p:nvSpPr>
        <p:spPr bwMode="auto">
          <a:xfrm>
            <a:off x="4679057" y="754531"/>
            <a:ext cx="44291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ts val="0"/>
              </a:spcBef>
            </a:pPr>
            <a:r>
              <a:rPr lang="ja-JP" altLang="en-US" dirty="0">
                <a:latin typeface="ＭＳ ゴシック" panose="020B0609070205080204" pitchFamily="49" charset="-128"/>
              </a:rPr>
              <a:t>（５）ダイアログボックスが表示され、</a:t>
            </a:r>
            <a:r>
              <a:rPr lang="en-US" altLang="ja-JP" dirty="0">
                <a:latin typeface="ＭＳ ゴシック" panose="020B0609070205080204" pitchFamily="49" charset="-128"/>
              </a:rPr>
              <a:t>【</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p>
          <a:p>
            <a:pPr defTabSz="746125">
              <a:spcBef>
                <a:spcPts val="0"/>
              </a:spcBef>
            </a:pPr>
            <a:r>
              <a:rPr lang="ja-JP" altLang="en-US" dirty="0">
                <a:latin typeface="ＭＳ ゴシック" panose="020B0609070205080204" pitchFamily="49" charset="-128"/>
              </a:rPr>
              <a:t>    ボタンをクリックすると、届出書の受付処理は</a:t>
            </a:r>
            <a:endParaRPr lang="en-US" altLang="ja-JP" dirty="0">
              <a:latin typeface="ＭＳ ゴシック" panose="020B0609070205080204" pitchFamily="49" charset="-128"/>
            </a:endParaRPr>
          </a:p>
          <a:p>
            <a:pPr defTabSz="746125">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完了です。</a:t>
            </a:r>
            <a:endParaRPr lang="en-US" altLang="ja-JP" dirty="0">
              <a:latin typeface="ＭＳ ゴシック" panose="020B0609070205080204" pitchFamily="49" charset="-128"/>
            </a:endParaRPr>
          </a:p>
          <a:p>
            <a:pPr defTabSz="746125">
              <a:spcBef>
                <a:spcPts val="0"/>
              </a:spcBef>
            </a:pPr>
            <a:r>
              <a:rPr lang="ja-JP" altLang="en-US" sz="1200" dirty="0">
                <a:latin typeface="ＭＳ ゴシック" panose="020B0609070205080204" pitchFamily="49" charset="-128"/>
              </a:rPr>
              <a:t>　 （受付された届出書は画面上に表示されなくなります）</a:t>
            </a:r>
          </a:p>
        </p:txBody>
      </p:sp>
      <p:sp>
        <p:nvSpPr>
          <p:cNvPr id="13" name="Text Box 7"/>
          <p:cNvSpPr txBox="1">
            <a:spLocks noChangeArrowheads="1"/>
          </p:cNvSpPr>
          <p:nvPr/>
        </p:nvSpPr>
        <p:spPr bwMode="auto">
          <a:xfrm>
            <a:off x="249868" y="4911083"/>
            <a:ext cx="8858313"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r>
              <a:rPr lang="en-US" altLang="ja-JP" dirty="0">
                <a:latin typeface="ＭＳ ゴシック" pitchFamily="49" charset="-128"/>
              </a:rPr>
              <a:t>※</a:t>
            </a:r>
            <a:r>
              <a:rPr lang="ja-JP" altLang="en-US" dirty="0">
                <a:latin typeface="ＭＳ ゴシック" pitchFamily="49" charset="-128"/>
              </a:rPr>
              <a:t>　受付処理を行うと、当該届出書の処理状況は「農委受付」の状態となります。また、「受付年月日」には、受付処理を行った日付が設定されます。</a:t>
            </a:r>
          </a:p>
          <a:p>
            <a:pPr marL="177800" indent="-177800" eaLnBrk="1" hangingPunct="1"/>
            <a:r>
              <a:rPr lang="en-US" altLang="ja-JP" dirty="0">
                <a:latin typeface="ＭＳ ゴシック" pitchFamily="49" charset="-128"/>
              </a:rPr>
              <a:t>※</a:t>
            </a:r>
            <a:r>
              <a:rPr lang="ja-JP" altLang="en-US" dirty="0">
                <a:latin typeface="ＭＳ ゴシック" pitchFamily="49" charset="-128"/>
              </a:rPr>
              <a:t>　送付書に記載されている届出書の現物が届いていない場合は、該当の届出書を</a:t>
            </a:r>
            <a:r>
              <a:rPr lang="en-US" altLang="ja-JP" dirty="0">
                <a:latin typeface="ＭＳ ゴシック" pitchFamily="49" charset="-128"/>
              </a:rPr>
              <a:t>【</a:t>
            </a:r>
            <a:r>
              <a:rPr lang="ja-JP" altLang="en-US" dirty="0">
                <a:latin typeface="ＭＳ ゴシック" pitchFamily="49" charset="-128"/>
              </a:rPr>
              <a:t> 未着 </a:t>
            </a:r>
            <a:r>
              <a:rPr lang="en-US" altLang="ja-JP" dirty="0">
                <a:latin typeface="ＭＳ ゴシック" pitchFamily="49" charset="-128"/>
              </a:rPr>
              <a:t>】</a:t>
            </a:r>
            <a:r>
              <a:rPr lang="ja-JP" altLang="en-US" dirty="0">
                <a:latin typeface="ＭＳ ゴシック" pitchFamily="49" charset="-128"/>
              </a:rPr>
              <a:t>とします。</a:t>
            </a:r>
            <a:endParaRPr lang="en-US" altLang="ja-JP" dirty="0">
              <a:latin typeface="ＭＳ ゴシック" pitchFamily="49" charset="-128"/>
            </a:endParaRPr>
          </a:p>
        </p:txBody>
      </p:sp>
      <p:sp>
        <p:nvSpPr>
          <p:cNvPr id="14" name="Rectangle 5"/>
          <p:cNvSpPr>
            <a:spLocks noChangeArrowheads="1"/>
          </p:cNvSpPr>
          <p:nvPr/>
        </p:nvSpPr>
        <p:spPr bwMode="auto">
          <a:xfrm>
            <a:off x="359594" y="2484200"/>
            <a:ext cx="107950" cy="17803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6" name="Rectangle 5"/>
          <p:cNvSpPr>
            <a:spLocks noChangeArrowheads="1"/>
          </p:cNvSpPr>
          <p:nvPr/>
        </p:nvSpPr>
        <p:spPr bwMode="auto">
          <a:xfrm>
            <a:off x="3708385" y="4243267"/>
            <a:ext cx="454570" cy="14592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cxnSp>
        <p:nvCxnSpPr>
          <p:cNvPr id="17" name="直線コネクタ 16"/>
          <p:cNvCxnSpPr/>
          <p:nvPr/>
        </p:nvCxnSpPr>
        <p:spPr bwMode="auto">
          <a:xfrm flipV="1">
            <a:off x="5079853" y="4196667"/>
            <a:ext cx="1123959" cy="9"/>
          </a:xfrm>
          <a:prstGeom prst="line">
            <a:avLst/>
          </a:prstGeom>
          <a:solidFill>
            <a:srgbClr val="FFCC00"/>
          </a:solidFill>
          <a:ln w="19050" cap="flat" cmpd="sng" algn="ctr">
            <a:solidFill>
              <a:srgbClr val="FF0000"/>
            </a:solidFill>
            <a:prstDash val="solid"/>
            <a:round/>
            <a:headEnd type="none" w="med" len="med"/>
            <a:tailEnd type="none" w="med" len="med"/>
          </a:ln>
          <a:effectLst/>
        </p:spPr>
      </p:cxnSp>
      <p:sp>
        <p:nvSpPr>
          <p:cNvPr id="31" name="角丸四角形吹き出し 12"/>
          <p:cNvSpPr>
            <a:spLocks noChangeArrowheads="1"/>
          </p:cNvSpPr>
          <p:nvPr/>
        </p:nvSpPr>
        <p:spPr bwMode="auto">
          <a:xfrm>
            <a:off x="3037997" y="3694360"/>
            <a:ext cx="857256" cy="284162"/>
          </a:xfrm>
          <a:prstGeom prst="wedgeRoundRectCallout">
            <a:avLst>
              <a:gd name="adj1" fmla="val 44355"/>
              <a:gd name="adj2" fmla="val 15417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
        <p:nvSpPr>
          <p:cNvPr id="41" name="角丸四角形吹き出し 12"/>
          <p:cNvSpPr>
            <a:spLocks noChangeArrowheads="1"/>
          </p:cNvSpPr>
          <p:nvPr/>
        </p:nvSpPr>
        <p:spPr bwMode="auto">
          <a:xfrm>
            <a:off x="264483" y="2932112"/>
            <a:ext cx="857256" cy="284749"/>
          </a:xfrm>
          <a:prstGeom prst="wedgeRoundRectCallout">
            <a:avLst>
              <a:gd name="adj1" fmla="val -32103"/>
              <a:gd name="adj2" fmla="val -14400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チェック</a:t>
            </a:r>
          </a:p>
        </p:txBody>
      </p:sp>
      <p:sp>
        <p:nvSpPr>
          <p:cNvPr id="43" name="角丸四角形吹き出し 12"/>
          <p:cNvSpPr>
            <a:spLocks noChangeArrowheads="1"/>
          </p:cNvSpPr>
          <p:nvPr/>
        </p:nvSpPr>
        <p:spPr bwMode="auto">
          <a:xfrm>
            <a:off x="5915467" y="3334320"/>
            <a:ext cx="1587026" cy="489060"/>
          </a:xfrm>
          <a:prstGeom prst="wedgeRoundRectCallout">
            <a:avLst>
              <a:gd name="adj1" fmla="val -51568"/>
              <a:gd name="adj2" fmla="val 10072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受付完了のメッセージが表示される</a:t>
            </a: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22</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3"/>
          <p:cNvSpPr txBox="1">
            <a:spLocks noChangeArrowheads="1"/>
          </p:cNvSpPr>
          <p:nvPr/>
        </p:nvSpPr>
        <p:spPr bwMode="auto">
          <a:xfrm>
            <a:off x="122238" y="285728"/>
            <a:ext cx="83074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５</a:t>
            </a:r>
            <a:r>
              <a:rPr lang="en-US" altLang="ja-JP" sz="1800" dirty="0">
                <a:latin typeface="ＭＳ ゴシック" pitchFamily="49" charset="-128"/>
              </a:rPr>
              <a:t>.</a:t>
            </a:r>
            <a:r>
              <a:rPr lang="ja-JP" altLang="en-US" sz="1800" dirty="0">
                <a:latin typeface="ＭＳ ゴシック" pitchFamily="49" charset="-128"/>
              </a:rPr>
              <a:t>基金宛て送付書の作成</a:t>
            </a:r>
            <a:endParaRPr lang="ja-JP" altLang="en-US" dirty="0">
              <a:ea typeface="ＭＳ Ｐゴシック" pitchFamily="50" charset="-128"/>
            </a:endParaRPr>
          </a:p>
        </p:txBody>
      </p:sp>
      <p:sp>
        <p:nvSpPr>
          <p:cNvPr id="67" name="テキスト ボックス 1"/>
          <p:cNvSpPr txBox="1"/>
          <p:nvPr/>
        </p:nvSpPr>
        <p:spPr>
          <a:xfrm>
            <a:off x="251520" y="106254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68" name="図 67"/>
          <p:cNvPicPr>
            <a:picLocks noChangeAspect="1" noChangeArrowheads="1"/>
          </p:cNvPicPr>
          <p:nvPr/>
        </p:nvPicPr>
        <p:blipFill>
          <a:blip r:embed="rId3"/>
          <a:srcRect/>
          <a:stretch>
            <a:fillRect/>
          </a:stretch>
        </p:blipFill>
        <p:spPr bwMode="auto">
          <a:xfrm>
            <a:off x="1581322" y="1267050"/>
            <a:ext cx="634365" cy="630928"/>
          </a:xfrm>
          <a:prstGeom prst="rect">
            <a:avLst/>
          </a:prstGeom>
          <a:noFill/>
          <a:ln w="9525">
            <a:noFill/>
            <a:miter lim="800000"/>
            <a:headEnd/>
            <a:tailEnd/>
          </a:ln>
        </p:spPr>
      </p:pic>
      <p:sp>
        <p:nvSpPr>
          <p:cNvPr id="69" name="テキスト ボックス 10"/>
          <p:cNvSpPr txBox="1"/>
          <p:nvPr/>
        </p:nvSpPr>
        <p:spPr>
          <a:xfrm>
            <a:off x="3563888" y="105273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0" name="図 69"/>
          <p:cNvPicPr>
            <a:picLocks noChangeAspect="1" noChangeArrowheads="1"/>
          </p:cNvPicPr>
          <p:nvPr/>
        </p:nvPicPr>
        <p:blipFill>
          <a:blip r:embed="rId3"/>
          <a:srcRect/>
          <a:stretch>
            <a:fillRect/>
          </a:stretch>
        </p:blipFill>
        <p:spPr bwMode="auto">
          <a:xfrm>
            <a:off x="4635458" y="1267050"/>
            <a:ext cx="634365" cy="630928"/>
          </a:xfrm>
          <a:prstGeom prst="rect">
            <a:avLst/>
          </a:prstGeom>
          <a:noFill/>
          <a:ln w="9525">
            <a:noFill/>
            <a:miter lim="800000"/>
            <a:headEnd/>
            <a:tailEnd/>
          </a:ln>
        </p:spPr>
      </p:pic>
      <p:cxnSp>
        <p:nvCxnSpPr>
          <p:cNvPr id="73" name="直線コネクタ 72"/>
          <p:cNvCxnSpPr/>
          <p:nvPr/>
        </p:nvCxnSpPr>
        <p:spPr>
          <a:xfrm flipH="1">
            <a:off x="251521" y="2124306"/>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テキスト ボックス 171"/>
          <p:cNvSpPr txBox="1"/>
          <p:nvPr/>
        </p:nvSpPr>
        <p:spPr bwMode="auto">
          <a:xfrm>
            <a:off x="2047196" y="2762118"/>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届出書作成</a:t>
            </a:r>
            <a:endParaRPr kumimoji="1" lang="en-US" altLang="ja-JP" sz="1000" dirty="0">
              <a:solidFill>
                <a:schemeClr val="bg1"/>
              </a:solidFill>
            </a:endParaRPr>
          </a:p>
        </p:txBody>
      </p:sp>
      <p:sp>
        <p:nvSpPr>
          <p:cNvPr id="79" name="テキスト ボックス 171"/>
          <p:cNvSpPr txBox="1"/>
          <p:nvPr/>
        </p:nvSpPr>
        <p:spPr bwMode="auto">
          <a:xfrm>
            <a:off x="1403648" y="4418302"/>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送付書出力</a:t>
            </a:r>
            <a:endParaRPr kumimoji="1" lang="en-US" altLang="ja-JP" sz="1000" dirty="0">
              <a:solidFill>
                <a:schemeClr val="bg1"/>
              </a:solidFill>
            </a:endParaRPr>
          </a:p>
        </p:txBody>
      </p:sp>
      <p:sp>
        <p:nvSpPr>
          <p:cNvPr id="81" name="テキスト ボックス 171"/>
          <p:cNvSpPr txBox="1"/>
          <p:nvPr/>
        </p:nvSpPr>
        <p:spPr bwMode="auto">
          <a:xfrm>
            <a:off x="895068" y="2762118"/>
            <a:ext cx="1012636"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82" name="テキスト ボックス 171"/>
          <p:cNvSpPr txBox="1"/>
          <p:nvPr/>
        </p:nvSpPr>
        <p:spPr bwMode="auto">
          <a:xfrm>
            <a:off x="2348266" y="4887209"/>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取消</a:t>
            </a:r>
            <a:endParaRPr kumimoji="1" lang="en-US" altLang="ja-JP" sz="1000" dirty="0">
              <a:solidFill>
                <a:schemeClr val="bg1"/>
              </a:solidFill>
            </a:endParaRPr>
          </a:p>
        </p:txBody>
      </p:sp>
      <p:sp>
        <p:nvSpPr>
          <p:cNvPr id="83" name="テキスト ボックス 508"/>
          <p:cNvSpPr txBox="1"/>
          <p:nvPr/>
        </p:nvSpPr>
        <p:spPr>
          <a:xfrm>
            <a:off x="1379637" y="312215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5" name="直線コネクタ 84"/>
          <p:cNvCxnSpPr/>
          <p:nvPr/>
        </p:nvCxnSpPr>
        <p:spPr>
          <a:xfrm rot="10800000">
            <a:off x="3563888" y="2124306"/>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7" name="テキスト ボックス 171"/>
          <p:cNvSpPr txBox="1"/>
          <p:nvPr/>
        </p:nvSpPr>
        <p:spPr bwMode="auto">
          <a:xfrm>
            <a:off x="5069216" y="4426796"/>
            <a:ext cx="1008112" cy="357190"/>
          </a:xfrm>
          <a:prstGeom prst="rect">
            <a:avLst/>
          </a:prstGeom>
          <a:solidFill>
            <a:srgbClr val="CCFFCC"/>
          </a:solidFill>
          <a:ln w="19050"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tx1"/>
                </a:solidFill>
              </a:rPr>
              <a:t>送付書出力</a:t>
            </a:r>
            <a:endParaRPr kumimoji="1" lang="en-US" altLang="ja-JP" sz="1000" dirty="0">
              <a:solidFill>
                <a:schemeClr val="tx1"/>
              </a:solidFill>
            </a:endParaRPr>
          </a:p>
        </p:txBody>
      </p:sp>
      <p:sp>
        <p:nvSpPr>
          <p:cNvPr id="90" name="テキスト ボックス 171"/>
          <p:cNvSpPr txBox="1"/>
          <p:nvPr/>
        </p:nvSpPr>
        <p:spPr bwMode="auto">
          <a:xfrm>
            <a:off x="4484602" y="2770612"/>
            <a:ext cx="1008112" cy="357190"/>
          </a:xfrm>
          <a:prstGeom prst="rect">
            <a:avLst/>
          </a:prstGeom>
          <a:solidFill>
            <a:schemeClr val="bg2"/>
          </a:solidFill>
          <a:ln w="15875" cmpd="sng">
            <a:no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届出書受付</a:t>
            </a:r>
            <a:endParaRPr kumimoji="1" lang="en-US" altLang="ja-JP" sz="1000" dirty="0">
              <a:solidFill>
                <a:schemeClr val="bg1"/>
              </a:solidFill>
            </a:endParaRPr>
          </a:p>
        </p:txBody>
      </p:sp>
      <p:sp>
        <p:nvSpPr>
          <p:cNvPr id="98" name="テキスト ボックス 508"/>
          <p:cNvSpPr txBox="1"/>
          <p:nvPr/>
        </p:nvSpPr>
        <p:spPr>
          <a:xfrm>
            <a:off x="4980037" y="334382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06" name="図 105"/>
          <p:cNvPicPr>
            <a:picLocks noChangeAspect="1" noChangeArrowheads="1"/>
          </p:cNvPicPr>
          <p:nvPr/>
        </p:nvPicPr>
        <p:blipFill>
          <a:blip r:embed="rId3"/>
          <a:srcRect/>
          <a:stretch>
            <a:fillRect/>
          </a:stretch>
        </p:blipFill>
        <p:spPr bwMode="auto">
          <a:xfrm>
            <a:off x="7364949" y="1338488"/>
            <a:ext cx="634365" cy="630928"/>
          </a:xfrm>
          <a:prstGeom prst="rect">
            <a:avLst/>
          </a:prstGeom>
          <a:noFill/>
          <a:ln w="9525">
            <a:noFill/>
            <a:miter lim="800000"/>
            <a:headEnd/>
            <a:tailEnd/>
          </a:ln>
        </p:spPr>
      </p:pic>
      <p:sp>
        <p:nvSpPr>
          <p:cNvPr id="110" name="テキスト ボックス 10"/>
          <p:cNvSpPr txBox="1"/>
          <p:nvPr/>
        </p:nvSpPr>
        <p:spPr>
          <a:xfrm>
            <a:off x="6588224" y="105273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5" name="直線コネクタ 114"/>
          <p:cNvCxnSpPr/>
          <p:nvPr/>
        </p:nvCxnSpPr>
        <p:spPr>
          <a:xfrm flipH="1">
            <a:off x="6588224" y="2124306"/>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9" name="テキスト ボックス 171"/>
          <p:cNvSpPr txBox="1"/>
          <p:nvPr/>
        </p:nvSpPr>
        <p:spPr bwMode="auto">
          <a:xfrm>
            <a:off x="7305980" y="277061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1" name="テキスト ボックス 171"/>
          <p:cNvSpPr txBox="1"/>
          <p:nvPr/>
        </p:nvSpPr>
        <p:spPr bwMode="auto">
          <a:xfrm>
            <a:off x="6780674" y="384508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2" name="テキスト ボックス 508"/>
          <p:cNvSpPr txBox="1"/>
          <p:nvPr/>
        </p:nvSpPr>
        <p:spPr>
          <a:xfrm>
            <a:off x="7233611" y="499048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3" name="図形 199"/>
          <p:cNvCxnSpPr>
            <a:stCxn id="90" idx="2"/>
            <a:endCxn id="130" idx="0"/>
          </p:cNvCxnSpPr>
          <p:nvPr/>
        </p:nvCxnSpPr>
        <p:spPr bwMode="auto">
          <a:xfrm rot="5400000">
            <a:off x="4294133" y="2939613"/>
            <a:ext cx="506336" cy="882715"/>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24" name="テキスト ボックス 171"/>
          <p:cNvSpPr txBox="1"/>
          <p:nvPr/>
        </p:nvSpPr>
        <p:spPr bwMode="auto">
          <a:xfrm>
            <a:off x="6660232" y="312443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6" name="テキスト ボックス 508"/>
          <p:cNvSpPr txBox="1"/>
          <p:nvPr/>
        </p:nvSpPr>
        <p:spPr>
          <a:xfrm>
            <a:off x="6580124" y="500001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27" name="テキスト ボックス 171"/>
          <p:cNvSpPr txBox="1"/>
          <p:nvPr/>
        </p:nvSpPr>
        <p:spPr bwMode="auto">
          <a:xfrm>
            <a:off x="1403648" y="3701072"/>
            <a:ext cx="1012636"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29" name="テキスト ボックス 171"/>
          <p:cNvSpPr txBox="1"/>
          <p:nvPr/>
        </p:nvSpPr>
        <p:spPr bwMode="auto">
          <a:xfrm>
            <a:off x="4484602" y="3634708"/>
            <a:ext cx="1008112"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30" name="テキスト ボックス 171"/>
          <p:cNvSpPr txBox="1"/>
          <p:nvPr/>
        </p:nvSpPr>
        <p:spPr bwMode="auto">
          <a:xfrm>
            <a:off x="3855910" y="3634138"/>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未着</a:t>
            </a:r>
            <a:endParaRPr kumimoji="1" lang="en-US" altLang="ja-JP" sz="1000" dirty="0">
              <a:solidFill>
                <a:schemeClr val="bg1"/>
              </a:solidFill>
            </a:endParaRPr>
          </a:p>
        </p:txBody>
      </p:sp>
      <p:sp>
        <p:nvSpPr>
          <p:cNvPr id="131" name="テキスト ボックス 171"/>
          <p:cNvSpPr txBox="1"/>
          <p:nvPr/>
        </p:nvSpPr>
        <p:spPr bwMode="auto">
          <a:xfrm>
            <a:off x="3917088" y="4426796"/>
            <a:ext cx="1008112" cy="357190"/>
          </a:xfrm>
          <a:prstGeom prst="rect">
            <a:avLst/>
          </a:prstGeom>
          <a:solidFill>
            <a:schemeClr val="bg1"/>
          </a:solidFill>
          <a:ln w="19050"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cxnSp>
        <p:nvCxnSpPr>
          <p:cNvPr id="132" name="図形 199"/>
          <p:cNvCxnSpPr>
            <a:stCxn id="129" idx="2"/>
            <a:endCxn id="131" idx="0"/>
          </p:cNvCxnSpPr>
          <p:nvPr/>
        </p:nvCxnSpPr>
        <p:spPr bwMode="auto">
          <a:xfrm rot="5400000">
            <a:off x="4487452" y="3925590"/>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4" name="図形 199"/>
          <p:cNvCxnSpPr>
            <a:stCxn id="129" idx="2"/>
            <a:endCxn id="87" idx="0"/>
          </p:cNvCxnSpPr>
          <p:nvPr/>
        </p:nvCxnSpPr>
        <p:spPr bwMode="auto">
          <a:xfrm rot="16200000" flipH="1">
            <a:off x="5063516" y="3917040"/>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36" name="テキスト ボックス 171"/>
          <p:cNvSpPr txBox="1"/>
          <p:nvPr/>
        </p:nvSpPr>
        <p:spPr bwMode="auto">
          <a:xfrm>
            <a:off x="467544" y="3266174"/>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40" name="カギ線コネクタ 139"/>
          <p:cNvCxnSpPr>
            <a:stCxn id="81" idx="1"/>
            <a:endCxn id="136" idx="0"/>
          </p:cNvCxnSpPr>
          <p:nvPr/>
        </p:nvCxnSpPr>
        <p:spPr bwMode="auto">
          <a:xfrm rot="10800000" flipV="1">
            <a:off x="717578" y="2940712"/>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43" name="カギ線コネクタ 142"/>
          <p:cNvCxnSpPr>
            <a:stCxn id="79" idx="3"/>
            <a:endCxn id="82" idx="0"/>
          </p:cNvCxnSpPr>
          <p:nvPr/>
        </p:nvCxnSpPr>
        <p:spPr bwMode="auto">
          <a:xfrm>
            <a:off x="2416284" y="4596897"/>
            <a:ext cx="182015" cy="290312"/>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8" name="フローチャート : 他ページ結合子 147"/>
          <p:cNvSpPr/>
          <p:nvPr/>
        </p:nvSpPr>
        <p:spPr bwMode="auto">
          <a:xfrm>
            <a:off x="4853192" y="218605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49" name="フローチャート : 他ページ結合子 148"/>
          <p:cNvSpPr/>
          <p:nvPr/>
        </p:nvSpPr>
        <p:spPr bwMode="auto">
          <a:xfrm>
            <a:off x="7642051" y="21979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sp>
        <p:nvSpPr>
          <p:cNvPr id="150" name="フローチャート : 他ページ結合子 149"/>
          <p:cNvSpPr/>
          <p:nvPr/>
        </p:nvSpPr>
        <p:spPr bwMode="auto">
          <a:xfrm>
            <a:off x="1776823" y="4968786"/>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51" name="直線コネクタ 150"/>
          <p:cNvCxnSpPr>
            <a:stCxn id="79" idx="2"/>
            <a:endCxn id="150" idx="0"/>
          </p:cNvCxnSpPr>
          <p:nvPr/>
        </p:nvCxnSpPr>
        <p:spPr bwMode="auto">
          <a:xfrm>
            <a:off x="1909966" y="4775492"/>
            <a:ext cx="1" cy="193294"/>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53" name="直線コネクタ 152"/>
          <p:cNvCxnSpPr>
            <a:stCxn id="127" idx="2"/>
            <a:endCxn id="79" idx="0"/>
          </p:cNvCxnSpPr>
          <p:nvPr/>
        </p:nvCxnSpPr>
        <p:spPr bwMode="auto">
          <a:xfrm>
            <a:off x="1909966" y="4058262"/>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55" name="直線コネクタ 154"/>
          <p:cNvCxnSpPr>
            <a:stCxn id="148" idx="2"/>
            <a:endCxn id="90" idx="0"/>
          </p:cNvCxnSpPr>
          <p:nvPr/>
        </p:nvCxnSpPr>
        <p:spPr bwMode="auto">
          <a:xfrm>
            <a:off x="4986336" y="2462237"/>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1" name="直線コネクタ 160"/>
          <p:cNvCxnSpPr>
            <a:stCxn id="90" idx="2"/>
            <a:endCxn id="129" idx="0"/>
          </p:cNvCxnSpPr>
          <p:nvPr/>
        </p:nvCxnSpPr>
        <p:spPr bwMode="auto">
          <a:xfrm>
            <a:off x="4988658" y="3127802"/>
            <a:ext cx="0" cy="506906"/>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66" name="直線コネクタ 165"/>
          <p:cNvCxnSpPr>
            <a:stCxn id="149" idx="2"/>
            <a:endCxn id="119" idx="0"/>
          </p:cNvCxnSpPr>
          <p:nvPr/>
        </p:nvCxnSpPr>
        <p:spPr bwMode="auto">
          <a:xfrm flipH="1">
            <a:off x="7775194" y="2474086"/>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7" name="フローチャート : 他ページ結合子 166"/>
          <p:cNvSpPr/>
          <p:nvPr/>
        </p:nvSpPr>
        <p:spPr bwMode="auto">
          <a:xfrm>
            <a:off x="5440128" y="500593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Ｃ</a:t>
            </a:r>
          </a:p>
        </p:txBody>
      </p:sp>
      <p:cxnSp>
        <p:nvCxnSpPr>
          <p:cNvPr id="168" name="直線コネクタ 167"/>
          <p:cNvCxnSpPr>
            <a:stCxn id="87" idx="2"/>
            <a:endCxn id="167" idx="0"/>
          </p:cNvCxnSpPr>
          <p:nvPr/>
        </p:nvCxnSpPr>
        <p:spPr bwMode="auto">
          <a:xfrm>
            <a:off x="5573272" y="4783986"/>
            <a:ext cx="0"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169" name="フローチャート : 他ページ結合子 168"/>
          <p:cNvSpPr/>
          <p:nvPr/>
        </p:nvSpPr>
        <p:spPr bwMode="auto">
          <a:xfrm>
            <a:off x="6781824"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0" name="図形 199"/>
          <p:cNvCxnSpPr>
            <a:stCxn id="121" idx="2"/>
            <a:endCxn id="169" idx="0"/>
          </p:cNvCxnSpPr>
          <p:nvPr/>
        </p:nvCxnSpPr>
        <p:spPr bwMode="auto">
          <a:xfrm rot="5400000">
            <a:off x="6824476" y="4292770"/>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1" name="図形 199"/>
          <p:cNvCxnSpPr>
            <a:stCxn id="119" idx="2"/>
            <a:endCxn id="121" idx="0"/>
          </p:cNvCxnSpPr>
          <p:nvPr/>
        </p:nvCxnSpPr>
        <p:spPr bwMode="auto">
          <a:xfrm rot="5400000">
            <a:off x="7153898" y="3223792"/>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2" name="フローチャート : 他ページ結合子 171"/>
          <p:cNvSpPr/>
          <p:nvPr/>
        </p:nvSpPr>
        <p:spPr bwMode="auto">
          <a:xfrm>
            <a:off x="4288001" y="500593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Ａ</a:t>
            </a:r>
          </a:p>
        </p:txBody>
      </p:sp>
      <p:sp>
        <p:nvSpPr>
          <p:cNvPr id="173" name="フローチャート : 他ページ結合子 172"/>
          <p:cNvSpPr/>
          <p:nvPr/>
        </p:nvSpPr>
        <p:spPr bwMode="auto">
          <a:xfrm>
            <a:off x="7469950"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4" name="直線コネクタ 173"/>
          <p:cNvCxnSpPr>
            <a:stCxn id="131" idx="2"/>
            <a:endCxn id="172" idx="0"/>
          </p:cNvCxnSpPr>
          <p:nvPr/>
        </p:nvCxnSpPr>
        <p:spPr bwMode="auto">
          <a:xfrm>
            <a:off x="4421144" y="4783986"/>
            <a:ext cx="1"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175" name="図形 199"/>
          <p:cNvCxnSpPr>
            <a:stCxn id="119" idx="1"/>
            <a:endCxn id="124" idx="0"/>
          </p:cNvCxnSpPr>
          <p:nvPr/>
        </p:nvCxnSpPr>
        <p:spPr bwMode="auto">
          <a:xfrm rot="10800000" flipV="1">
            <a:off x="6910266" y="2949206"/>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6" name="カギ線コネクタ 175"/>
          <p:cNvCxnSpPr>
            <a:stCxn id="81" idx="2"/>
            <a:endCxn id="127" idx="0"/>
          </p:cNvCxnSpPr>
          <p:nvPr/>
        </p:nvCxnSpPr>
        <p:spPr bwMode="auto">
          <a:xfrm rot="16200000" flipH="1">
            <a:off x="1364794" y="3155900"/>
            <a:ext cx="581764" cy="50858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stCxn id="76" idx="2"/>
            <a:endCxn id="127" idx="0"/>
          </p:cNvCxnSpPr>
          <p:nvPr/>
        </p:nvCxnSpPr>
        <p:spPr bwMode="auto">
          <a:xfrm rot="5400000">
            <a:off x="1940858" y="3088416"/>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8" name="フローチャート : 他ページ結合子 177"/>
          <p:cNvSpPr/>
          <p:nvPr/>
        </p:nvSpPr>
        <p:spPr bwMode="auto">
          <a:xfrm>
            <a:off x="1268243" y="219791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9" name="図形 199"/>
          <p:cNvCxnSpPr>
            <a:stCxn id="121" idx="2"/>
            <a:endCxn id="173" idx="0"/>
          </p:cNvCxnSpPr>
          <p:nvPr/>
        </p:nvCxnSpPr>
        <p:spPr bwMode="auto">
          <a:xfrm rot="16200000" flipH="1">
            <a:off x="7168539" y="4283627"/>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0" name="直線コネクタ 179"/>
          <p:cNvCxnSpPr>
            <a:stCxn id="178" idx="2"/>
            <a:endCxn id="81" idx="0"/>
          </p:cNvCxnSpPr>
          <p:nvPr/>
        </p:nvCxnSpPr>
        <p:spPr bwMode="auto">
          <a:xfrm flipH="1">
            <a:off x="1401386" y="2474098"/>
            <a:ext cx="1" cy="28802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81" name="テキスト ボックス 171"/>
          <p:cNvSpPr txBox="1"/>
          <p:nvPr/>
        </p:nvSpPr>
        <p:spPr bwMode="auto">
          <a:xfrm>
            <a:off x="7882044" y="384223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2" name="図形 199"/>
          <p:cNvCxnSpPr>
            <a:stCxn id="119" idx="2"/>
            <a:endCxn id="181" idx="0"/>
          </p:cNvCxnSpPr>
          <p:nvPr/>
        </p:nvCxnSpPr>
        <p:spPr bwMode="auto">
          <a:xfrm rot="16200000" flipH="1">
            <a:off x="7706008" y="3196988"/>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3" name="テキスト ボックス 508"/>
          <p:cNvSpPr txBox="1"/>
          <p:nvPr/>
        </p:nvSpPr>
        <p:spPr>
          <a:xfrm>
            <a:off x="4062529" y="521039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tx1"/>
                </a:solidFill>
                <a:latin typeface="ＭＳ Ｐゴシック" pitchFamily="50" charset="-128"/>
                <a:ea typeface="ＭＳ Ｐゴシック" pitchFamily="50" charset="-128"/>
              </a:rPr>
              <a:t>農協宛返戻</a:t>
            </a:r>
            <a:endParaRPr kumimoji="1" lang="ja-JP" altLang="en-US" sz="900" dirty="0">
              <a:solidFill>
                <a:schemeClr val="tx1"/>
              </a:solidFill>
              <a:latin typeface="ＭＳ Ｐゴシック" pitchFamily="50" charset="-128"/>
              <a:ea typeface="ＭＳ Ｐゴシック" pitchFamily="50" charset="-128"/>
            </a:endParaRPr>
          </a:p>
        </p:txBody>
      </p:sp>
      <p:sp>
        <p:nvSpPr>
          <p:cNvPr id="184" name="テキスト ボックス 508"/>
          <p:cNvSpPr txBox="1"/>
          <p:nvPr/>
        </p:nvSpPr>
        <p:spPr>
          <a:xfrm>
            <a:off x="1547664" y="525061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農委</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185" name="テキスト ボックス 508"/>
          <p:cNvSpPr txBox="1"/>
          <p:nvPr/>
        </p:nvSpPr>
        <p:spPr>
          <a:xfrm>
            <a:off x="7428309" y="312780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6" name="テキスト ボックス 508"/>
          <p:cNvSpPr txBox="1"/>
          <p:nvPr/>
        </p:nvSpPr>
        <p:spPr>
          <a:xfrm>
            <a:off x="5220072" y="521603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tx1"/>
                </a:solidFill>
                <a:latin typeface="ＭＳ Ｐゴシック" pitchFamily="50" charset="-128"/>
                <a:ea typeface="ＭＳ Ｐゴシック" pitchFamily="50" charset="-128"/>
              </a:rPr>
              <a:t>基金</a:t>
            </a:r>
            <a:r>
              <a:rPr kumimoji="1" lang="zh-TW" altLang="en-US" sz="900" dirty="0">
                <a:solidFill>
                  <a:schemeClr val="tx1"/>
                </a:solidFill>
                <a:latin typeface="ＭＳ Ｐゴシック" pitchFamily="50" charset="-128"/>
                <a:ea typeface="ＭＳ Ｐゴシック" pitchFamily="50" charset="-128"/>
              </a:rPr>
              <a:t>宛</a:t>
            </a:r>
            <a:r>
              <a:rPr kumimoji="1" lang="ja-JP" altLang="en-US" sz="900" dirty="0">
                <a:solidFill>
                  <a:schemeClr val="tx1"/>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23</a:t>
            </a:fld>
            <a:endParaRPr lang="en-US" altLang="ja-JP"/>
          </a:p>
        </p:txBody>
      </p:sp>
      <p:sp>
        <p:nvSpPr>
          <p:cNvPr id="2" name="テキスト ボックス 1">
            <a:extLst>
              <a:ext uri="{FF2B5EF4-FFF2-40B4-BE49-F238E27FC236}">
                <a16:creationId xmlns:a16="http://schemas.microsoft.com/office/drawing/2014/main" id="{878C9359-0AB5-4C33-B7F0-D9C5CFCDF856}"/>
              </a:ext>
            </a:extLst>
          </p:cNvPr>
          <p:cNvSpPr txBox="1"/>
          <p:nvPr/>
        </p:nvSpPr>
        <p:spPr>
          <a:xfrm>
            <a:off x="229972" y="5926589"/>
            <a:ext cx="5787603" cy="307777"/>
          </a:xfrm>
          <a:prstGeom prst="rect">
            <a:avLst/>
          </a:prstGeom>
          <a:noFill/>
        </p:spPr>
        <p:txBody>
          <a:bodyPr wrap="square" rtlCol="0">
            <a:spAutoFit/>
          </a:bodyPr>
          <a:lstStyle/>
          <a:p>
            <a:r>
              <a:rPr kumimoji="1" lang="en-US" altLang="ja-JP" dirty="0"/>
              <a:t>P16</a:t>
            </a:r>
            <a:r>
              <a:rPr kumimoji="1" lang="ja-JP" altLang="en-US" dirty="0"/>
              <a:t>～</a:t>
            </a:r>
            <a:r>
              <a:rPr kumimoji="1" lang="en-US" altLang="ja-JP" dirty="0"/>
              <a:t>P19</a:t>
            </a:r>
            <a:r>
              <a:rPr kumimoji="1" lang="ja-JP" altLang="en-US" dirty="0"/>
              <a:t>（「３．農委宛て送付書の作成」）と同様の作業を行う</a:t>
            </a:r>
          </a:p>
        </p:txBody>
      </p:sp>
    </p:spTree>
    <p:extLst>
      <p:ext uri="{BB962C8B-B14F-4D97-AF65-F5344CB8AC3E}">
        <p14:creationId xmlns:p14="http://schemas.microsoft.com/office/powerpoint/2010/main" val="42062148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3"/>
          <p:cNvSpPr txBox="1">
            <a:spLocks noChangeArrowheads="1"/>
          </p:cNvSpPr>
          <p:nvPr/>
        </p:nvSpPr>
        <p:spPr bwMode="auto">
          <a:xfrm>
            <a:off x="122238" y="285728"/>
            <a:ext cx="8307414"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defRPr/>
            </a:pPr>
            <a:r>
              <a:rPr lang="ja-JP" altLang="en-US" sz="1800" dirty="0">
                <a:latin typeface="ＭＳ ゴシック" pitchFamily="49" charset="-128"/>
              </a:rPr>
              <a:t>６</a:t>
            </a:r>
            <a:r>
              <a:rPr lang="en-US" altLang="ja-JP" sz="1800" dirty="0">
                <a:latin typeface="ＭＳ ゴシック" pitchFamily="49" charset="-128"/>
              </a:rPr>
              <a:t>.</a:t>
            </a:r>
            <a:r>
              <a:rPr lang="ja-JP" altLang="en-US" sz="1800" dirty="0">
                <a:latin typeface="ＭＳ ゴシック" pitchFamily="49" charset="-128"/>
              </a:rPr>
              <a:t>農協宛返戻書の作成</a:t>
            </a:r>
            <a:endParaRPr lang="en-US" altLang="ja-JP" sz="1800" dirty="0">
              <a:latin typeface="ＭＳ ゴシック" pitchFamily="49" charset="-128"/>
            </a:endParaRPr>
          </a:p>
          <a:p>
            <a:pPr eaLnBrk="1" hangingPunct="1">
              <a:spcBef>
                <a:spcPts val="600"/>
              </a:spcBef>
              <a:defRPr/>
            </a:pPr>
            <a:r>
              <a:rPr lang="ja-JP" altLang="en-US" b="1" dirty="0">
                <a:ea typeface="ＭＳ Ｐゴシック" pitchFamily="50" charset="-128"/>
              </a:rPr>
              <a:t>　</a:t>
            </a:r>
            <a:r>
              <a:rPr lang="en-US" altLang="ja-JP" b="1" dirty="0">
                <a:ea typeface="ＭＳ Ｐゴシック" pitchFamily="50" charset="-128"/>
              </a:rPr>
              <a:t>※</a:t>
            </a:r>
            <a:r>
              <a:rPr lang="ja-JP" altLang="en-US" sz="1400" b="1" dirty="0">
                <a:ea typeface="ＭＳ Ｐゴシック" pitchFamily="50" charset="-128"/>
              </a:rPr>
              <a:t>届出書の内容に不備があった場合</a:t>
            </a:r>
          </a:p>
        </p:txBody>
      </p:sp>
      <p:sp>
        <p:nvSpPr>
          <p:cNvPr id="67" name="テキスト ボックス 1"/>
          <p:cNvSpPr txBox="1"/>
          <p:nvPr/>
        </p:nvSpPr>
        <p:spPr>
          <a:xfrm>
            <a:off x="251520" y="1062542"/>
            <a:ext cx="3007147"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農協</a:t>
            </a:r>
          </a:p>
        </p:txBody>
      </p:sp>
      <p:pic>
        <p:nvPicPr>
          <p:cNvPr id="68" name="図 67"/>
          <p:cNvPicPr>
            <a:picLocks noChangeAspect="1" noChangeArrowheads="1"/>
          </p:cNvPicPr>
          <p:nvPr/>
        </p:nvPicPr>
        <p:blipFill>
          <a:blip r:embed="rId3"/>
          <a:srcRect/>
          <a:stretch>
            <a:fillRect/>
          </a:stretch>
        </p:blipFill>
        <p:spPr bwMode="auto">
          <a:xfrm>
            <a:off x="1581322" y="1267050"/>
            <a:ext cx="634365" cy="630928"/>
          </a:xfrm>
          <a:prstGeom prst="rect">
            <a:avLst/>
          </a:prstGeom>
          <a:noFill/>
          <a:ln w="9525">
            <a:noFill/>
            <a:miter lim="800000"/>
            <a:headEnd/>
            <a:tailEnd/>
          </a:ln>
        </p:spPr>
      </p:pic>
      <p:sp>
        <p:nvSpPr>
          <p:cNvPr id="69" name="テキスト ボックス 10"/>
          <p:cNvSpPr txBox="1"/>
          <p:nvPr/>
        </p:nvSpPr>
        <p:spPr>
          <a:xfrm>
            <a:off x="3563888" y="1052736"/>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0" name="図 69"/>
          <p:cNvPicPr>
            <a:picLocks noChangeAspect="1" noChangeArrowheads="1"/>
          </p:cNvPicPr>
          <p:nvPr/>
        </p:nvPicPr>
        <p:blipFill>
          <a:blip r:embed="rId3"/>
          <a:srcRect/>
          <a:stretch>
            <a:fillRect/>
          </a:stretch>
        </p:blipFill>
        <p:spPr bwMode="auto">
          <a:xfrm>
            <a:off x="4635458" y="1267050"/>
            <a:ext cx="634365" cy="630928"/>
          </a:xfrm>
          <a:prstGeom prst="rect">
            <a:avLst/>
          </a:prstGeom>
          <a:noFill/>
          <a:ln w="9525">
            <a:noFill/>
            <a:miter lim="800000"/>
            <a:headEnd/>
            <a:tailEnd/>
          </a:ln>
        </p:spPr>
      </p:pic>
      <p:cxnSp>
        <p:nvCxnSpPr>
          <p:cNvPr id="73" name="直線コネクタ 72"/>
          <p:cNvCxnSpPr/>
          <p:nvPr/>
        </p:nvCxnSpPr>
        <p:spPr>
          <a:xfrm flipH="1">
            <a:off x="251521" y="2124306"/>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テキスト ボックス 171"/>
          <p:cNvSpPr txBox="1"/>
          <p:nvPr/>
        </p:nvSpPr>
        <p:spPr bwMode="auto">
          <a:xfrm>
            <a:off x="2047196" y="2762118"/>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届出書作成</a:t>
            </a:r>
            <a:endParaRPr kumimoji="1" lang="en-US" altLang="ja-JP" sz="1000" dirty="0">
              <a:solidFill>
                <a:schemeClr val="bg1"/>
              </a:solidFill>
            </a:endParaRPr>
          </a:p>
        </p:txBody>
      </p:sp>
      <p:sp>
        <p:nvSpPr>
          <p:cNvPr id="79" name="テキスト ボックス 171"/>
          <p:cNvSpPr txBox="1"/>
          <p:nvPr/>
        </p:nvSpPr>
        <p:spPr bwMode="auto">
          <a:xfrm>
            <a:off x="1403648" y="4418302"/>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送付書出力</a:t>
            </a:r>
            <a:endParaRPr kumimoji="1" lang="en-US" altLang="ja-JP" sz="1000" dirty="0">
              <a:solidFill>
                <a:schemeClr val="bg1"/>
              </a:solidFill>
            </a:endParaRPr>
          </a:p>
        </p:txBody>
      </p:sp>
      <p:sp>
        <p:nvSpPr>
          <p:cNvPr id="81" name="テキスト ボックス 171"/>
          <p:cNvSpPr txBox="1"/>
          <p:nvPr/>
        </p:nvSpPr>
        <p:spPr bwMode="auto">
          <a:xfrm>
            <a:off x="895068" y="2762118"/>
            <a:ext cx="1012636"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82" name="テキスト ボックス 171"/>
          <p:cNvSpPr txBox="1"/>
          <p:nvPr/>
        </p:nvSpPr>
        <p:spPr bwMode="auto">
          <a:xfrm>
            <a:off x="2348266" y="4887209"/>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取消</a:t>
            </a:r>
            <a:endParaRPr kumimoji="1" lang="en-US" altLang="ja-JP" sz="1000" dirty="0">
              <a:solidFill>
                <a:schemeClr val="bg1"/>
              </a:solidFill>
            </a:endParaRPr>
          </a:p>
        </p:txBody>
      </p:sp>
      <p:sp>
        <p:nvSpPr>
          <p:cNvPr id="83" name="テキスト ボックス 508"/>
          <p:cNvSpPr txBox="1"/>
          <p:nvPr/>
        </p:nvSpPr>
        <p:spPr>
          <a:xfrm>
            <a:off x="1379637" y="3122158"/>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5" name="直線コネクタ 84"/>
          <p:cNvCxnSpPr/>
          <p:nvPr/>
        </p:nvCxnSpPr>
        <p:spPr>
          <a:xfrm rot="10800000">
            <a:off x="3563888" y="2124306"/>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7" name="テキスト ボックス 171"/>
          <p:cNvSpPr txBox="1"/>
          <p:nvPr/>
        </p:nvSpPr>
        <p:spPr bwMode="auto">
          <a:xfrm>
            <a:off x="5069216" y="4426796"/>
            <a:ext cx="1008112" cy="357190"/>
          </a:xfrm>
          <a:prstGeom prst="rect">
            <a:avLst/>
          </a:prstGeom>
          <a:solidFill>
            <a:schemeClr val="lt1"/>
          </a:solidFill>
          <a:ln w="15875" cmpd="sng">
            <a:solidFill>
              <a:schemeClr val="tx1"/>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tx1"/>
                </a:solidFill>
              </a:rPr>
              <a:t>送付書出力</a:t>
            </a:r>
            <a:endParaRPr kumimoji="1" lang="en-US" altLang="ja-JP" sz="1000" dirty="0">
              <a:solidFill>
                <a:schemeClr val="tx1"/>
              </a:solidFill>
            </a:endParaRPr>
          </a:p>
        </p:txBody>
      </p:sp>
      <p:sp>
        <p:nvSpPr>
          <p:cNvPr id="90" name="テキスト ボックス 171"/>
          <p:cNvSpPr txBox="1"/>
          <p:nvPr/>
        </p:nvSpPr>
        <p:spPr bwMode="auto">
          <a:xfrm>
            <a:off x="4484602" y="2770612"/>
            <a:ext cx="1008112" cy="357190"/>
          </a:xfrm>
          <a:prstGeom prst="rect">
            <a:avLst/>
          </a:prstGeom>
          <a:solidFill>
            <a:schemeClr val="bg2"/>
          </a:solidFill>
          <a:ln w="15875" cmpd="sng">
            <a:no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届出書受付</a:t>
            </a:r>
            <a:endParaRPr kumimoji="1" lang="en-US" altLang="ja-JP" sz="1000" dirty="0">
              <a:solidFill>
                <a:schemeClr val="bg1"/>
              </a:solidFill>
            </a:endParaRPr>
          </a:p>
        </p:txBody>
      </p:sp>
      <p:sp>
        <p:nvSpPr>
          <p:cNvPr id="98" name="テキスト ボックス 508"/>
          <p:cNvSpPr txBox="1"/>
          <p:nvPr/>
        </p:nvSpPr>
        <p:spPr>
          <a:xfrm>
            <a:off x="4980037" y="334382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06" name="図 105"/>
          <p:cNvPicPr>
            <a:picLocks noChangeAspect="1" noChangeArrowheads="1"/>
          </p:cNvPicPr>
          <p:nvPr/>
        </p:nvPicPr>
        <p:blipFill>
          <a:blip r:embed="rId3"/>
          <a:srcRect/>
          <a:stretch>
            <a:fillRect/>
          </a:stretch>
        </p:blipFill>
        <p:spPr bwMode="auto">
          <a:xfrm>
            <a:off x="7364949" y="1338488"/>
            <a:ext cx="634365" cy="630928"/>
          </a:xfrm>
          <a:prstGeom prst="rect">
            <a:avLst/>
          </a:prstGeom>
          <a:noFill/>
          <a:ln w="9525">
            <a:noFill/>
            <a:miter lim="800000"/>
            <a:headEnd/>
            <a:tailEnd/>
          </a:ln>
        </p:spPr>
      </p:pic>
      <p:sp>
        <p:nvSpPr>
          <p:cNvPr id="110" name="テキスト ボックス 10"/>
          <p:cNvSpPr txBox="1"/>
          <p:nvPr/>
        </p:nvSpPr>
        <p:spPr>
          <a:xfrm>
            <a:off x="6588224" y="1052736"/>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5" name="直線コネクタ 114"/>
          <p:cNvCxnSpPr/>
          <p:nvPr/>
        </p:nvCxnSpPr>
        <p:spPr>
          <a:xfrm flipH="1">
            <a:off x="6588224" y="2124306"/>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9" name="テキスト ボックス 171"/>
          <p:cNvSpPr txBox="1"/>
          <p:nvPr/>
        </p:nvSpPr>
        <p:spPr bwMode="auto">
          <a:xfrm>
            <a:off x="7305980" y="277061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1" name="テキスト ボックス 171"/>
          <p:cNvSpPr txBox="1"/>
          <p:nvPr/>
        </p:nvSpPr>
        <p:spPr bwMode="auto">
          <a:xfrm>
            <a:off x="6780674" y="384508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2" name="テキスト ボックス 508"/>
          <p:cNvSpPr txBox="1"/>
          <p:nvPr/>
        </p:nvSpPr>
        <p:spPr>
          <a:xfrm>
            <a:off x="7233611" y="4990485"/>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3" name="図形 199"/>
          <p:cNvCxnSpPr>
            <a:stCxn id="90" idx="2"/>
            <a:endCxn id="130" idx="0"/>
          </p:cNvCxnSpPr>
          <p:nvPr/>
        </p:nvCxnSpPr>
        <p:spPr bwMode="auto">
          <a:xfrm rot="5400000">
            <a:off x="4294133" y="2939613"/>
            <a:ext cx="506336" cy="882715"/>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24" name="テキスト ボックス 171"/>
          <p:cNvSpPr txBox="1"/>
          <p:nvPr/>
        </p:nvSpPr>
        <p:spPr bwMode="auto">
          <a:xfrm>
            <a:off x="6660232" y="312443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6" name="テキスト ボックス 508"/>
          <p:cNvSpPr txBox="1"/>
          <p:nvPr/>
        </p:nvSpPr>
        <p:spPr>
          <a:xfrm>
            <a:off x="6580124" y="500001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27" name="テキスト ボックス 171"/>
          <p:cNvSpPr txBox="1"/>
          <p:nvPr/>
        </p:nvSpPr>
        <p:spPr bwMode="auto">
          <a:xfrm>
            <a:off x="1403648" y="3701072"/>
            <a:ext cx="1012636"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29" name="テキスト ボックス 171"/>
          <p:cNvSpPr txBox="1"/>
          <p:nvPr/>
        </p:nvSpPr>
        <p:spPr bwMode="auto">
          <a:xfrm>
            <a:off x="4484602" y="3634708"/>
            <a:ext cx="1008112"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30" name="テキスト ボックス 171"/>
          <p:cNvSpPr txBox="1"/>
          <p:nvPr/>
        </p:nvSpPr>
        <p:spPr bwMode="auto">
          <a:xfrm>
            <a:off x="3855910" y="3634138"/>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未着</a:t>
            </a:r>
            <a:endParaRPr kumimoji="1" lang="en-US" altLang="ja-JP" sz="1000" dirty="0">
              <a:solidFill>
                <a:schemeClr val="bg1"/>
              </a:solidFill>
            </a:endParaRPr>
          </a:p>
        </p:txBody>
      </p:sp>
      <p:sp>
        <p:nvSpPr>
          <p:cNvPr id="131" name="テキスト ボックス 171"/>
          <p:cNvSpPr txBox="1"/>
          <p:nvPr/>
        </p:nvSpPr>
        <p:spPr bwMode="auto">
          <a:xfrm>
            <a:off x="3917088" y="4426796"/>
            <a:ext cx="1008112" cy="357190"/>
          </a:xfrm>
          <a:prstGeom prst="rect">
            <a:avLst/>
          </a:prstGeom>
          <a:solidFill>
            <a:srgbClr val="CCFFCC"/>
          </a:solidFill>
          <a:ln w="19050"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tx1"/>
                </a:solidFill>
              </a:rPr>
              <a:t>返戻書出力</a:t>
            </a:r>
            <a:endParaRPr kumimoji="1" lang="en-US" altLang="ja-JP" sz="1000" dirty="0">
              <a:solidFill>
                <a:schemeClr val="tx1"/>
              </a:solidFill>
            </a:endParaRPr>
          </a:p>
        </p:txBody>
      </p:sp>
      <p:cxnSp>
        <p:nvCxnSpPr>
          <p:cNvPr id="132" name="図形 199"/>
          <p:cNvCxnSpPr>
            <a:stCxn id="129" idx="2"/>
            <a:endCxn id="131" idx="0"/>
          </p:cNvCxnSpPr>
          <p:nvPr/>
        </p:nvCxnSpPr>
        <p:spPr bwMode="auto">
          <a:xfrm rot="5400000">
            <a:off x="4487452" y="3925590"/>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4" name="図形 199"/>
          <p:cNvCxnSpPr>
            <a:stCxn id="129" idx="2"/>
            <a:endCxn id="87" idx="0"/>
          </p:cNvCxnSpPr>
          <p:nvPr/>
        </p:nvCxnSpPr>
        <p:spPr bwMode="auto">
          <a:xfrm rot="16200000" flipH="1">
            <a:off x="5063516" y="3917040"/>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36" name="テキスト ボックス 171"/>
          <p:cNvSpPr txBox="1"/>
          <p:nvPr/>
        </p:nvSpPr>
        <p:spPr bwMode="auto">
          <a:xfrm>
            <a:off x="467544" y="3266174"/>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40" name="カギ線コネクタ 139"/>
          <p:cNvCxnSpPr>
            <a:stCxn id="81" idx="1"/>
            <a:endCxn id="136" idx="0"/>
          </p:cNvCxnSpPr>
          <p:nvPr/>
        </p:nvCxnSpPr>
        <p:spPr bwMode="auto">
          <a:xfrm rot="10800000" flipV="1">
            <a:off x="717578" y="2940712"/>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43" name="カギ線コネクタ 142"/>
          <p:cNvCxnSpPr>
            <a:stCxn id="79" idx="3"/>
            <a:endCxn id="82" idx="0"/>
          </p:cNvCxnSpPr>
          <p:nvPr/>
        </p:nvCxnSpPr>
        <p:spPr bwMode="auto">
          <a:xfrm>
            <a:off x="2416284" y="4596897"/>
            <a:ext cx="182015" cy="290312"/>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8" name="フローチャート : 他ページ結合子 147"/>
          <p:cNvSpPr/>
          <p:nvPr/>
        </p:nvSpPr>
        <p:spPr bwMode="auto">
          <a:xfrm>
            <a:off x="4853192" y="2186054"/>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49" name="フローチャート : 他ページ結合子 148"/>
          <p:cNvSpPr/>
          <p:nvPr/>
        </p:nvSpPr>
        <p:spPr bwMode="auto">
          <a:xfrm>
            <a:off x="7642051" y="219790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sp>
        <p:nvSpPr>
          <p:cNvPr id="150" name="フローチャート : 他ページ結合子 149"/>
          <p:cNvSpPr/>
          <p:nvPr/>
        </p:nvSpPr>
        <p:spPr bwMode="auto">
          <a:xfrm>
            <a:off x="1776823" y="4968786"/>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51" name="直線コネクタ 150"/>
          <p:cNvCxnSpPr>
            <a:stCxn id="79" idx="2"/>
            <a:endCxn id="150" idx="0"/>
          </p:cNvCxnSpPr>
          <p:nvPr/>
        </p:nvCxnSpPr>
        <p:spPr bwMode="auto">
          <a:xfrm>
            <a:off x="1909966" y="4775492"/>
            <a:ext cx="1" cy="193294"/>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53" name="直線コネクタ 152"/>
          <p:cNvCxnSpPr>
            <a:stCxn id="127" idx="2"/>
            <a:endCxn id="79" idx="0"/>
          </p:cNvCxnSpPr>
          <p:nvPr/>
        </p:nvCxnSpPr>
        <p:spPr bwMode="auto">
          <a:xfrm>
            <a:off x="1909966" y="4058262"/>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55" name="直線コネクタ 154"/>
          <p:cNvCxnSpPr>
            <a:stCxn id="148" idx="2"/>
            <a:endCxn id="90" idx="0"/>
          </p:cNvCxnSpPr>
          <p:nvPr/>
        </p:nvCxnSpPr>
        <p:spPr bwMode="auto">
          <a:xfrm>
            <a:off x="4986336" y="2462237"/>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1" name="直線コネクタ 160"/>
          <p:cNvCxnSpPr>
            <a:stCxn id="90" idx="2"/>
            <a:endCxn id="129" idx="0"/>
          </p:cNvCxnSpPr>
          <p:nvPr/>
        </p:nvCxnSpPr>
        <p:spPr bwMode="auto">
          <a:xfrm>
            <a:off x="4988658" y="3127802"/>
            <a:ext cx="0" cy="506906"/>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66" name="直線コネクタ 165"/>
          <p:cNvCxnSpPr>
            <a:stCxn id="149" idx="2"/>
            <a:endCxn id="119" idx="0"/>
          </p:cNvCxnSpPr>
          <p:nvPr/>
        </p:nvCxnSpPr>
        <p:spPr bwMode="auto">
          <a:xfrm flipH="1">
            <a:off x="7775194" y="2474086"/>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7" name="フローチャート : 他ページ結合子 166"/>
          <p:cNvSpPr/>
          <p:nvPr/>
        </p:nvSpPr>
        <p:spPr bwMode="auto">
          <a:xfrm>
            <a:off x="5440128" y="500593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Ｃ</a:t>
            </a:r>
          </a:p>
        </p:txBody>
      </p:sp>
      <p:cxnSp>
        <p:nvCxnSpPr>
          <p:cNvPr id="168" name="直線コネクタ 167"/>
          <p:cNvCxnSpPr>
            <a:stCxn id="87" idx="2"/>
            <a:endCxn id="167" idx="0"/>
          </p:cNvCxnSpPr>
          <p:nvPr/>
        </p:nvCxnSpPr>
        <p:spPr bwMode="auto">
          <a:xfrm>
            <a:off x="5573272" y="4783986"/>
            <a:ext cx="0"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169" name="フローチャート : 他ページ結合子 168"/>
          <p:cNvSpPr/>
          <p:nvPr/>
        </p:nvSpPr>
        <p:spPr bwMode="auto">
          <a:xfrm>
            <a:off x="6781824"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0" name="図形 199"/>
          <p:cNvCxnSpPr>
            <a:stCxn id="121" idx="2"/>
            <a:endCxn id="169" idx="0"/>
          </p:cNvCxnSpPr>
          <p:nvPr/>
        </p:nvCxnSpPr>
        <p:spPr bwMode="auto">
          <a:xfrm rot="5400000">
            <a:off x="6824476" y="4292770"/>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1" name="図形 199"/>
          <p:cNvCxnSpPr>
            <a:stCxn id="119" idx="2"/>
            <a:endCxn id="121" idx="0"/>
          </p:cNvCxnSpPr>
          <p:nvPr/>
        </p:nvCxnSpPr>
        <p:spPr bwMode="auto">
          <a:xfrm rot="5400000">
            <a:off x="7153898" y="3223792"/>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2" name="フローチャート : 他ページ結合子 171"/>
          <p:cNvSpPr/>
          <p:nvPr/>
        </p:nvSpPr>
        <p:spPr bwMode="auto">
          <a:xfrm>
            <a:off x="4288001" y="5005935"/>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Ａ</a:t>
            </a:r>
          </a:p>
        </p:txBody>
      </p:sp>
      <p:sp>
        <p:nvSpPr>
          <p:cNvPr id="173" name="フローチャート : 他ページ結合子 172"/>
          <p:cNvSpPr/>
          <p:nvPr/>
        </p:nvSpPr>
        <p:spPr bwMode="auto">
          <a:xfrm>
            <a:off x="7469950" y="4718183"/>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4" name="直線コネクタ 173"/>
          <p:cNvCxnSpPr>
            <a:stCxn id="131" idx="2"/>
            <a:endCxn id="172" idx="0"/>
          </p:cNvCxnSpPr>
          <p:nvPr/>
        </p:nvCxnSpPr>
        <p:spPr bwMode="auto">
          <a:xfrm>
            <a:off x="4421144" y="4783986"/>
            <a:ext cx="1" cy="221949"/>
          </a:xfrm>
          <a:prstGeom prst="line">
            <a:avLst/>
          </a:prstGeom>
          <a:solidFill>
            <a:srgbClr val="FFCC00"/>
          </a:solidFill>
          <a:ln w="19050" cap="flat" cmpd="sng" algn="ctr">
            <a:solidFill>
              <a:schemeClr val="tx1"/>
            </a:solidFill>
            <a:prstDash val="sysDot"/>
            <a:round/>
            <a:headEnd type="none" w="med" len="med"/>
            <a:tailEnd type="none" w="med" len="med"/>
          </a:ln>
          <a:effectLst/>
        </p:spPr>
      </p:cxnSp>
      <p:cxnSp>
        <p:nvCxnSpPr>
          <p:cNvPr id="175" name="図形 199"/>
          <p:cNvCxnSpPr>
            <a:stCxn id="119" idx="1"/>
            <a:endCxn id="124" idx="0"/>
          </p:cNvCxnSpPr>
          <p:nvPr/>
        </p:nvCxnSpPr>
        <p:spPr bwMode="auto">
          <a:xfrm rot="10800000" flipV="1">
            <a:off x="6910266" y="2949206"/>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6" name="カギ線コネクタ 175"/>
          <p:cNvCxnSpPr>
            <a:stCxn id="81" idx="2"/>
            <a:endCxn id="127" idx="0"/>
          </p:cNvCxnSpPr>
          <p:nvPr/>
        </p:nvCxnSpPr>
        <p:spPr bwMode="auto">
          <a:xfrm rot="16200000" flipH="1">
            <a:off x="1364794" y="3155900"/>
            <a:ext cx="581764" cy="50858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stCxn id="76" idx="2"/>
            <a:endCxn id="127" idx="0"/>
          </p:cNvCxnSpPr>
          <p:nvPr/>
        </p:nvCxnSpPr>
        <p:spPr bwMode="auto">
          <a:xfrm rot="5400000">
            <a:off x="1940858" y="3088416"/>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8" name="フローチャート : 他ページ結合子 177"/>
          <p:cNvSpPr/>
          <p:nvPr/>
        </p:nvSpPr>
        <p:spPr bwMode="auto">
          <a:xfrm>
            <a:off x="1268243" y="2197915"/>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9" name="図形 199"/>
          <p:cNvCxnSpPr>
            <a:stCxn id="121" idx="2"/>
            <a:endCxn id="173" idx="0"/>
          </p:cNvCxnSpPr>
          <p:nvPr/>
        </p:nvCxnSpPr>
        <p:spPr bwMode="auto">
          <a:xfrm rot="16200000" flipH="1">
            <a:off x="7168539" y="4283627"/>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0" name="直線コネクタ 179"/>
          <p:cNvCxnSpPr>
            <a:stCxn id="178" idx="2"/>
            <a:endCxn id="81" idx="0"/>
          </p:cNvCxnSpPr>
          <p:nvPr/>
        </p:nvCxnSpPr>
        <p:spPr bwMode="auto">
          <a:xfrm flipH="1">
            <a:off x="1401386" y="2474098"/>
            <a:ext cx="1" cy="28802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81" name="テキスト ボックス 171"/>
          <p:cNvSpPr txBox="1"/>
          <p:nvPr/>
        </p:nvSpPr>
        <p:spPr bwMode="auto">
          <a:xfrm>
            <a:off x="7882044" y="3842238"/>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2" name="図形 199"/>
          <p:cNvCxnSpPr>
            <a:stCxn id="119" idx="2"/>
            <a:endCxn id="181" idx="0"/>
          </p:cNvCxnSpPr>
          <p:nvPr/>
        </p:nvCxnSpPr>
        <p:spPr bwMode="auto">
          <a:xfrm rot="16200000" flipH="1">
            <a:off x="7706008" y="3196988"/>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3" name="テキスト ボックス 508"/>
          <p:cNvSpPr txBox="1"/>
          <p:nvPr/>
        </p:nvSpPr>
        <p:spPr>
          <a:xfrm>
            <a:off x="4062529" y="5210390"/>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tx1"/>
                </a:solidFill>
                <a:latin typeface="ＭＳ Ｐゴシック" pitchFamily="50" charset="-128"/>
                <a:ea typeface="ＭＳ Ｐゴシック" pitchFamily="50" charset="-128"/>
              </a:rPr>
              <a:t>農協宛返戻</a:t>
            </a:r>
            <a:endParaRPr kumimoji="1" lang="ja-JP" altLang="en-US" sz="900" dirty="0">
              <a:solidFill>
                <a:schemeClr val="tx1"/>
              </a:solidFill>
              <a:latin typeface="ＭＳ Ｐゴシック" pitchFamily="50" charset="-128"/>
              <a:ea typeface="ＭＳ Ｐゴシック" pitchFamily="50" charset="-128"/>
            </a:endParaRPr>
          </a:p>
        </p:txBody>
      </p:sp>
      <p:sp>
        <p:nvSpPr>
          <p:cNvPr id="184" name="テキスト ボックス 508"/>
          <p:cNvSpPr txBox="1"/>
          <p:nvPr/>
        </p:nvSpPr>
        <p:spPr>
          <a:xfrm>
            <a:off x="1547664" y="5250613"/>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農委</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185" name="テキスト ボックス 508"/>
          <p:cNvSpPr txBox="1"/>
          <p:nvPr/>
        </p:nvSpPr>
        <p:spPr>
          <a:xfrm>
            <a:off x="7428309" y="312780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6" name="テキスト ボックス 508"/>
          <p:cNvSpPr txBox="1"/>
          <p:nvPr/>
        </p:nvSpPr>
        <p:spPr>
          <a:xfrm>
            <a:off x="5220072" y="521603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tx1"/>
                </a:solidFill>
                <a:latin typeface="ＭＳ Ｐゴシック" pitchFamily="50" charset="-128"/>
                <a:ea typeface="ＭＳ Ｐゴシック" pitchFamily="50" charset="-128"/>
              </a:rPr>
              <a:t>基金</a:t>
            </a:r>
            <a:r>
              <a:rPr kumimoji="1" lang="zh-TW" altLang="en-US" sz="900" dirty="0">
                <a:solidFill>
                  <a:schemeClr val="tx1"/>
                </a:solidFill>
                <a:latin typeface="ＭＳ Ｐゴシック" pitchFamily="50" charset="-128"/>
                <a:ea typeface="ＭＳ Ｐゴシック" pitchFamily="50" charset="-128"/>
              </a:rPr>
              <a:t>宛</a:t>
            </a:r>
            <a:r>
              <a:rPr kumimoji="1" lang="ja-JP" altLang="en-US" sz="900" dirty="0">
                <a:solidFill>
                  <a:schemeClr val="tx1"/>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24</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898C3E32-CA21-4005-B071-924529409CC9}"/>
              </a:ext>
            </a:extLst>
          </p:cNvPr>
          <p:cNvPicPr>
            <a:picLocks noChangeAspect="1"/>
          </p:cNvPicPr>
          <p:nvPr/>
        </p:nvPicPr>
        <p:blipFill rotWithShape="1">
          <a:blip r:embed="rId2"/>
          <a:srcRect t="8874"/>
          <a:stretch/>
        </p:blipFill>
        <p:spPr>
          <a:xfrm>
            <a:off x="4854590" y="1821725"/>
            <a:ext cx="4225686" cy="2671974"/>
          </a:xfrm>
          <a:prstGeom prst="rect">
            <a:avLst/>
          </a:prstGeom>
        </p:spPr>
      </p:pic>
      <p:pic>
        <p:nvPicPr>
          <p:cNvPr id="4" name="図 3">
            <a:extLst>
              <a:ext uri="{FF2B5EF4-FFF2-40B4-BE49-F238E27FC236}">
                <a16:creationId xmlns:a16="http://schemas.microsoft.com/office/drawing/2014/main" id="{3423EF55-77DD-495E-829E-3747AF27236F}"/>
              </a:ext>
            </a:extLst>
          </p:cNvPr>
          <p:cNvPicPr>
            <a:picLocks noChangeAspect="1"/>
          </p:cNvPicPr>
          <p:nvPr/>
        </p:nvPicPr>
        <p:blipFill>
          <a:blip r:embed="rId3"/>
          <a:stretch>
            <a:fillRect/>
          </a:stretch>
        </p:blipFill>
        <p:spPr>
          <a:xfrm>
            <a:off x="231894" y="1706694"/>
            <a:ext cx="3190875" cy="2066925"/>
          </a:xfrm>
          <a:prstGeom prst="rect">
            <a:avLst/>
          </a:prstGeom>
        </p:spPr>
      </p:pic>
      <p:pic>
        <p:nvPicPr>
          <p:cNvPr id="3" name="図 2">
            <a:extLst>
              <a:ext uri="{FF2B5EF4-FFF2-40B4-BE49-F238E27FC236}">
                <a16:creationId xmlns:a16="http://schemas.microsoft.com/office/drawing/2014/main" id="{978C93ED-8D6B-4EBF-996E-731F3E7173F1}"/>
              </a:ext>
            </a:extLst>
          </p:cNvPr>
          <p:cNvPicPr>
            <a:picLocks noChangeAspect="1"/>
          </p:cNvPicPr>
          <p:nvPr/>
        </p:nvPicPr>
        <p:blipFill>
          <a:blip r:embed="rId4"/>
          <a:stretch>
            <a:fillRect/>
          </a:stretch>
        </p:blipFill>
        <p:spPr>
          <a:xfrm>
            <a:off x="660377" y="2837515"/>
            <a:ext cx="3419475" cy="2200275"/>
          </a:xfrm>
          <a:prstGeom prst="rect">
            <a:avLst/>
          </a:prstGeom>
        </p:spPr>
      </p:pic>
      <p:sp>
        <p:nvSpPr>
          <p:cNvPr id="26" name="Text Box 7"/>
          <p:cNvSpPr txBox="1">
            <a:spLocks noChangeArrowheads="1"/>
          </p:cNvSpPr>
          <p:nvPr/>
        </p:nvSpPr>
        <p:spPr bwMode="auto">
          <a:xfrm>
            <a:off x="-112028" y="817344"/>
            <a:ext cx="4542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（１）</a:t>
            </a:r>
            <a:r>
              <a:rPr lang="en-US" altLang="ja-JP" dirty="0">
                <a:latin typeface="ＭＳ ゴシック" panose="020B0609070205080204" pitchFamily="49" charset="-128"/>
              </a:rPr>
              <a:t>【</a:t>
            </a:r>
            <a:r>
              <a:rPr lang="ja-JP" altLang="en-US" dirty="0">
                <a:latin typeface="ＭＳ ゴシック" panose="020B0609070205080204" pitchFamily="49" charset="-128"/>
              </a:rPr>
              <a:t>メインメニュー画面</a:t>
            </a:r>
            <a:r>
              <a:rPr lang="en-US" altLang="ja-JP" dirty="0">
                <a:latin typeface="ＭＳ ゴシック" panose="020B0609070205080204" pitchFamily="49" charset="-128"/>
              </a:rPr>
              <a:t>】</a:t>
            </a:r>
            <a:r>
              <a:rPr lang="ja-JP" altLang="en-US" dirty="0">
                <a:latin typeface="ＭＳ ゴシック" panose="020B0609070205080204" pitchFamily="49" charset="-128"/>
              </a:rPr>
              <a:t>で</a:t>
            </a:r>
            <a:r>
              <a:rPr lang="en-US" altLang="ja-JP" dirty="0">
                <a:latin typeface="ＭＳ ゴシック" panose="020B0609070205080204" pitchFamily="49" charset="-128"/>
              </a:rPr>
              <a:t>【</a:t>
            </a:r>
            <a:r>
              <a:rPr lang="ja-JP" altLang="en-US" dirty="0">
                <a:latin typeface="ＭＳ ゴシック" panose="020B0609070205080204" pitchFamily="49" charset="-128"/>
              </a:rPr>
              <a:t>受付・進達</a:t>
            </a:r>
            <a:r>
              <a:rPr lang="en-US" altLang="ja-JP" dirty="0">
                <a:latin typeface="ＭＳ ゴシック" panose="020B0609070205080204" pitchFamily="49" charset="-128"/>
              </a:rPr>
              <a:t>】</a:t>
            </a:r>
          </a:p>
          <a:p>
            <a:pPr eaLnBrk="1" hangingPunct="1">
              <a:spcBef>
                <a:spcPts val="0"/>
              </a:spcBef>
            </a:pPr>
            <a:r>
              <a:rPr lang="ja-JP" altLang="en-US" dirty="0">
                <a:latin typeface="ＭＳ ゴシック" panose="020B0609070205080204" pitchFamily="49" charset="-128"/>
              </a:rPr>
              <a:t>     をクリックし、次に</a:t>
            </a:r>
            <a:r>
              <a:rPr lang="en-US" altLang="ja-JP" dirty="0">
                <a:latin typeface="ＭＳ ゴシック" panose="020B0609070205080204" pitchFamily="49" charset="-128"/>
              </a:rPr>
              <a:t>【</a:t>
            </a:r>
            <a:r>
              <a:rPr lang="ja-JP" altLang="en-US" dirty="0">
                <a:latin typeface="ＭＳ ゴシック" panose="020B0609070205080204" pitchFamily="49" charset="-128"/>
              </a:rPr>
              <a:t>送付書を作成する場合</a:t>
            </a:r>
            <a:r>
              <a:rPr lang="en-US" altLang="ja-JP" dirty="0">
                <a:latin typeface="ＭＳ ゴシック" panose="020B0609070205080204" pitchFamily="49" charset="-128"/>
              </a:rPr>
              <a:t>】</a:t>
            </a:r>
          </a:p>
          <a:p>
            <a:pPr eaLnBrk="1" hangingPunct="1">
              <a:spcBef>
                <a:spcPts val="0"/>
              </a:spcBef>
            </a:pPr>
            <a:r>
              <a:rPr lang="en-US" altLang="ja-JP" b="1" dirty="0">
                <a:latin typeface="ＭＳ ゴシック" panose="020B0609070205080204" pitchFamily="49" charset="-128"/>
              </a:rPr>
              <a:t>     </a:t>
            </a:r>
            <a:r>
              <a:rPr lang="ja-JP" altLang="en-US" dirty="0">
                <a:latin typeface="ＭＳ ゴシック" panose="020B0609070205080204" pitchFamily="49" charset="-128"/>
              </a:rPr>
              <a:t>をクリックします。</a:t>
            </a:r>
          </a:p>
        </p:txBody>
      </p:sp>
      <p:sp>
        <p:nvSpPr>
          <p:cNvPr id="20" name="Text Box 7"/>
          <p:cNvSpPr txBox="1">
            <a:spLocks noChangeArrowheads="1"/>
          </p:cNvSpPr>
          <p:nvPr/>
        </p:nvSpPr>
        <p:spPr bwMode="auto">
          <a:xfrm>
            <a:off x="4572000" y="791313"/>
            <a:ext cx="4685963"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ja-JP" altLang="en-US" dirty="0">
                <a:latin typeface="ＭＳ ゴシック" panose="020B0609070205080204" pitchFamily="49" charset="-128"/>
              </a:rPr>
              <a:t>（２）返戻する届出書のチェック欄にチェックを</a:t>
            </a:r>
            <a:endParaRPr lang="en-US" altLang="ja-JP" dirty="0">
              <a:latin typeface="ＭＳ ゴシック" panose="020B0609070205080204" pitchFamily="49" charset="-128"/>
            </a:endParaRPr>
          </a:p>
          <a:p>
            <a:pPr defTabSz="746125">
              <a:spcBef>
                <a:spcPct val="2000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入れ、</a:t>
            </a:r>
            <a:r>
              <a:rPr lang="en-US" altLang="ja-JP" dirty="0">
                <a:latin typeface="ＭＳ ゴシック" panose="020B0609070205080204" pitchFamily="49" charset="-128"/>
              </a:rPr>
              <a:t>【</a:t>
            </a:r>
            <a:r>
              <a:rPr lang="ja-JP" altLang="en-US" dirty="0">
                <a:latin typeface="ＭＳ ゴシック" panose="020B0609070205080204" pitchFamily="49" charset="-128"/>
              </a:rPr>
              <a:t>返戻書作成</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p:txBody>
      </p:sp>
      <p:sp>
        <p:nvSpPr>
          <p:cNvPr id="24" name="Rectangle 5"/>
          <p:cNvSpPr>
            <a:spLocks noChangeArrowheads="1"/>
          </p:cNvSpPr>
          <p:nvPr/>
        </p:nvSpPr>
        <p:spPr bwMode="auto">
          <a:xfrm>
            <a:off x="2292268" y="2342476"/>
            <a:ext cx="1000098" cy="8888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5" name="AutoShape 25"/>
          <p:cNvSpPr>
            <a:spLocks noChangeArrowheads="1"/>
          </p:cNvSpPr>
          <p:nvPr/>
        </p:nvSpPr>
        <p:spPr bwMode="auto">
          <a:xfrm>
            <a:off x="4180614" y="3198125"/>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32" name="図 10" descr="img03.png"/>
          <p:cNvPicPr>
            <a:picLocks noChangeAspect="1"/>
          </p:cNvPicPr>
          <p:nvPr/>
        </p:nvPicPr>
        <p:blipFill>
          <a:blip r:embed="rId5" cstate="print"/>
          <a:srcRect/>
          <a:stretch>
            <a:fillRect/>
          </a:stretch>
        </p:blipFill>
        <p:spPr bwMode="auto">
          <a:xfrm>
            <a:off x="2543775" y="2431159"/>
            <a:ext cx="161925" cy="274281"/>
          </a:xfrm>
          <a:prstGeom prst="rect">
            <a:avLst/>
          </a:prstGeom>
          <a:noFill/>
          <a:ln w="9525">
            <a:noFill/>
            <a:miter lim="800000"/>
            <a:headEnd/>
            <a:tailEnd/>
          </a:ln>
        </p:spPr>
      </p:pic>
      <p:sp>
        <p:nvSpPr>
          <p:cNvPr id="35" name="角丸四角形吹き出し 12"/>
          <p:cNvSpPr>
            <a:spLocks noChangeArrowheads="1"/>
          </p:cNvSpPr>
          <p:nvPr/>
        </p:nvSpPr>
        <p:spPr bwMode="auto">
          <a:xfrm>
            <a:off x="7281772" y="3284559"/>
            <a:ext cx="1714512" cy="489060"/>
          </a:xfrm>
          <a:prstGeom prst="wedgeRoundRectCallout">
            <a:avLst>
              <a:gd name="adj1" fmla="val 30166"/>
              <a:gd name="adj2" fmla="val 13755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返戻書を作成する場合、クリック</a:t>
            </a:r>
          </a:p>
        </p:txBody>
      </p:sp>
      <p:sp>
        <p:nvSpPr>
          <p:cNvPr id="37" name="角丸四角形吹き出し 12"/>
          <p:cNvSpPr>
            <a:spLocks noChangeArrowheads="1"/>
          </p:cNvSpPr>
          <p:nvPr/>
        </p:nvSpPr>
        <p:spPr bwMode="auto">
          <a:xfrm>
            <a:off x="4803831" y="3386714"/>
            <a:ext cx="857256" cy="284749"/>
          </a:xfrm>
          <a:prstGeom prst="wedgeRoundRectCallout">
            <a:avLst>
              <a:gd name="adj1" fmla="val -21891"/>
              <a:gd name="adj2" fmla="val -16108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チェック</a:t>
            </a:r>
          </a:p>
        </p:txBody>
      </p:sp>
      <p:pic>
        <p:nvPicPr>
          <p:cNvPr id="19" name="図 10" descr="img03.png"/>
          <p:cNvPicPr>
            <a:picLocks noChangeAspect="1"/>
          </p:cNvPicPr>
          <p:nvPr/>
        </p:nvPicPr>
        <p:blipFill>
          <a:blip r:embed="rId5" cstate="print"/>
          <a:srcRect/>
          <a:stretch>
            <a:fillRect/>
          </a:stretch>
        </p:blipFill>
        <p:spPr bwMode="auto">
          <a:xfrm>
            <a:off x="8639094" y="4421691"/>
            <a:ext cx="161925" cy="274281"/>
          </a:xfrm>
          <a:prstGeom prst="rect">
            <a:avLst/>
          </a:prstGeom>
          <a:noFill/>
          <a:ln w="9525">
            <a:noFill/>
            <a:miter lim="800000"/>
            <a:headEnd/>
            <a:tailEnd/>
          </a:ln>
        </p:spPr>
      </p:pic>
      <p:sp>
        <p:nvSpPr>
          <p:cNvPr id="21" name="Rectangle 5"/>
          <p:cNvSpPr>
            <a:spLocks noChangeArrowheads="1"/>
          </p:cNvSpPr>
          <p:nvPr/>
        </p:nvSpPr>
        <p:spPr bwMode="auto">
          <a:xfrm>
            <a:off x="8486131" y="4277675"/>
            <a:ext cx="471516" cy="13280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3" name="Rectangle 5"/>
          <p:cNvSpPr>
            <a:spLocks noChangeArrowheads="1"/>
          </p:cNvSpPr>
          <p:nvPr/>
        </p:nvSpPr>
        <p:spPr bwMode="auto">
          <a:xfrm>
            <a:off x="2998404" y="3740595"/>
            <a:ext cx="891131" cy="9803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33" name="図 10" descr="img03.png"/>
          <p:cNvPicPr>
            <a:picLocks noChangeAspect="1"/>
          </p:cNvPicPr>
          <p:nvPr/>
        </p:nvPicPr>
        <p:blipFill>
          <a:blip r:embed="rId5" cstate="print"/>
          <a:srcRect/>
          <a:stretch>
            <a:fillRect/>
          </a:stretch>
        </p:blipFill>
        <p:spPr bwMode="auto">
          <a:xfrm>
            <a:off x="3281244" y="3841067"/>
            <a:ext cx="161925" cy="274281"/>
          </a:xfrm>
          <a:prstGeom prst="rect">
            <a:avLst/>
          </a:prstGeom>
          <a:noFill/>
          <a:ln w="9525">
            <a:noFill/>
            <a:miter lim="800000"/>
            <a:headEnd/>
            <a:tailEnd/>
          </a:ln>
        </p:spPr>
      </p:pic>
      <p:sp>
        <p:nvSpPr>
          <p:cNvPr id="39" name="Rectangle 5"/>
          <p:cNvSpPr>
            <a:spLocks noChangeArrowheads="1"/>
          </p:cNvSpPr>
          <p:nvPr/>
        </p:nvSpPr>
        <p:spPr bwMode="auto">
          <a:xfrm>
            <a:off x="4926598" y="2777386"/>
            <a:ext cx="144016" cy="24743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25</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296EAA4-466A-8FFA-7780-3FE91F855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725" y="4347682"/>
            <a:ext cx="3753374" cy="1390844"/>
          </a:xfrm>
          <a:prstGeom prst="rect">
            <a:avLst/>
          </a:prstGeom>
        </p:spPr>
      </p:pic>
      <p:pic>
        <p:nvPicPr>
          <p:cNvPr id="3" name="図 2">
            <a:extLst>
              <a:ext uri="{FF2B5EF4-FFF2-40B4-BE49-F238E27FC236}">
                <a16:creationId xmlns:a16="http://schemas.microsoft.com/office/drawing/2014/main" id="{F7C87D2D-A5EB-4395-A5C9-D59F28AB73EB}"/>
              </a:ext>
            </a:extLst>
          </p:cNvPr>
          <p:cNvPicPr>
            <a:picLocks noChangeAspect="1"/>
          </p:cNvPicPr>
          <p:nvPr/>
        </p:nvPicPr>
        <p:blipFill>
          <a:blip r:embed="rId3"/>
          <a:stretch>
            <a:fillRect/>
          </a:stretch>
        </p:blipFill>
        <p:spPr>
          <a:xfrm>
            <a:off x="827584" y="1092324"/>
            <a:ext cx="3943350" cy="2552700"/>
          </a:xfrm>
          <a:prstGeom prst="rect">
            <a:avLst/>
          </a:prstGeom>
        </p:spPr>
      </p:pic>
      <p:sp>
        <p:nvSpPr>
          <p:cNvPr id="26" name="Text Box 7"/>
          <p:cNvSpPr txBox="1">
            <a:spLocks noChangeArrowheads="1"/>
          </p:cNvSpPr>
          <p:nvPr/>
        </p:nvSpPr>
        <p:spPr bwMode="auto">
          <a:xfrm>
            <a:off x="179512" y="624636"/>
            <a:ext cx="4283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（３）</a:t>
            </a:r>
            <a:r>
              <a:rPr lang="en-US" altLang="ja-JP" dirty="0">
                <a:latin typeface="ＭＳ ゴシック" panose="020B0609070205080204" pitchFamily="49" charset="-128"/>
              </a:rPr>
              <a:t>【</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p:txBody>
      </p:sp>
      <p:sp>
        <p:nvSpPr>
          <p:cNvPr id="17" name="Text Box 7"/>
          <p:cNvSpPr txBox="1">
            <a:spLocks noChangeArrowheads="1"/>
          </p:cNvSpPr>
          <p:nvPr/>
        </p:nvSpPr>
        <p:spPr bwMode="auto">
          <a:xfrm>
            <a:off x="179512" y="3796729"/>
            <a:ext cx="7704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（４）</a:t>
            </a:r>
            <a:r>
              <a:rPr lang="en-US" altLang="ja-JP" dirty="0">
                <a:latin typeface="ＭＳ ゴシック" panose="020B0609070205080204" pitchFamily="49" charset="-128"/>
              </a:rPr>
              <a:t>【</a:t>
            </a:r>
            <a:r>
              <a:rPr lang="ja-JP" altLang="en-US" dirty="0">
                <a:latin typeface="ＭＳ ゴシック" panose="020B0609070205080204" pitchFamily="49" charset="-128"/>
              </a:rPr>
              <a:t>開く</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23" name="角丸四角形 22"/>
          <p:cNvSpPr/>
          <p:nvPr/>
        </p:nvSpPr>
        <p:spPr>
          <a:xfrm>
            <a:off x="863011" y="4981479"/>
            <a:ext cx="1170994" cy="4241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15" name="図 14"/>
          <p:cNvPicPr>
            <a:picLocks noChangeAspect="1"/>
          </p:cNvPicPr>
          <p:nvPr/>
        </p:nvPicPr>
        <p:blipFill>
          <a:blip r:embed="rId4"/>
          <a:stretch>
            <a:fillRect/>
          </a:stretch>
        </p:blipFill>
        <p:spPr>
          <a:xfrm>
            <a:off x="1748156" y="1947915"/>
            <a:ext cx="2004345" cy="858198"/>
          </a:xfrm>
          <a:prstGeom prst="rect">
            <a:avLst/>
          </a:prstGeom>
        </p:spPr>
      </p:pic>
      <p:pic>
        <p:nvPicPr>
          <p:cNvPr id="21" name="図 10" descr="img03.png"/>
          <p:cNvPicPr>
            <a:picLocks noChangeAspect="1"/>
          </p:cNvPicPr>
          <p:nvPr/>
        </p:nvPicPr>
        <p:blipFill>
          <a:blip r:embed="rId5" cstate="print"/>
          <a:srcRect/>
          <a:stretch>
            <a:fillRect/>
          </a:stretch>
        </p:blipFill>
        <p:spPr bwMode="auto">
          <a:xfrm>
            <a:off x="2950535" y="2787802"/>
            <a:ext cx="161925" cy="274281"/>
          </a:xfrm>
          <a:prstGeom prst="rect">
            <a:avLst/>
          </a:prstGeom>
          <a:noFill/>
          <a:ln w="9525">
            <a:noFill/>
            <a:miter lim="800000"/>
            <a:headEnd/>
            <a:tailEnd/>
          </a:ln>
        </p:spPr>
      </p:pic>
      <p:sp>
        <p:nvSpPr>
          <p:cNvPr id="27" name="角丸四角形吹き出し 12"/>
          <p:cNvSpPr>
            <a:spLocks noChangeArrowheads="1"/>
          </p:cNvSpPr>
          <p:nvPr/>
        </p:nvSpPr>
        <p:spPr bwMode="auto">
          <a:xfrm>
            <a:off x="1547664" y="2809322"/>
            <a:ext cx="1000132" cy="284749"/>
          </a:xfrm>
          <a:prstGeom prst="wedgeRoundRectCallout">
            <a:avLst>
              <a:gd name="adj1" fmla="val 91971"/>
              <a:gd name="adj2" fmla="val -5544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クリック</a:t>
            </a:r>
          </a:p>
        </p:txBody>
      </p:sp>
      <p:sp>
        <p:nvSpPr>
          <p:cNvPr id="12" name="Rectangle 5"/>
          <p:cNvSpPr>
            <a:spLocks noChangeArrowheads="1"/>
          </p:cNvSpPr>
          <p:nvPr/>
        </p:nvSpPr>
        <p:spPr bwMode="auto">
          <a:xfrm>
            <a:off x="2750328" y="2606826"/>
            <a:ext cx="453519" cy="14888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26</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57290" y="1663570"/>
            <a:ext cx="6306642" cy="4357718"/>
          </a:xfrm>
          <a:prstGeom prst="rect">
            <a:avLst/>
          </a:prstGeom>
          <a:noFill/>
          <a:ln w="9525">
            <a:noFill/>
            <a:miter lim="800000"/>
            <a:headEnd/>
            <a:tailEnd/>
          </a:ln>
          <a:effectLst/>
        </p:spPr>
      </p:pic>
      <p:sp>
        <p:nvSpPr>
          <p:cNvPr id="18" name="Text Box 7"/>
          <p:cNvSpPr txBox="1">
            <a:spLocks noChangeArrowheads="1"/>
          </p:cNvSpPr>
          <p:nvPr/>
        </p:nvSpPr>
        <p:spPr bwMode="auto">
          <a:xfrm>
            <a:off x="179512" y="273471"/>
            <a:ext cx="83529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marL="180975" indent="-18097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defTabSz="746125">
              <a:spcBef>
                <a:spcPct val="20000"/>
              </a:spcBef>
            </a:pPr>
            <a:r>
              <a:rPr lang="ja-JP" altLang="en-US" dirty="0">
                <a:latin typeface="ＭＳ ゴシック" panose="020B0609070205080204" pitchFamily="49" charset="-128"/>
              </a:rPr>
              <a:t>（５）返戻する届出書の一覧が記載された返戻書（</a:t>
            </a:r>
            <a:r>
              <a:rPr lang="en-US" altLang="ja-JP" dirty="0">
                <a:latin typeface="ＭＳ ゴシック" panose="020B0609070205080204" pitchFamily="49" charset="-128"/>
              </a:rPr>
              <a:t>PDF</a:t>
            </a:r>
            <a:r>
              <a:rPr lang="ja-JP" altLang="en-US" dirty="0">
                <a:latin typeface="ＭＳ ゴシック" panose="020B0609070205080204" pitchFamily="49" charset="-128"/>
              </a:rPr>
              <a:t>ファイル）が表示されたら、印刷を行います。印刷した返戻書と届出書及び添付資料等一式をＪＡに郵送します。</a:t>
            </a:r>
            <a:endParaRPr lang="en-US" altLang="ja-JP" dirty="0">
              <a:latin typeface="ＭＳ ゴシック" panose="020B0609070205080204" pitchFamily="49" charset="-128"/>
            </a:endParaRPr>
          </a:p>
        </p:txBody>
      </p:sp>
      <p:sp>
        <p:nvSpPr>
          <p:cNvPr id="17" name="Rectangle 5"/>
          <p:cNvSpPr>
            <a:spLocks noChangeArrowheads="1"/>
          </p:cNvSpPr>
          <p:nvPr/>
        </p:nvSpPr>
        <p:spPr bwMode="auto">
          <a:xfrm>
            <a:off x="1285852" y="1592132"/>
            <a:ext cx="6572296" cy="4429156"/>
          </a:xfrm>
          <a:prstGeom prst="rect">
            <a:avLst/>
          </a:prstGeom>
          <a:noFill/>
          <a:ln w="19050">
            <a:solidFill>
              <a:schemeClr val="tx1">
                <a:lumMod val="85000"/>
                <a:lumOff val="1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9" name="角丸四角形吹き出し 12"/>
          <p:cNvSpPr>
            <a:spLocks noChangeArrowheads="1"/>
          </p:cNvSpPr>
          <p:nvPr/>
        </p:nvSpPr>
        <p:spPr bwMode="auto">
          <a:xfrm>
            <a:off x="5364088" y="1020628"/>
            <a:ext cx="3024336" cy="489060"/>
          </a:xfrm>
          <a:prstGeom prst="wedgeRoundRectCallout">
            <a:avLst>
              <a:gd name="adj1" fmla="val -51701"/>
              <a:gd name="adj2" fmla="val 119324"/>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返戻書を出力した場合、</a:t>
            </a:r>
            <a:r>
              <a:rPr lang="en-US" altLang="ja-JP" sz="1200" dirty="0">
                <a:latin typeface="ＭＳ ゴシック" pitchFamily="49" charset="-128"/>
              </a:rPr>
              <a:t>【</a:t>
            </a:r>
            <a:r>
              <a:rPr lang="ja-JP" altLang="en-US" sz="1200" dirty="0">
                <a:latin typeface="ＭＳ ゴシック" pitchFamily="49" charset="-128"/>
              </a:rPr>
              <a:t>返戻</a:t>
            </a:r>
            <a:r>
              <a:rPr lang="en-US" altLang="ja-JP" sz="1200" dirty="0">
                <a:latin typeface="ＭＳ ゴシック" pitchFamily="49" charset="-128"/>
              </a:rPr>
              <a:t>】</a:t>
            </a:r>
            <a:r>
              <a:rPr lang="ja-JP" altLang="en-US" sz="1200" dirty="0">
                <a:latin typeface="ＭＳ ゴシック" pitchFamily="49" charset="-128"/>
              </a:rPr>
              <a:t>に「○」が表示されていることを確認する</a:t>
            </a:r>
          </a:p>
        </p:txBody>
      </p:sp>
      <p:sp>
        <p:nvSpPr>
          <p:cNvPr id="2" name="スライド番号プレースホルダー 1"/>
          <p:cNvSpPr>
            <a:spLocks noGrp="1"/>
          </p:cNvSpPr>
          <p:nvPr>
            <p:ph type="sldNum" sz="quarter" idx="12"/>
          </p:nvPr>
        </p:nvSpPr>
        <p:spPr/>
        <p:txBody>
          <a:bodyPr/>
          <a:lstStyle/>
          <a:p>
            <a:pPr>
              <a:defRPr/>
            </a:pPr>
            <a:fld id="{3E53EC3B-3D95-436D-B4F2-23C018829657}" type="slidenum">
              <a:rPr lang="en-US" altLang="ja-JP" smtClean="0"/>
              <a:pPr>
                <a:defRPr/>
              </a:pPr>
              <a:t>27</a:t>
            </a:fld>
            <a:endParaRPr lang="en-US" altLang="ja-JP"/>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3"/>
          <p:cNvSpPr txBox="1">
            <a:spLocks noChangeArrowheads="1"/>
          </p:cNvSpPr>
          <p:nvPr/>
        </p:nvSpPr>
        <p:spPr bwMode="auto">
          <a:xfrm>
            <a:off x="122238" y="285728"/>
            <a:ext cx="60213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７</a:t>
            </a:r>
            <a:r>
              <a:rPr lang="en-US" altLang="ja-JP" sz="1800" dirty="0">
                <a:latin typeface="ＭＳ ゴシック" pitchFamily="49" charset="-128"/>
              </a:rPr>
              <a:t>.</a:t>
            </a:r>
            <a:r>
              <a:rPr lang="ja-JP" altLang="en-US" sz="1800" dirty="0">
                <a:latin typeface="ＭＳ ゴシック" pitchFamily="49" charset="-128"/>
              </a:rPr>
              <a:t>返戻された</a:t>
            </a:r>
            <a:r>
              <a:rPr lang="zh-TW" altLang="en-US" sz="1800" dirty="0">
                <a:latin typeface="ＭＳ ゴシック" pitchFamily="49" charset="-128"/>
              </a:rPr>
              <a:t>届出書</a:t>
            </a:r>
            <a:r>
              <a:rPr lang="ja-JP" altLang="en-US" sz="1800" dirty="0">
                <a:latin typeface="ＭＳ ゴシック" pitchFamily="49" charset="-128"/>
              </a:rPr>
              <a:t>の受付</a:t>
            </a:r>
            <a:endParaRPr lang="ja-JP" altLang="en-US" dirty="0">
              <a:ea typeface="ＭＳ Ｐゴシック" pitchFamily="50" charset="-128"/>
            </a:endParaRPr>
          </a:p>
        </p:txBody>
      </p:sp>
      <p:sp>
        <p:nvSpPr>
          <p:cNvPr id="67" name="Text Box 7"/>
          <p:cNvSpPr txBox="1">
            <a:spLocks noChangeArrowheads="1"/>
          </p:cNvSpPr>
          <p:nvPr/>
        </p:nvSpPr>
        <p:spPr bwMode="auto">
          <a:xfrm>
            <a:off x="361358" y="5933315"/>
            <a:ext cx="84591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85738" indent="-185738" eaLnBrk="1" hangingPunct="1">
              <a:spcBef>
                <a:spcPts val="0"/>
              </a:spcBef>
            </a:pPr>
            <a:r>
              <a:rPr lang="en-US" altLang="ja-JP" dirty="0">
                <a:latin typeface="ＭＳ ゴシック" pitchFamily="49" charset="-128"/>
              </a:rPr>
              <a:t>※</a:t>
            </a:r>
            <a:r>
              <a:rPr lang="ja-JP" altLang="en-US" dirty="0">
                <a:latin typeface="ＭＳ ゴシック" pitchFamily="49" charset="-128"/>
              </a:rPr>
              <a:t>農委宛てに、農協又は基金から返戻書と届出書等一式が返戻された場合には、農委が「返戻された届出書の受付」を行い、「審査・補正」→「送付書出力」→「農協又は基金宛て送付」 と進める。</a:t>
            </a:r>
            <a:endParaRPr lang="ja-JP" altLang="en-US" sz="1200" dirty="0">
              <a:latin typeface="ＭＳ ゴシック" pitchFamily="49" charset="-128"/>
            </a:endParaRPr>
          </a:p>
        </p:txBody>
      </p:sp>
      <p:sp>
        <p:nvSpPr>
          <p:cNvPr id="68" name="テキスト ボックス 1"/>
          <p:cNvSpPr txBox="1"/>
          <p:nvPr/>
        </p:nvSpPr>
        <p:spPr>
          <a:xfrm>
            <a:off x="251520" y="918526"/>
            <a:ext cx="3007147" cy="4733718"/>
          </a:xfrm>
          <a:prstGeom prst="rect">
            <a:avLst/>
          </a:prstGeom>
          <a:noFill/>
          <a:ln w="25400" cmpd="sng">
            <a:solidFill>
              <a:schemeClr val="bg2"/>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solidFill>
                  <a:schemeClr val="tx1"/>
                </a:solidFill>
              </a:rPr>
              <a:t>農協</a:t>
            </a:r>
          </a:p>
        </p:txBody>
      </p:sp>
      <p:pic>
        <p:nvPicPr>
          <p:cNvPr id="69" name="図 68"/>
          <p:cNvPicPr>
            <a:picLocks noChangeAspect="1" noChangeArrowheads="1"/>
          </p:cNvPicPr>
          <p:nvPr/>
        </p:nvPicPr>
        <p:blipFill>
          <a:blip r:embed="rId3"/>
          <a:srcRect/>
          <a:stretch>
            <a:fillRect/>
          </a:stretch>
        </p:blipFill>
        <p:spPr bwMode="auto">
          <a:xfrm>
            <a:off x="1581322" y="1123034"/>
            <a:ext cx="634365" cy="630928"/>
          </a:xfrm>
          <a:prstGeom prst="rect">
            <a:avLst/>
          </a:prstGeom>
          <a:noFill/>
          <a:ln w="9525">
            <a:noFill/>
            <a:miter lim="800000"/>
            <a:headEnd/>
            <a:tailEnd/>
          </a:ln>
        </p:spPr>
      </p:pic>
      <p:sp>
        <p:nvSpPr>
          <p:cNvPr id="70" name="テキスト ボックス 10"/>
          <p:cNvSpPr txBox="1"/>
          <p:nvPr/>
        </p:nvSpPr>
        <p:spPr>
          <a:xfrm>
            <a:off x="3563888" y="908720"/>
            <a:ext cx="2857520"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農委</a:t>
            </a:r>
          </a:p>
        </p:txBody>
      </p:sp>
      <p:pic>
        <p:nvPicPr>
          <p:cNvPr id="73" name="図 72"/>
          <p:cNvPicPr>
            <a:picLocks noChangeAspect="1" noChangeArrowheads="1"/>
          </p:cNvPicPr>
          <p:nvPr/>
        </p:nvPicPr>
        <p:blipFill>
          <a:blip r:embed="rId3"/>
          <a:srcRect/>
          <a:stretch>
            <a:fillRect/>
          </a:stretch>
        </p:blipFill>
        <p:spPr bwMode="auto">
          <a:xfrm>
            <a:off x="4635458" y="1123034"/>
            <a:ext cx="634365" cy="630928"/>
          </a:xfrm>
          <a:prstGeom prst="rect">
            <a:avLst/>
          </a:prstGeom>
          <a:noFill/>
          <a:ln w="9525">
            <a:noFill/>
            <a:miter lim="800000"/>
            <a:headEnd/>
            <a:tailEnd/>
          </a:ln>
        </p:spPr>
      </p:pic>
      <p:cxnSp>
        <p:nvCxnSpPr>
          <p:cNvPr id="76" name="直線コネクタ 75"/>
          <p:cNvCxnSpPr/>
          <p:nvPr/>
        </p:nvCxnSpPr>
        <p:spPr>
          <a:xfrm flipH="1">
            <a:off x="251521" y="1980290"/>
            <a:ext cx="3007146" cy="0"/>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9" name="テキスト ボックス 171"/>
          <p:cNvSpPr txBox="1"/>
          <p:nvPr/>
        </p:nvSpPr>
        <p:spPr bwMode="auto">
          <a:xfrm>
            <a:off x="2047196" y="2618102"/>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届出書作成</a:t>
            </a:r>
            <a:endParaRPr kumimoji="1" lang="en-US" altLang="ja-JP" sz="1000" dirty="0">
              <a:solidFill>
                <a:schemeClr val="bg1"/>
              </a:solidFill>
            </a:endParaRPr>
          </a:p>
        </p:txBody>
      </p:sp>
      <p:sp>
        <p:nvSpPr>
          <p:cNvPr id="81" name="テキスト ボックス 171"/>
          <p:cNvSpPr txBox="1"/>
          <p:nvPr/>
        </p:nvSpPr>
        <p:spPr bwMode="auto">
          <a:xfrm>
            <a:off x="1403648" y="4274286"/>
            <a:ext cx="1012636"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送付書出力</a:t>
            </a:r>
            <a:endParaRPr kumimoji="1" lang="en-US" altLang="ja-JP" sz="1000" dirty="0">
              <a:solidFill>
                <a:schemeClr val="bg1"/>
              </a:solidFill>
            </a:endParaRPr>
          </a:p>
        </p:txBody>
      </p:sp>
      <p:sp>
        <p:nvSpPr>
          <p:cNvPr id="82" name="テキスト ボックス 171"/>
          <p:cNvSpPr txBox="1"/>
          <p:nvPr/>
        </p:nvSpPr>
        <p:spPr bwMode="auto">
          <a:xfrm>
            <a:off x="895068" y="2618102"/>
            <a:ext cx="1012636" cy="357190"/>
          </a:xfrm>
          <a:prstGeom prst="rect">
            <a:avLst/>
          </a:prstGeom>
          <a:solidFill>
            <a:srgbClr val="CCFFCC"/>
          </a:solidFill>
          <a:ln w="15875" cmpd="sng">
            <a:solidFill>
              <a:srgbClr val="FF0000"/>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tx1"/>
                </a:solidFill>
              </a:rPr>
              <a:t>届出書受付</a:t>
            </a:r>
            <a:endParaRPr kumimoji="1" lang="en-US" altLang="ja-JP" sz="1000" dirty="0">
              <a:solidFill>
                <a:schemeClr val="tx1"/>
              </a:solidFill>
            </a:endParaRPr>
          </a:p>
        </p:txBody>
      </p:sp>
      <p:sp>
        <p:nvSpPr>
          <p:cNvPr id="83" name="テキスト ボックス 171"/>
          <p:cNvSpPr txBox="1"/>
          <p:nvPr/>
        </p:nvSpPr>
        <p:spPr bwMode="auto">
          <a:xfrm>
            <a:off x="2348266" y="4743193"/>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取消</a:t>
            </a:r>
            <a:endParaRPr kumimoji="1" lang="en-US" altLang="ja-JP" sz="1000" dirty="0">
              <a:solidFill>
                <a:schemeClr val="bg1"/>
              </a:solidFill>
            </a:endParaRPr>
          </a:p>
        </p:txBody>
      </p:sp>
      <p:sp>
        <p:nvSpPr>
          <p:cNvPr id="85" name="テキスト ボックス 508"/>
          <p:cNvSpPr txBox="1"/>
          <p:nvPr/>
        </p:nvSpPr>
        <p:spPr>
          <a:xfrm>
            <a:off x="1379637" y="2978142"/>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cxnSp>
        <p:nvCxnSpPr>
          <p:cNvPr id="87" name="直線コネクタ 86"/>
          <p:cNvCxnSpPr/>
          <p:nvPr/>
        </p:nvCxnSpPr>
        <p:spPr>
          <a:xfrm rot="10800000">
            <a:off x="3563888" y="1980290"/>
            <a:ext cx="2857520" cy="1588"/>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90" name="テキスト ボックス 171"/>
          <p:cNvSpPr txBox="1"/>
          <p:nvPr/>
        </p:nvSpPr>
        <p:spPr bwMode="auto">
          <a:xfrm>
            <a:off x="5069216" y="4282780"/>
            <a:ext cx="1008112"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送付書出力</a:t>
            </a:r>
            <a:endParaRPr kumimoji="1" lang="en-US" altLang="ja-JP" sz="1000" dirty="0">
              <a:solidFill>
                <a:schemeClr val="bg1"/>
              </a:solidFill>
            </a:endParaRPr>
          </a:p>
        </p:txBody>
      </p:sp>
      <p:sp>
        <p:nvSpPr>
          <p:cNvPr id="98" name="テキスト ボックス 171"/>
          <p:cNvSpPr txBox="1"/>
          <p:nvPr/>
        </p:nvSpPr>
        <p:spPr bwMode="auto">
          <a:xfrm>
            <a:off x="4484602" y="2626596"/>
            <a:ext cx="1008112" cy="357190"/>
          </a:xfrm>
          <a:prstGeom prst="rect">
            <a:avLst/>
          </a:prstGeom>
          <a:solidFill>
            <a:schemeClr val="bg2"/>
          </a:solidFill>
          <a:ln w="15875" cmpd="sng">
            <a:no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届出書受付</a:t>
            </a:r>
            <a:endParaRPr kumimoji="1" lang="en-US" altLang="ja-JP" sz="1000" dirty="0">
              <a:solidFill>
                <a:schemeClr val="bg1"/>
              </a:solidFill>
            </a:endParaRPr>
          </a:p>
        </p:txBody>
      </p:sp>
      <p:sp>
        <p:nvSpPr>
          <p:cNvPr id="106" name="テキスト ボックス 508"/>
          <p:cNvSpPr txBox="1"/>
          <p:nvPr/>
        </p:nvSpPr>
        <p:spPr>
          <a:xfrm>
            <a:off x="4980037" y="3199810"/>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pic>
        <p:nvPicPr>
          <p:cNvPr id="110" name="図 109"/>
          <p:cNvPicPr>
            <a:picLocks noChangeAspect="1" noChangeArrowheads="1"/>
          </p:cNvPicPr>
          <p:nvPr/>
        </p:nvPicPr>
        <p:blipFill>
          <a:blip r:embed="rId3"/>
          <a:srcRect/>
          <a:stretch>
            <a:fillRect/>
          </a:stretch>
        </p:blipFill>
        <p:spPr bwMode="auto">
          <a:xfrm>
            <a:off x="7364949" y="1194472"/>
            <a:ext cx="634365" cy="630928"/>
          </a:xfrm>
          <a:prstGeom prst="rect">
            <a:avLst/>
          </a:prstGeom>
          <a:noFill/>
          <a:ln w="9525">
            <a:noFill/>
            <a:miter lim="800000"/>
            <a:headEnd/>
            <a:tailEnd/>
          </a:ln>
        </p:spPr>
      </p:pic>
      <p:sp>
        <p:nvSpPr>
          <p:cNvPr id="115" name="テキスト ボックス 10"/>
          <p:cNvSpPr txBox="1"/>
          <p:nvPr/>
        </p:nvSpPr>
        <p:spPr>
          <a:xfrm>
            <a:off x="6588224" y="908720"/>
            <a:ext cx="2376264" cy="4733718"/>
          </a:xfrm>
          <a:prstGeom prst="rect">
            <a:avLst/>
          </a:prstGeom>
          <a:noFill/>
          <a:ln w="25400"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100" dirty="0"/>
              <a:t>基金</a:t>
            </a:r>
          </a:p>
        </p:txBody>
      </p:sp>
      <p:cxnSp>
        <p:nvCxnSpPr>
          <p:cNvPr id="119" name="直線コネクタ 118"/>
          <p:cNvCxnSpPr/>
          <p:nvPr/>
        </p:nvCxnSpPr>
        <p:spPr>
          <a:xfrm flipH="1">
            <a:off x="6588224" y="1980290"/>
            <a:ext cx="2376264" cy="1589"/>
          </a:xfrm>
          <a:prstGeom prst="line">
            <a:avLst/>
          </a:prstGeom>
          <a:ln w="222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21" name="テキスト ボックス 171"/>
          <p:cNvSpPr txBox="1"/>
          <p:nvPr/>
        </p:nvSpPr>
        <p:spPr bwMode="auto">
          <a:xfrm>
            <a:off x="7305980" y="2626596"/>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2"/>
                </a:solidFill>
              </a:rPr>
              <a:t>届出書受付</a:t>
            </a:r>
            <a:endParaRPr kumimoji="1" lang="en-US" altLang="ja-JP" sz="1000" dirty="0">
              <a:solidFill>
                <a:schemeClr val="bg2"/>
              </a:solidFill>
            </a:endParaRPr>
          </a:p>
        </p:txBody>
      </p:sp>
      <p:sp>
        <p:nvSpPr>
          <p:cNvPr id="122" name="テキスト ボックス 171"/>
          <p:cNvSpPr txBox="1"/>
          <p:nvPr/>
        </p:nvSpPr>
        <p:spPr bwMode="auto">
          <a:xfrm>
            <a:off x="6780674" y="370107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返戻書出力</a:t>
            </a:r>
            <a:endParaRPr kumimoji="1" lang="en-US" altLang="ja-JP" sz="1000" dirty="0">
              <a:solidFill>
                <a:schemeClr val="bg2"/>
              </a:solidFill>
            </a:endParaRPr>
          </a:p>
        </p:txBody>
      </p:sp>
      <p:sp>
        <p:nvSpPr>
          <p:cNvPr id="123" name="テキスト ボックス 508"/>
          <p:cNvSpPr txBox="1"/>
          <p:nvPr/>
        </p:nvSpPr>
        <p:spPr>
          <a:xfrm>
            <a:off x="7233611" y="4846469"/>
            <a:ext cx="866781"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900" dirty="0">
                <a:solidFill>
                  <a:schemeClr val="bg2"/>
                </a:solidFill>
                <a:latin typeface="ＭＳ Ｐゴシック" pitchFamily="50" charset="-128"/>
                <a:ea typeface="ＭＳ Ｐゴシック" pitchFamily="50" charset="-128"/>
              </a:rPr>
              <a:t>農委</a:t>
            </a:r>
            <a:r>
              <a:rPr kumimoji="1" lang="ja-JP" altLang="en-US" sz="900" dirty="0">
                <a:solidFill>
                  <a:schemeClr val="bg2"/>
                </a:solidFill>
                <a:latin typeface="ＭＳ Ｐゴシック" pitchFamily="50" charset="-128"/>
                <a:ea typeface="ＭＳ Ｐゴシック" pitchFamily="50" charset="-128"/>
              </a:rPr>
              <a:t>宛返戻</a:t>
            </a:r>
          </a:p>
        </p:txBody>
      </p:sp>
      <p:cxnSp>
        <p:nvCxnSpPr>
          <p:cNvPr id="124" name="図形 199"/>
          <p:cNvCxnSpPr>
            <a:stCxn id="98" idx="2"/>
            <a:endCxn id="131" idx="0"/>
          </p:cNvCxnSpPr>
          <p:nvPr/>
        </p:nvCxnSpPr>
        <p:spPr bwMode="auto">
          <a:xfrm rot="5400000">
            <a:off x="4294133" y="2795597"/>
            <a:ext cx="506336" cy="882715"/>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26" name="テキスト ボックス 171"/>
          <p:cNvSpPr txBox="1"/>
          <p:nvPr/>
        </p:nvSpPr>
        <p:spPr bwMode="auto">
          <a:xfrm>
            <a:off x="6660232" y="2980422"/>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sp>
        <p:nvSpPr>
          <p:cNvPr id="127" name="テキスト ボックス 508"/>
          <p:cNvSpPr txBox="1"/>
          <p:nvPr/>
        </p:nvSpPr>
        <p:spPr>
          <a:xfrm>
            <a:off x="6580124" y="485599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29" name="テキスト ボックス 171"/>
          <p:cNvSpPr txBox="1"/>
          <p:nvPr/>
        </p:nvSpPr>
        <p:spPr bwMode="auto">
          <a:xfrm>
            <a:off x="1403648" y="3557056"/>
            <a:ext cx="1012636"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30" name="テキスト ボックス 171"/>
          <p:cNvSpPr txBox="1"/>
          <p:nvPr/>
        </p:nvSpPr>
        <p:spPr bwMode="auto">
          <a:xfrm>
            <a:off x="4484602" y="3490692"/>
            <a:ext cx="1008112" cy="357190"/>
          </a:xfrm>
          <a:prstGeom prst="rect">
            <a:avLst/>
          </a:prstGeom>
          <a:solidFill>
            <a:schemeClr val="bg2"/>
          </a:solidFill>
          <a:ln w="15875" cmpd="dbl">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00" dirty="0">
                <a:solidFill>
                  <a:schemeClr val="bg1"/>
                </a:solidFill>
              </a:rPr>
              <a:t>審査・補正</a:t>
            </a:r>
            <a:endParaRPr kumimoji="1" lang="en-US" altLang="ja-JP" sz="1000" dirty="0">
              <a:solidFill>
                <a:schemeClr val="bg1"/>
              </a:solidFill>
            </a:endParaRPr>
          </a:p>
        </p:txBody>
      </p:sp>
      <p:sp>
        <p:nvSpPr>
          <p:cNvPr id="131" name="テキスト ボックス 171"/>
          <p:cNvSpPr txBox="1"/>
          <p:nvPr/>
        </p:nvSpPr>
        <p:spPr bwMode="auto">
          <a:xfrm>
            <a:off x="3855910" y="3490122"/>
            <a:ext cx="500066" cy="285752"/>
          </a:xfrm>
          <a:prstGeom prst="rect">
            <a:avLst/>
          </a:prstGeom>
          <a:solidFill>
            <a:schemeClr val="bg2"/>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未着</a:t>
            </a:r>
            <a:endParaRPr kumimoji="1" lang="en-US" altLang="ja-JP" sz="1000" dirty="0">
              <a:solidFill>
                <a:schemeClr val="bg1"/>
              </a:solidFill>
            </a:endParaRPr>
          </a:p>
        </p:txBody>
      </p:sp>
      <p:sp>
        <p:nvSpPr>
          <p:cNvPr id="132" name="テキスト ボックス 171"/>
          <p:cNvSpPr txBox="1"/>
          <p:nvPr/>
        </p:nvSpPr>
        <p:spPr bwMode="auto">
          <a:xfrm>
            <a:off x="3917088" y="4282780"/>
            <a:ext cx="1008112" cy="357190"/>
          </a:xfrm>
          <a:prstGeom prst="rect">
            <a:avLst/>
          </a:prstGeom>
          <a:solidFill>
            <a:schemeClr val="bg2"/>
          </a:solidFill>
          <a:ln w="15875" cmpd="sng">
            <a:solidFill>
              <a:schemeClr val="bg2"/>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1"/>
                </a:solidFill>
              </a:rPr>
              <a:t>返戻書出力</a:t>
            </a:r>
            <a:endParaRPr kumimoji="1" lang="en-US" altLang="ja-JP" sz="1000" dirty="0">
              <a:solidFill>
                <a:schemeClr val="bg1"/>
              </a:solidFill>
            </a:endParaRPr>
          </a:p>
        </p:txBody>
      </p:sp>
      <p:cxnSp>
        <p:nvCxnSpPr>
          <p:cNvPr id="134" name="図形 199"/>
          <p:cNvCxnSpPr>
            <a:stCxn id="130" idx="2"/>
            <a:endCxn id="132" idx="0"/>
          </p:cNvCxnSpPr>
          <p:nvPr/>
        </p:nvCxnSpPr>
        <p:spPr bwMode="auto">
          <a:xfrm rot="5400000">
            <a:off x="4487452" y="3781574"/>
            <a:ext cx="434898" cy="5675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36" name="図形 199"/>
          <p:cNvCxnSpPr>
            <a:stCxn id="130" idx="2"/>
            <a:endCxn id="90" idx="0"/>
          </p:cNvCxnSpPr>
          <p:nvPr/>
        </p:nvCxnSpPr>
        <p:spPr bwMode="auto">
          <a:xfrm rot="16200000" flipH="1">
            <a:off x="5063516" y="3773024"/>
            <a:ext cx="434898" cy="58461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0" name="テキスト ボックス 171"/>
          <p:cNvSpPr txBox="1"/>
          <p:nvPr/>
        </p:nvSpPr>
        <p:spPr bwMode="auto">
          <a:xfrm>
            <a:off x="467544" y="3122158"/>
            <a:ext cx="500066" cy="285752"/>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未着</a:t>
            </a:r>
            <a:endParaRPr kumimoji="1" lang="en-US" altLang="ja-JP" sz="1000" dirty="0">
              <a:solidFill>
                <a:schemeClr val="bg2"/>
              </a:solidFill>
            </a:endParaRPr>
          </a:p>
        </p:txBody>
      </p:sp>
      <p:cxnSp>
        <p:nvCxnSpPr>
          <p:cNvPr id="143" name="カギ線コネクタ 142"/>
          <p:cNvCxnSpPr>
            <a:stCxn id="82" idx="1"/>
            <a:endCxn id="140" idx="0"/>
          </p:cNvCxnSpPr>
          <p:nvPr/>
        </p:nvCxnSpPr>
        <p:spPr bwMode="auto">
          <a:xfrm rot="10800000" flipV="1">
            <a:off x="717578" y="2796696"/>
            <a:ext cx="177491" cy="32546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48" name="カギ線コネクタ 147"/>
          <p:cNvCxnSpPr>
            <a:stCxn id="81" idx="3"/>
            <a:endCxn id="83" idx="0"/>
          </p:cNvCxnSpPr>
          <p:nvPr/>
        </p:nvCxnSpPr>
        <p:spPr bwMode="auto">
          <a:xfrm>
            <a:off x="2416284" y="4452881"/>
            <a:ext cx="182015" cy="290312"/>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49" name="フローチャート : 他ページ結合子 148"/>
          <p:cNvSpPr/>
          <p:nvPr/>
        </p:nvSpPr>
        <p:spPr bwMode="auto">
          <a:xfrm>
            <a:off x="4853192" y="2042038"/>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sp>
        <p:nvSpPr>
          <p:cNvPr id="150" name="フローチャート : 他ページ結合子 149"/>
          <p:cNvSpPr/>
          <p:nvPr/>
        </p:nvSpPr>
        <p:spPr bwMode="auto">
          <a:xfrm>
            <a:off x="7642051" y="2053887"/>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ja-JP" altLang="en-US" sz="1200" b="1" dirty="0">
                <a:solidFill>
                  <a:schemeClr val="bg2"/>
                </a:solidFill>
                <a:latin typeface="ＭＳ ゴシック" pitchFamily="49" charset="-128"/>
              </a:rPr>
              <a:t>Ｃ</a:t>
            </a:r>
            <a:endParaRPr kumimoji="1" lang="ja-JP" altLang="en-US" sz="1200" b="1" i="0" u="none" strike="noStrike" cap="none" normalizeH="0" baseline="0" dirty="0">
              <a:ln>
                <a:noFill/>
              </a:ln>
              <a:solidFill>
                <a:schemeClr val="bg2"/>
              </a:solidFill>
              <a:effectLst/>
              <a:latin typeface="ＭＳ ゴシック" pitchFamily="49" charset="-128"/>
            </a:endParaRPr>
          </a:p>
        </p:txBody>
      </p:sp>
      <p:sp>
        <p:nvSpPr>
          <p:cNvPr id="151" name="フローチャート : 他ページ結合子 150"/>
          <p:cNvSpPr/>
          <p:nvPr/>
        </p:nvSpPr>
        <p:spPr bwMode="auto">
          <a:xfrm>
            <a:off x="1776823" y="4824770"/>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53" name="直線コネクタ 152"/>
          <p:cNvCxnSpPr>
            <a:stCxn id="81" idx="2"/>
            <a:endCxn id="151" idx="0"/>
          </p:cNvCxnSpPr>
          <p:nvPr/>
        </p:nvCxnSpPr>
        <p:spPr bwMode="auto">
          <a:xfrm>
            <a:off x="1909966" y="4631476"/>
            <a:ext cx="1" cy="193294"/>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55" name="直線コネクタ 154"/>
          <p:cNvCxnSpPr>
            <a:stCxn id="129" idx="2"/>
            <a:endCxn id="81" idx="0"/>
          </p:cNvCxnSpPr>
          <p:nvPr/>
        </p:nvCxnSpPr>
        <p:spPr bwMode="auto">
          <a:xfrm>
            <a:off x="1909966" y="3914246"/>
            <a:ext cx="0" cy="360040"/>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1" name="直線コネクタ 160"/>
          <p:cNvCxnSpPr>
            <a:stCxn id="149" idx="2"/>
            <a:endCxn id="98" idx="0"/>
          </p:cNvCxnSpPr>
          <p:nvPr/>
        </p:nvCxnSpPr>
        <p:spPr bwMode="auto">
          <a:xfrm>
            <a:off x="4986336" y="2318221"/>
            <a:ext cx="2322" cy="308375"/>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cxnSp>
        <p:nvCxnSpPr>
          <p:cNvPr id="166" name="直線コネクタ 165"/>
          <p:cNvCxnSpPr>
            <a:stCxn id="98" idx="2"/>
            <a:endCxn id="130" idx="0"/>
          </p:cNvCxnSpPr>
          <p:nvPr/>
        </p:nvCxnSpPr>
        <p:spPr bwMode="auto">
          <a:xfrm>
            <a:off x="4988658" y="2983786"/>
            <a:ext cx="0" cy="506906"/>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67" name="直線コネクタ 166"/>
          <p:cNvCxnSpPr>
            <a:stCxn id="150" idx="2"/>
            <a:endCxn id="121" idx="0"/>
          </p:cNvCxnSpPr>
          <p:nvPr/>
        </p:nvCxnSpPr>
        <p:spPr bwMode="auto">
          <a:xfrm flipH="1">
            <a:off x="7775194" y="2330070"/>
            <a:ext cx="1" cy="296526"/>
          </a:xfrm>
          <a:prstGeom prst="line">
            <a:avLst/>
          </a:prstGeom>
          <a:solidFill>
            <a:srgbClr val="FFCC00"/>
          </a:solidFill>
          <a:ln w="19050" cap="flat" cmpd="sng" algn="ctr">
            <a:solidFill>
              <a:schemeClr val="tx1">
                <a:lumMod val="50000"/>
                <a:lumOff val="50000"/>
              </a:schemeClr>
            </a:solidFill>
            <a:prstDash val="sysDot"/>
            <a:round/>
            <a:headEnd type="none" w="med" len="med"/>
            <a:tailEnd type="none" w="med" len="med"/>
          </a:ln>
          <a:effectLst/>
        </p:spPr>
      </p:cxnSp>
      <p:sp>
        <p:nvSpPr>
          <p:cNvPr id="168" name="フローチャート : 他ページ結合子 167"/>
          <p:cNvSpPr/>
          <p:nvPr/>
        </p:nvSpPr>
        <p:spPr bwMode="auto">
          <a:xfrm>
            <a:off x="5440128" y="4861919"/>
            <a:ext cx="266287" cy="276183"/>
          </a:xfrm>
          <a:prstGeom prst="flowChartOffpageConnector">
            <a:avLst/>
          </a:prstGeom>
          <a:solidFill>
            <a:schemeClr val="accent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Ｃ</a:t>
            </a:r>
          </a:p>
        </p:txBody>
      </p:sp>
      <p:cxnSp>
        <p:nvCxnSpPr>
          <p:cNvPr id="169" name="直線コネクタ 168"/>
          <p:cNvCxnSpPr>
            <a:stCxn id="90" idx="2"/>
            <a:endCxn id="168" idx="0"/>
          </p:cNvCxnSpPr>
          <p:nvPr/>
        </p:nvCxnSpPr>
        <p:spPr bwMode="auto">
          <a:xfrm>
            <a:off x="5573272" y="4639970"/>
            <a:ext cx="0" cy="221949"/>
          </a:xfrm>
          <a:prstGeom prst="line">
            <a:avLst/>
          </a:prstGeom>
          <a:solidFill>
            <a:srgbClr val="FFCC00"/>
          </a:solidFill>
          <a:ln w="19050" cap="flat" cmpd="sng" algn="ctr">
            <a:solidFill>
              <a:schemeClr val="bg2"/>
            </a:solidFill>
            <a:prstDash val="sysDot"/>
            <a:round/>
            <a:headEnd type="none" w="med" len="med"/>
            <a:tailEnd type="none" w="med" len="med"/>
          </a:ln>
          <a:effectLst/>
        </p:spPr>
      </p:cxnSp>
      <p:sp>
        <p:nvSpPr>
          <p:cNvPr id="170" name="フローチャート : 他ページ結合子 169"/>
          <p:cNvSpPr/>
          <p:nvPr/>
        </p:nvSpPr>
        <p:spPr bwMode="auto">
          <a:xfrm>
            <a:off x="6781824" y="4574167"/>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cxnSp>
        <p:nvCxnSpPr>
          <p:cNvPr id="171" name="図形 199"/>
          <p:cNvCxnSpPr>
            <a:stCxn id="122" idx="2"/>
            <a:endCxn id="170" idx="0"/>
          </p:cNvCxnSpPr>
          <p:nvPr/>
        </p:nvCxnSpPr>
        <p:spPr bwMode="auto">
          <a:xfrm rot="5400000">
            <a:off x="6824476" y="4148754"/>
            <a:ext cx="515905" cy="334920"/>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2" name="図形 199"/>
          <p:cNvCxnSpPr>
            <a:stCxn id="121" idx="2"/>
            <a:endCxn id="122" idx="0"/>
          </p:cNvCxnSpPr>
          <p:nvPr/>
        </p:nvCxnSpPr>
        <p:spPr bwMode="auto">
          <a:xfrm rot="5400000">
            <a:off x="7153898" y="3079776"/>
            <a:ext cx="717286" cy="5253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73" name="フローチャート : 他ページ結合子 172"/>
          <p:cNvSpPr/>
          <p:nvPr/>
        </p:nvSpPr>
        <p:spPr bwMode="auto">
          <a:xfrm>
            <a:off x="4288001" y="4861919"/>
            <a:ext cx="266287" cy="276183"/>
          </a:xfrm>
          <a:prstGeom prst="flowChartOffpageConnector">
            <a:avLst/>
          </a:prstGeom>
          <a:solidFill>
            <a:schemeClr val="accent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Ａ</a:t>
            </a:r>
          </a:p>
        </p:txBody>
      </p:sp>
      <p:sp>
        <p:nvSpPr>
          <p:cNvPr id="174" name="フローチャート : 他ページ結合子 173"/>
          <p:cNvSpPr/>
          <p:nvPr/>
        </p:nvSpPr>
        <p:spPr bwMode="auto">
          <a:xfrm>
            <a:off x="7469950" y="4574167"/>
            <a:ext cx="266287" cy="276183"/>
          </a:xfrm>
          <a:prstGeom prst="flowChartOffpageConnector">
            <a:avLst/>
          </a:prstGeom>
          <a:solidFill>
            <a:schemeClr val="accent1"/>
          </a:solid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solidFill>
                  <a:schemeClr val="bg2"/>
                </a:solidFill>
                <a:effectLst/>
                <a:latin typeface="ＭＳ ゴシック" pitchFamily="49" charset="-128"/>
                <a:ea typeface="ＭＳ ゴシック" pitchFamily="49" charset="-128"/>
              </a:rPr>
              <a:t>Ｂ</a:t>
            </a:r>
          </a:p>
        </p:txBody>
      </p:sp>
      <p:cxnSp>
        <p:nvCxnSpPr>
          <p:cNvPr id="175" name="直線コネクタ 174"/>
          <p:cNvCxnSpPr>
            <a:stCxn id="132" idx="2"/>
            <a:endCxn id="173" idx="0"/>
          </p:cNvCxnSpPr>
          <p:nvPr/>
        </p:nvCxnSpPr>
        <p:spPr bwMode="auto">
          <a:xfrm>
            <a:off x="4421144" y="4639970"/>
            <a:ext cx="1" cy="221949"/>
          </a:xfrm>
          <a:prstGeom prst="line">
            <a:avLst/>
          </a:prstGeom>
          <a:solidFill>
            <a:srgbClr val="FFCC00"/>
          </a:solidFill>
          <a:ln w="19050" cap="flat" cmpd="sng" algn="ctr">
            <a:solidFill>
              <a:schemeClr val="bg2"/>
            </a:solidFill>
            <a:prstDash val="sysDot"/>
            <a:round/>
            <a:headEnd type="none" w="med" len="med"/>
            <a:tailEnd type="none" w="med" len="med"/>
          </a:ln>
          <a:effectLst/>
        </p:spPr>
      </p:cxnSp>
      <p:cxnSp>
        <p:nvCxnSpPr>
          <p:cNvPr id="176" name="図形 199"/>
          <p:cNvCxnSpPr>
            <a:stCxn id="121" idx="1"/>
            <a:endCxn id="126" idx="0"/>
          </p:cNvCxnSpPr>
          <p:nvPr/>
        </p:nvCxnSpPr>
        <p:spPr bwMode="auto">
          <a:xfrm rot="10800000" flipV="1">
            <a:off x="6910266" y="2805190"/>
            <a:ext cx="395715" cy="175231"/>
          </a:xfrm>
          <a:prstGeom prst="bentConnector2">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77" name="カギ線コネクタ 176"/>
          <p:cNvCxnSpPr>
            <a:stCxn id="82" idx="2"/>
            <a:endCxn id="129" idx="0"/>
          </p:cNvCxnSpPr>
          <p:nvPr/>
        </p:nvCxnSpPr>
        <p:spPr bwMode="auto">
          <a:xfrm rot="16200000" flipH="1">
            <a:off x="1364794" y="3011884"/>
            <a:ext cx="581764" cy="508580"/>
          </a:xfrm>
          <a:prstGeom prst="bentConnector3">
            <a:avLst>
              <a:gd name="adj1" fmla="val 50000"/>
            </a:avLst>
          </a:prstGeom>
          <a:solidFill>
            <a:srgbClr val="FFCC00"/>
          </a:solidFill>
          <a:ln w="19050" cap="flat" cmpd="sng" algn="ctr">
            <a:solidFill>
              <a:schemeClr val="tx1"/>
            </a:solidFill>
            <a:prstDash val="sysDot"/>
            <a:round/>
            <a:headEnd type="none" w="med" len="med"/>
            <a:tailEnd type="none"/>
          </a:ln>
          <a:effectLst/>
        </p:spPr>
      </p:cxnSp>
      <p:cxnSp>
        <p:nvCxnSpPr>
          <p:cNvPr id="178" name="カギ線コネクタ 177"/>
          <p:cNvCxnSpPr>
            <a:stCxn id="79" idx="2"/>
            <a:endCxn id="129" idx="0"/>
          </p:cNvCxnSpPr>
          <p:nvPr/>
        </p:nvCxnSpPr>
        <p:spPr bwMode="auto">
          <a:xfrm rot="5400000">
            <a:off x="1940858" y="2944400"/>
            <a:ext cx="581764" cy="643548"/>
          </a:xfrm>
          <a:prstGeom prst="bentConnector3">
            <a:avLst>
              <a:gd name="adj1" fmla="val 50000"/>
            </a:avLst>
          </a:prstGeom>
          <a:solidFill>
            <a:srgbClr val="FFCC00"/>
          </a:solidFill>
          <a:ln w="19050" cap="flat" cmpd="sng" algn="ctr">
            <a:solidFill>
              <a:schemeClr val="bg2"/>
            </a:solidFill>
            <a:prstDash val="sysDot"/>
            <a:round/>
            <a:headEnd type="none" w="med" len="med"/>
            <a:tailEnd type="none"/>
          </a:ln>
          <a:effectLst/>
        </p:spPr>
      </p:cxnSp>
      <p:sp>
        <p:nvSpPr>
          <p:cNvPr id="179" name="フローチャート : 他ページ結合子 178"/>
          <p:cNvSpPr/>
          <p:nvPr/>
        </p:nvSpPr>
        <p:spPr bwMode="auto">
          <a:xfrm>
            <a:off x="1268243" y="2053899"/>
            <a:ext cx="266287" cy="276183"/>
          </a:xfrm>
          <a:prstGeom prst="flowChartOffpage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1" lang="ja-JP" altLang="en-US" sz="1200" b="1" i="0" u="none" strike="noStrike" cap="none" normalizeH="0" baseline="0" dirty="0">
                <a:ln>
                  <a:noFill/>
                </a:ln>
                <a:effectLst/>
                <a:latin typeface="ＭＳ ゴシック" pitchFamily="49" charset="-128"/>
                <a:ea typeface="ＭＳ ゴシック" pitchFamily="49" charset="-128"/>
              </a:rPr>
              <a:t>Ａ</a:t>
            </a:r>
          </a:p>
        </p:txBody>
      </p:sp>
      <p:cxnSp>
        <p:nvCxnSpPr>
          <p:cNvPr id="180" name="図形 199"/>
          <p:cNvCxnSpPr>
            <a:stCxn id="122" idx="2"/>
            <a:endCxn id="174" idx="0"/>
          </p:cNvCxnSpPr>
          <p:nvPr/>
        </p:nvCxnSpPr>
        <p:spPr bwMode="auto">
          <a:xfrm rot="16200000" flipH="1">
            <a:off x="7168539" y="4139611"/>
            <a:ext cx="515905" cy="353206"/>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cxnSp>
        <p:nvCxnSpPr>
          <p:cNvPr id="181" name="直線コネクタ 180"/>
          <p:cNvCxnSpPr>
            <a:stCxn id="179" idx="2"/>
            <a:endCxn id="82" idx="0"/>
          </p:cNvCxnSpPr>
          <p:nvPr/>
        </p:nvCxnSpPr>
        <p:spPr bwMode="auto">
          <a:xfrm flipH="1">
            <a:off x="1401386" y="2330082"/>
            <a:ext cx="1" cy="288020"/>
          </a:xfrm>
          <a:prstGeom prst="line">
            <a:avLst/>
          </a:prstGeom>
          <a:solidFill>
            <a:srgbClr val="FFCC00"/>
          </a:solidFill>
          <a:ln w="19050" cap="flat" cmpd="sng" algn="ctr">
            <a:solidFill>
              <a:schemeClr val="tx1"/>
            </a:solidFill>
            <a:prstDash val="sysDot"/>
            <a:round/>
            <a:headEnd type="none" w="med" len="med"/>
            <a:tailEnd type="none" w="med" len="med"/>
          </a:ln>
          <a:effectLst/>
        </p:spPr>
      </p:cxnSp>
      <p:sp>
        <p:nvSpPr>
          <p:cNvPr id="182" name="テキスト ボックス 171"/>
          <p:cNvSpPr txBox="1"/>
          <p:nvPr/>
        </p:nvSpPr>
        <p:spPr bwMode="auto">
          <a:xfrm>
            <a:off x="7882044" y="3698222"/>
            <a:ext cx="938428" cy="357190"/>
          </a:xfrm>
          <a:prstGeom prst="rect">
            <a:avLst/>
          </a:prstGeom>
          <a:solidFill>
            <a:schemeClr val="lt1"/>
          </a:solidFill>
          <a:ln w="15875" cmpd="sng">
            <a:solidFill>
              <a:schemeClr val="tx1">
                <a:lumMod val="50000"/>
                <a:lumOff val="50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dirty="0">
                <a:solidFill>
                  <a:schemeClr val="bg2"/>
                </a:solidFill>
              </a:rPr>
              <a:t>処理</a:t>
            </a:r>
            <a:endParaRPr kumimoji="1" lang="en-US" altLang="ja-JP" sz="1000" dirty="0">
              <a:solidFill>
                <a:schemeClr val="bg2"/>
              </a:solidFill>
            </a:endParaRPr>
          </a:p>
        </p:txBody>
      </p:sp>
      <p:cxnSp>
        <p:nvCxnSpPr>
          <p:cNvPr id="183" name="図形 199"/>
          <p:cNvCxnSpPr>
            <a:stCxn id="121" idx="2"/>
            <a:endCxn id="182" idx="0"/>
          </p:cNvCxnSpPr>
          <p:nvPr/>
        </p:nvCxnSpPr>
        <p:spPr bwMode="auto">
          <a:xfrm rot="16200000" flipH="1">
            <a:off x="7706008" y="3052972"/>
            <a:ext cx="714436" cy="576064"/>
          </a:xfrm>
          <a:prstGeom prst="bentConnector3">
            <a:avLst>
              <a:gd name="adj1" fmla="val 50000"/>
            </a:avLst>
          </a:prstGeom>
          <a:solidFill>
            <a:srgbClr val="FFCC00"/>
          </a:solidFill>
          <a:ln w="19050" cap="flat" cmpd="sng" algn="ctr">
            <a:solidFill>
              <a:schemeClr val="tx1">
                <a:lumMod val="50000"/>
                <a:lumOff val="50000"/>
              </a:schemeClr>
            </a:solidFill>
            <a:prstDash val="sysDot"/>
            <a:round/>
            <a:headEnd type="none" w="med" len="med"/>
            <a:tailEnd type="none"/>
          </a:ln>
          <a:effectLst/>
        </p:spPr>
      </p:cxnSp>
      <p:sp>
        <p:nvSpPr>
          <p:cNvPr id="184" name="テキスト ボックス 508"/>
          <p:cNvSpPr txBox="1"/>
          <p:nvPr/>
        </p:nvSpPr>
        <p:spPr>
          <a:xfrm>
            <a:off x="4062529" y="5066374"/>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zh-TW" altLang="en-US" sz="900" dirty="0">
                <a:solidFill>
                  <a:schemeClr val="bg2"/>
                </a:solidFill>
                <a:latin typeface="ＭＳ Ｐゴシック" pitchFamily="50" charset="-128"/>
                <a:ea typeface="ＭＳ Ｐゴシック" pitchFamily="50" charset="-128"/>
              </a:rPr>
              <a:t>農協宛返戻</a:t>
            </a:r>
            <a:endParaRPr kumimoji="1" lang="ja-JP" altLang="en-US" sz="900" dirty="0">
              <a:solidFill>
                <a:schemeClr val="bg2"/>
              </a:solidFill>
              <a:latin typeface="ＭＳ Ｐゴシック" pitchFamily="50" charset="-128"/>
              <a:ea typeface="ＭＳ Ｐゴシック" pitchFamily="50" charset="-128"/>
            </a:endParaRPr>
          </a:p>
        </p:txBody>
      </p:sp>
      <p:sp>
        <p:nvSpPr>
          <p:cNvPr id="185" name="テキスト ボックス 508"/>
          <p:cNvSpPr txBox="1"/>
          <p:nvPr/>
        </p:nvSpPr>
        <p:spPr>
          <a:xfrm>
            <a:off x="1547664" y="5106597"/>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農委</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186" name="テキスト ボックス 508"/>
          <p:cNvSpPr txBox="1"/>
          <p:nvPr/>
        </p:nvSpPr>
        <p:spPr>
          <a:xfrm>
            <a:off x="7428309" y="2983786"/>
            <a:ext cx="600075"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受付</a:t>
            </a:r>
          </a:p>
        </p:txBody>
      </p:sp>
      <p:sp>
        <p:nvSpPr>
          <p:cNvPr id="187" name="テキスト ボックス 508"/>
          <p:cNvSpPr txBox="1"/>
          <p:nvPr/>
        </p:nvSpPr>
        <p:spPr>
          <a:xfrm>
            <a:off x="5220072" y="5072018"/>
            <a:ext cx="797503" cy="2823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kumimoji="1" lang="ja-JP" altLang="en-US" sz="900" dirty="0">
                <a:solidFill>
                  <a:schemeClr val="bg2"/>
                </a:solidFill>
                <a:latin typeface="ＭＳ Ｐゴシック" pitchFamily="50" charset="-128"/>
                <a:ea typeface="ＭＳ Ｐゴシック" pitchFamily="50" charset="-128"/>
              </a:rPr>
              <a:t>基金</a:t>
            </a:r>
            <a:r>
              <a:rPr kumimoji="1" lang="zh-TW" altLang="en-US" sz="900" dirty="0">
                <a:solidFill>
                  <a:schemeClr val="bg2"/>
                </a:solidFill>
                <a:latin typeface="ＭＳ Ｐゴシック" pitchFamily="50" charset="-128"/>
                <a:ea typeface="ＭＳ Ｐゴシック" pitchFamily="50" charset="-128"/>
              </a:rPr>
              <a:t>宛</a:t>
            </a:r>
            <a:r>
              <a:rPr kumimoji="1" lang="ja-JP" altLang="en-US" sz="900" dirty="0">
                <a:solidFill>
                  <a:schemeClr val="bg2"/>
                </a:solidFill>
                <a:latin typeface="ＭＳ Ｐゴシック" pitchFamily="50" charset="-128"/>
                <a:ea typeface="ＭＳ Ｐゴシック" pitchFamily="50" charset="-128"/>
              </a:rPr>
              <a:t>送付</a:t>
            </a:r>
          </a:p>
        </p:txBody>
      </p:sp>
      <p:sp>
        <p:nvSpPr>
          <p:cNvPr id="3" name="スライド番号プレースホルダー 2"/>
          <p:cNvSpPr>
            <a:spLocks noGrp="1"/>
          </p:cNvSpPr>
          <p:nvPr>
            <p:ph type="sldNum" sz="quarter" idx="12"/>
          </p:nvPr>
        </p:nvSpPr>
        <p:spPr/>
        <p:txBody>
          <a:bodyPr/>
          <a:lstStyle/>
          <a:p>
            <a:pPr>
              <a:defRPr/>
            </a:pPr>
            <a:fld id="{262C3A64-D118-46A3-BED4-CD85C99C48E3}" type="slidenum">
              <a:rPr lang="en-US" altLang="ja-JP" smtClean="0"/>
              <a:pPr>
                <a:defRPr/>
              </a:pPr>
              <a:t>28</a:t>
            </a:fld>
            <a:endParaRPr lang="en-US" altLang="ja-JP"/>
          </a:p>
        </p:txBody>
      </p:sp>
      <p:sp>
        <p:nvSpPr>
          <p:cNvPr id="65" name="テキスト ボックス 64">
            <a:extLst>
              <a:ext uri="{FF2B5EF4-FFF2-40B4-BE49-F238E27FC236}">
                <a16:creationId xmlns:a16="http://schemas.microsoft.com/office/drawing/2014/main" id="{6215C98B-0F85-4FD0-9500-667C14A8AB40}"/>
              </a:ext>
            </a:extLst>
          </p:cNvPr>
          <p:cNvSpPr txBox="1"/>
          <p:nvPr/>
        </p:nvSpPr>
        <p:spPr>
          <a:xfrm>
            <a:off x="379053" y="5661248"/>
            <a:ext cx="5787603" cy="307777"/>
          </a:xfrm>
          <a:prstGeom prst="rect">
            <a:avLst/>
          </a:prstGeom>
          <a:noFill/>
        </p:spPr>
        <p:txBody>
          <a:bodyPr wrap="square" rtlCol="0">
            <a:spAutoFit/>
          </a:bodyPr>
          <a:lstStyle/>
          <a:p>
            <a:r>
              <a:rPr kumimoji="1" lang="en-US" altLang="ja-JP" dirty="0"/>
              <a:t>P20</a:t>
            </a:r>
            <a:r>
              <a:rPr kumimoji="1" lang="ja-JP" altLang="en-US" dirty="0"/>
              <a:t>～</a:t>
            </a:r>
            <a:r>
              <a:rPr kumimoji="1" lang="en-US" altLang="ja-JP" dirty="0"/>
              <a:t>P22</a:t>
            </a:r>
            <a:r>
              <a:rPr kumimoji="1" lang="ja-JP" altLang="en-US" dirty="0"/>
              <a:t>（「４．届出書の受付」）と同様の作業を行う</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323528" y="318416"/>
            <a:ext cx="8496944" cy="438632"/>
          </a:xfrm>
        </p:spPr>
        <p:txBody>
          <a:bodyPr/>
          <a:lstStyle/>
          <a:p>
            <a:pPr algn="l"/>
            <a:r>
              <a:rPr lang="ja-JP" altLang="en-US" sz="2000" dirty="0">
                <a:solidFill>
                  <a:schemeClr val="tx1"/>
                </a:solidFill>
                <a:latin typeface="ＭＳ ゴシック" panose="020B0609070205080204" pitchFamily="49" charset="-128"/>
                <a:ea typeface="ＭＳ ゴシック" panose="020B0609070205080204" pitchFamily="49" charset="-128"/>
              </a:rPr>
              <a:t>８</a:t>
            </a:r>
            <a:r>
              <a:rPr kumimoji="1" lang="en-US" altLang="ja-JP" sz="2000" dirty="0">
                <a:solidFill>
                  <a:schemeClr val="tx1"/>
                </a:solidFill>
                <a:latin typeface="ＭＳ ゴシック" panose="020B0609070205080204" pitchFamily="49" charset="-128"/>
                <a:ea typeface="ＭＳ ゴシック" panose="020B0609070205080204" pitchFamily="49" charset="-128"/>
              </a:rPr>
              <a:t>.</a:t>
            </a:r>
            <a:r>
              <a:rPr kumimoji="1" lang="ja-JP" altLang="en-US" sz="2000" dirty="0">
                <a:solidFill>
                  <a:schemeClr val="tx1"/>
                </a:solidFill>
                <a:latin typeface="ＭＳ ゴシック" panose="020B0609070205080204" pitchFamily="49" charset="-128"/>
                <a:ea typeface="ＭＳ ゴシック" panose="020B0609070205080204" pitchFamily="49" charset="-128"/>
              </a:rPr>
              <a:t>システムを利用して届出書等を作成した場合の事務取扱</a:t>
            </a:r>
          </a:p>
        </p:txBody>
      </p:sp>
      <p:sp>
        <p:nvSpPr>
          <p:cNvPr id="9" name="AutoShape 3"/>
          <p:cNvSpPr>
            <a:spLocks noChangeAspect="1" noChangeArrowheads="1" noTextEdit="1"/>
          </p:cNvSpPr>
          <p:nvPr/>
        </p:nvSpPr>
        <p:spPr bwMode="auto">
          <a:xfrm>
            <a:off x="1011524" y="2290323"/>
            <a:ext cx="7294034" cy="200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Rectangle 4"/>
          <p:cNvSpPr>
            <a:spLocks noChangeArrowheads="1"/>
          </p:cNvSpPr>
          <p:nvPr/>
        </p:nvSpPr>
        <p:spPr bwMode="auto">
          <a:xfrm>
            <a:off x="323528" y="963807"/>
            <a:ext cx="8715403" cy="50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4399" tIns="37201" rIns="74399" bIns="37201">
            <a:spAutoFit/>
          </a:bodyPr>
          <a:lstStyle/>
          <a:p>
            <a:pPr defTabSz="746125">
              <a:spcBef>
                <a:spcPct val="20000"/>
              </a:spcBef>
            </a:pPr>
            <a:r>
              <a:rPr lang="ja-JP" altLang="en-US" dirty="0">
                <a:solidFill>
                  <a:srgbClr val="000000"/>
                </a:solidFill>
                <a:latin typeface="ＭＳ ゴシック" panose="020B0609070205080204" pitchFamily="49" charset="-128"/>
              </a:rPr>
              <a:t>農業者年金事業事務取扱要領により、届出書の送付に係る受付処理簿は５年間の保管が定められていますが、</a:t>
            </a:r>
            <a:r>
              <a:rPr lang="ja-JP" altLang="en-US" dirty="0">
                <a:solidFill>
                  <a:srgbClr val="FF0000"/>
                </a:solidFill>
                <a:latin typeface="ＭＳ ゴシック" panose="020B0609070205080204" pitchFamily="49" charset="-128"/>
              </a:rPr>
              <a:t>システムを利用して届出書等を作成した場合は受付処理簿の作成が不要</a:t>
            </a:r>
            <a:r>
              <a:rPr lang="ja-JP" altLang="en-US" dirty="0">
                <a:solidFill>
                  <a:srgbClr val="000000"/>
                </a:solidFill>
                <a:latin typeface="ＭＳ ゴシック" panose="020B0609070205080204" pitchFamily="49" charset="-128"/>
              </a:rPr>
              <a:t>です。</a:t>
            </a:r>
          </a:p>
        </p:txBody>
      </p:sp>
      <p:grpSp>
        <p:nvGrpSpPr>
          <p:cNvPr id="15" name="Group 4"/>
          <p:cNvGrpSpPr>
            <a:grpSpLocks noChangeAspect="1"/>
          </p:cNvGrpSpPr>
          <p:nvPr/>
        </p:nvGrpSpPr>
        <p:grpSpPr bwMode="auto">
          <a:xfrm>
            <a:off x="778320" y="3491718"/>
            <a:ext cx="6844895" cy="2994219"/>
            <a:chOff x="-5192" y="-838"/>
            <a:chExt cx="16144" cy="7062"/>
          </a:xfrm>
        </p:grpSpPr>
        <p:sp>
          <p:nvSpPr>
            <p:cNvPr id="16" name="AutoShape 3"/>
            <p:cNvSpPr>
              <a:spLocks noChangeAspect="1" noChangeArrowheads="1" noTextEdit="1"/>
            </p:cNvSpPr>
            <p:nvPr/>
          </p:nvSpPr>
          <p:spPr bwMode="auto">
            <a:xfrm>
              <a:off x="-5192" y="-838"/>
              <a:ext cx="16144" cy="5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3" y="713"/>
              <a:ext cx="14826" cy="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図 12"/>
          <p:cNvPicPr>
            <a:picLocks noChangeAspect="1"/>
          </p:cNvPicPr>
          <p:nvPr/>
        </p:nvPicPr>
        <p:blipFill>
          <a:blip r:embed="rId4"/>
          <a:stretch>
            <a:fillRect/>
          </a:stretch>
        </p:blipFill>
        <p:spPr>
          <a:xfrm>
            <a:off x="862567" y="1849196"/>
            <a:ext cx="6311313" cy="1471216"/>
          </a:xfrm>
          <a:prstGeom prst="rect">
            <a:avLst/>
          </a:prstGeom>
        </p:spPr>
      </p:pic>
      <p:sp>
        <p:nvSpPr>
          <p:cNvPr id="18" name="下矢印 17"/>
          <p:cNvSpPr/>
          <p:nvPr/>
        </p:nvSpPr>
        <p:spPr bwMode="auto">
          <a:xfrm>
            <a:off x="3625395" y="3435024"/>
            <a:ext cx="391445" cy="54299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rgbClr val="0070C0"/>
              </a:solidFill>
              <a:effectLst/>
              <a:latin typeface="ＭＳ ゴシック" pitchFamily="49" charset="-128"/>
              <a:ea typeface="ＭＳ ゴシック" pitchFamily="49" charset="-128"/>
            </a:endParaRPr>
          </a:p>
        </p:txBody>
      </p:sp>
      <p:sp>
        <p:nvSpPr>
          <p:cNvPr id="23" name="正方形/長方形 22"/>
          <p:cNvSpPr/>
          <p:nvPr/>
        </p:nvSpPr>
        <p:spPr bwMode="auto">
          <a:xfrm>
            <a:off x="4798927" y="4464402"/>
            <a:ext cx="2520280" cy="269821"/>
          </a:xfrm>
          <a:prstGeom prst="rect">
            <a:avLst/>
          </a:prstGeom>
          <a:noFill/>
          <a:ln>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2" name="スライド番号プレースホルダー 1"/>
          <p:cNvSpPr>
            <a:spLocks noGrp="1"/>
          </p:cNvSpPr>
          <p:nvPr>
            <p:ph type="sldNum" sz="quarter" idx="12"/>
          </p:nvPr>
        </p:nvSpPr>
        <p:spPr/>
        <p:txBody>
          <a:bodyPr/>
          <a:lstStyle/>
          <a:p>
            <a:pPr>
              <a:defRPr/>
            </a:pPr>
            <a:fld id="{9053A010-A652-441D-A02B-0D0493A5225E}" type="slidenum">
              <a:rPr lang="en-US" altLang="ja-JP" smtClean="0"/>
              <a:pPr>
                <a:defRPr/>
              </a:pPr>
              <a:t>29</a:t>
            </a:fld>
            <a:endParaRPr lang="en-US" altLang="ja-JP"/>
          </a:p>
        </p:txBody>
      </p:sp>
    </p:spTree>
    <p:extLst>
      <p:ext uri="{BB962C8B-B14F-4D97-AF65-F5344CB8AC3E}">
        <p14:creationId xmlns:p14="http://schemas.microsoft.com/office/powerpoint/2010/main" val="5732107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2"/>
          <p:cNvSpPr txBox="1">
            <a:spLocks noChangeArrowheads="1"/>
          </p:cNvSpPr>
          <p:nvPr/>
        </p:nvSpPr>
        <p:spPr bwMode="auto">
          <a:xfrm>
            <a:off x="107504" y="71414"/>
            <a:ext cx="88945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600"/>
              </a:spcBef>
              <a:defRPr/>
            </a:pPr>
            <a:r>
              <a:rPr lang="ja-JP" altLang="en-US" sz="1800" dirty="0">
                <a:latin typeface="ＭＳ ゴシック" pitchFamily="49" charset="-128"/>
              </a:rPr>
              <a:t>９</a:t>
            </a:r>
            <a:r>
              <a:rPr lang="en-US" altLang="ja-JP" sz="1800" dirty="0">
                <a:latin typeface="ＭＳ ゴシック" pitchFamily="49" charset="-128"/>
              </a:rPr>
              <a:t>.</a:t>
            </a:r>
            <a:r>
              <a:rPr lang="ja-JP" altLang="en-US" sz="1800" dirty="0">
                <a:latin typeface="ＭＳ ゴシック" pitchFamily="49" charset="-128"/>
              </a:rPr>
              <a:t>届出書の手続の進捗確認　</a:t>
            </a:r>
            <a:endParaRPr lang="en-US" altLang="ja-JP" sz="1800" dirty="0">
              <a:latin typeface="ＭＳ ゴシック" pitchFamily="49" charset="-128"/>
            </a:endParaRPr>
          </a:p>
          <a:p>
            <a:pPr eaLnBrk="1" hangingPunct="1">
              <a:spcBef>
                <a:spcPts val="0"/>
              </a:spcBef>
              <a:defRPr/>
            </a:pPr>
            <a:r>
              <a:rPr lang="en-US" altLang="ja-JP" sz="1600" dirty="0">
                <a:latin typeface="ＭＳ ゴシック" pitchFamily="49" charset="-128"/>
              </a:rPr>
              <a:t>(※</a:t>
            </a:r>
            <a:r>
              <a:rPr lang="ja-JP" altLang="en-US" sz="1600" dirty="0">
                <a:latin typeface="ＭＳ ゴシック" pitchFamily="49" charset="-128"/>
              </a:rPr>
              <a:t>農業会議及び農協中央会の方も利用できます。</a:t>
            </a:r>
            <a:r>
              <a:rPr lang="en-US" altLang="ja-JP" sz="1600" dirty="0">
                <a:latin typeface="ＭＳ ゴシック" pitchFamily="49" charset="-128"/>
              </a:rPr>
              <a:t>)</a:t>
            </a:r>
            <a:endParaRPr lang="ja-JP" altLang="en-US" sz="1600" dirty="0">
              <a:latin typeface="ＭＳ ゴシック" pitchFamily="49" charset="-128"/>
            </a:endParaRPr>
          </a:p>
        </p:txBody>
      </p:sp>
      <p:sp>
        <p:nvSpPr>
          <p:cNvPr id="21520" name="Text Box 23"/>
          <p:cNvSpPr txBox="1">
            <a:spLocks noChangeArrowheads="1"/>
          </p:cNvSpPr>
          <p:nvPr/>
        </p:nvSpPr>
        <p:spPr bwMode="auto">
          <a:xfrm>
            <a:off x="7390802" y="4426348"/>
            <a:ext cx="1707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itchFamily="49" charset="-128"/>
              </a:rPr>
              <a:t>提出した届出書の手続の進捗状況を確認することができます。</a:t>
            </a:r>
          </a:p>
        </p:txBody>
      </p:sp>
      <p:sp>
        <p:nvSpPr>
          <p:cNvPr id="38" name="正方形/長方形 37"/>
          <p:cNvSpPr/>
          <p:nvPr/>
        </p:nvSpPr>
        <p:spPr bwMode="auto">
          <a:xfrm>
            <a:off x="5838732" y="928670"/>
            <a:ext cx="1504188" cy="5812698"/>
          </a:xfrm>
          <a:prstGeom prst="rect">
            <a:avLst/>
          </a:prstGeom>
          <a:noFill/>
          <a:ln w="9525"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52" name="直方体 51"/>
          <p:cNvSpPr/>
          <p:nvPr/>
        </p:nvSpPr>
        <p:spPr bwMode="auto">
          <a:xfrm>
            <a:off x="1979712" y="928670"/>
            <a:ext cx="1800000" cy="5760000"/>
          </a:xfrm>
          <a:prstGeom prst="cube">
            <a:avLst>
              <a:gd name="adj" fmla="val 10877"/>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53" name="直方体 52"/>
          <p:cNvSpPr/>
          <p:nvPr/>
        </p:nvSpPr>
        <p:spPr bwMode="auto">
          <a:xfrm>
            <a:off x="116054" y="928669"/>
            <a:ext cx="1800000" cy="5760000"/>
          </a:xfrm>
          <a:prstGeom prst="cube">
            <a:avLst>
              <a:gd name="adj" fmla="val 11685"/>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54" name="Text Box 5"/>
          <p:cNvSpPr txBox="1">
            <a:spLocks noChangeArrowheads="1"/>
          </p:cNvSpPr>
          <p:nvPr/>
        </p:nvSpPr>
        <p:spPr bwMode="auto">
          <a:xfrm>
            <a:off x="353911" y="763122"/>
            <a:ext cx="1260000" cy="288000"/>
          </a:xfrm>
          <a:prstGeom prst="rect">
            <a:avLst/>
          </a:prstGeom>
          <a:solidFill>
            <a:schemeClr val="bg1"/>
          </a:solidFill>
          <a:ln w="12700">
            <a:solidFill>
              <a:schemeClr val="tx1"/>
            </a:solidFill>
            <a:miter lim="800000"/>
            <a:headEnd/>
            <a:tailEnd/>
          </a:ln>
        </p:spPr>
        <p:txBody>
          <a:bodyPr wrap="square"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ts val="0"/>
              </a:spcBef>
            </a:pPr>
            <a:r>
              <a:rPr lang="ja-JP" altLang="en-US" sz="1400" b="1" dirty="0">
                <a:latin typeface="ＭＳ ゴシック" pitchFamily="49" charset="-128"/>
                <a:ea typeface="ＭＳ ゴシック" pitchFamily="49" charset="-128"/>
              </a:rPr>
              <a:t>Ｊ　Ａ</a:t>
            </a:r>
          </a:p>
        </p:txBody>
      </p:sp>
      <p:sp>
        <p:nvSpPr>
          <p:cNvPr id="55" name="Rectangle 5"/>
          <p:cNvSpPr>
            <a:spLocks noChangeArrowheads="1"/>
          </p:cNvSpPr>
          <p:nvPr/>
        </p:nvSpPr>
        <p:spPr bwMode="auto">
          <a:xfrm>
            <a:off x="210766" y="2817174"/>
            <a:ext cx="1332000" cy="360000"/>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送付書出力</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56" name="Rectangle 5"/>
          <p:cNvSpPr>
            <a:spLocks noChangeArrowheads="1"/>
          </p:cNvSpPr>
          <p:nvPr/>
        </p:nvSpPr>
        <p:spPr bwMode="auto">
          <a:xfrm>
            <a:off x="6063306" y="820182"/>
            <a:ext cx="1000132" cy="305702"/>
          </a:xfrm>
          <a:prstGeom prst="rect">
            <a:avLst/>
          </a:prstGeom>
          <a:solidFill>
            <a:schemeClr val="bg1"/>
          </a:solidFill>
          <a:ln>
            <a:noFill/>
          </a:ln>
          <a:effectLst/>
        </p:spPr>
        <p:txBody>
          <a:bodyPr lIns="36000" tIns="37203" rIns="36000" bIns="37203"/>
          <a:lstStyle/>
          <a:p>
            <a:pPr defTabSz="746178">
              <a:defRPr/>
            </a:pP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処理状況</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57" name="右矢印 13"/>
          <p:cNvSpPr>
            <a:spLocks noChangeArrowheads="1"/>
          </p:cNvSpPr>
          <p:nvPr/>
        </p:nvSpPr>
        <p:spPr bwMode="auto">
          <a:xfrm>
            <a:off x="1659374" y="2636357"/>
            <a:ext cx="833009" cy="723275"/>
          </a:xfrm>
          <a:prstGeom prst="rightArrow">
            <a:avLst>
              <a:gd name="adj1" fmla="val 56548"/>
              <a:gd name="adj2" fmla="val 31010"/>
            </a:avLst>
          </a:prstGeom>
          <a:solidFill>
            <a:srgbClr val="CCFFCC"/>
          </a:solidFill>
          <a:ln w="9525" algn="ctr">
            <a:solidFill>
              <a:schemeClr val="tx1"/>
            </a:solidFill>
            <a:round/>
            <a:headEnd/>
            <a:tailEnd/>
          </a:ln>
        </p:spPr>
        <p:txBody>
          <a:bodyPr lIns="36000" tIns="72000" rIns="36000" bIns="72000" anchor="ctr" anchorCtr="0"/>
          <a:lstStyle/>
          <a:p>
            <a:pPr algn="ctr" defTabSz="1108075">
              <a:spcBef>
                <a:spcPts val="0"/>
              </a:spcBef>
            </a:pPr>
            <a:r>
              <a:rPr lang="ja-JP" altLang="en-US" sz="1200" dirty="0">
                <a:latin typeface="ＭＳ 明朝" panose="02020609040205080304" pitchFamily="17" charset="-128"/>
                <a:ea typeface="ＭＳ 明朝" panose="02020609040205080304" pitchFamily="17" charset="-128"/>
              </a:rPr>
              <a:t>届出書</a:t>
            </a:r>
            <a:endParaRPr lang="en-US" altLang="ja-JP" sz="1200" dirty="0">
              <a:latin typeface="ＭＳ 明朝" panose="02020609040205080304" pitchFamily="17" charset="-128"/>
              <a:ea typeface="ＭＳ 明朝" panose="02020609040205080304" pitchFamily="17" charset="-128"/>
            </a:endParaRPr>
          </a:p>
          <a:p>
            <a:pPr algn="ctr" defTabSz="1108075">
              <a:spcBef>
                <a:spcPts val="0"/>
              </a:spcBef>
            </a:pPr>
            <a:r>
              <a:rPr lang="ja-JP" altLang="en-US" sz="1200" dirty="0">
                <a:latin typeface="ＭＳ 明朝" panose="02020609040205080304" pitchFamily="17" charset="-128"/>
                <a:ea typeface="ＭＳ 明朝" panose="02020609040205080304" pitchFamily="17" charset="-128"/>
              </a:rPr>
              <a:t>送付</a:t>
            </a:r>
          </a:p>
        </p:txBody>
      </p:sp>
      <p:sp>
        <p:nvSpPr>
          <p:cNvPr id="58" name="Rectangle 5"/>
          <p:cNvSpPr>
            <a:spLocks noChangeArrowheads="1"/>
          </p:cNvSpPr>
          <p:nvPr/>
        </p:nvSpPr>
        <p:spPr bwMode="auto">
          <a:xfrm>
            <a:off x="2087872" y="3584101"/>
            <a:ext cx="1332000" cy="360000"/>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届出書受付</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59" name="Rectangle 5"/>
          <p:cNvSpPr>
            <a:spLocks noChangeArrowheads="1"/>
          </p:cNvSpPr>
          <p:nvPr/>
        </p:nvSpPr>
        <p:spPr bwMode="auto">
          <a:xfrm>
            <a:off x="5882971" y="2818758"/>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en-US" altLang="ja-JP" b="1" dirty="0">
                <a:solidFill>
                  <a:schemeClr val="accent2">
                    <a:lumMod val="75000"/>
                  </a:schemeClr>
                </a:solidFill>
                <a:latin typeface="ＭＳ ゴシック" pitchFamily="49" charset="-128"/>
                <a:ea typeface="ＭＳ ゴシック" pitchFamily="49" charset="-128"/>
              </a:rPr>
              <a:t>JA</a:t>
            </a:r>
            <a:r>
              <a:rPr lang="ja-JP" altLang="en-US" b="1" dirty="0">
                <a:solidFill>
                  <a:schemeClr val="accent2">
                    <a:lumMod val="75000"/>
                  </a:schemeClr>
                </a:solidFill>
                <a:latin typeface="ＭＳ ゴシック" pitchFamily="49" charset="-128"/>
                <a:ea typeface="ＭＳ ゴシック" pitchFamily="49" charset="-128"/>
              </a:rPr>
              <a:t>⇒農委</a:t>
            </a:r>
            <a:r>
              <a:rPr lang="en-US" altLang="ja-JP" b="1" dirty="0">
                <a:solidFill>
                  <a:schemeClr val="accent2">
                    <a:lumMod val="75000"/>
                  </a:schemeClr>
                </a:solidFill>
                <a:latin typeface="ＭＳ ゴシック" pitchFamily="49" charset="-128"/>
                <a:ea typeface="ＭＳ ゴシック" pitchFamily="49" charset="-128"/>
              </a:rPr>
              <a:t>(</a:t>
            </a:r>
            <a:r>
              <a:rPr lang="ja-JP" altLang="en-US" b="1" dirty="0">
                <a:solidFill>
                  <a:schemeClr val="accent2">
                    <a:lumMod val="75000"/>
                  </a:schemeClr>
                </a:solidFill>
                <a:latin typeface="ＭＳ ゴシック" pitchFamily="49" charset="-128"/>
                <a:ea typeface="ＭＳ ゴシック" pitchFamily="49" charset="-128"/>
              </a:rPr>
              <a:t>送付</a:t>
            </a:r>
            <a:r>
              <a:rPr lang="en-US" altLang="ja-JP" b="1" dirty="0">
                <a:solidFill>
                  <a:schemeClr val="accent2">
                    <a:lumMod val="75000"/>
                  </a:schemeClr>
                </a:solidFill>
                <a:latin typeface="ＭＳ ゴシック" pitchFamily="49" charset="-128"/>
                <a:ea typeface="ＭＳ ゴシック" pitchFamily="49" charset="-128"/>
              </a:rPr>
              <a:t>)</a:t>
            </a:r>
            <a:endParaRPr lang="ja-JP" altLang="en-US" b="1" dirty="0">
              <a:solidFill>
                <a:schemeClr val="accent2">
                  <a:lumMod val="75000"/>
                </a:schemeClr>
              </a:solidFill>
              <a:latin typeface="ＭＳ ゴシック" pitchFamily="49" charset="-128"/>
              <a:ea typeface="ＭＳ ゴシック" pitchFamily="49" charset="-128"/>
            </a:endParaRPr>
          </a:p>
        </p:txBody>
      </p:sp>
      <p:sp>
        <p:nvSpPr>
          <p:cNvPr id="60" name="Rectangle 5"/>
          <p:cNvSpPr>
            <a:spLocks noChangeArrowheads="1"/>
          </p:cNvSpPr>
          <p:nvPr/>
        </p:nvSpPr>
        <p:spPr bwMode="auto">
          <a:xfrm>
            <a:off x="5870826" y="3568212"/>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ja-JP" altLang="en-US" b="1" dirty="0">
                <a:solidFill>
                  <a:schemeClr val="accent2">
                    <a:lumMod val="75000"/>
                  </a:schemeClr>
                </a:solidFill>
                <a:latin typeface="ＭＳ ゴシック" pitchFamily="49" charset="-128"/>
                <a:ea typeface="ＭＳ ゴシック" pitchFamily="49" charset="-128"/>
              </a:rPr>
              <a:t>農委受付</a:t>
            </a:r>
          </a:p>
        </p:txBody>
      </p:sp>
      <p:sp>
        <p:nvSpPr>
          <p:cNvPr id="61" name="Text Box 5"/>
          <p:cNvSpPr txBox="1">
            <a:spLocks noChangeArrowheads="1"/>
          </p:cNvSpPr>
          <p:nvPr/>
        </p:nvSpPr>
        <p:spPr bwMode="auto">
          <a:xfrm>
            <a:off x="2235702" y="753307"/>
            <a:ext cx="1260000" cy="307771"/>
          </a:xfrm>
          <a:prstGeom prst="rect">
            <a:avLst/>
          </a:prstGeom>
          <a:solidFill>
            <a:schemeClr val="bg1"/>
          </a:solidFill>
          <a:ln w="12700">
            <a:solidFill>
              <a:schemeClr val="tx1"/>
            </a:solidFill>
            <a:miter lim="800000"/>
            <a:headEnd/>
            <a:tailEnd/>
          </a:ln>
        </p:spPr>
        <p:txBody>
          <a:bodyPr wrap="square"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ts val="0"/>
              </a:spcBef>
            </a:pPr>
            <a:r>
              <a:rPr lang="ja-JP" altLang="en-US" sz="1400" b="1" dirty="0">
                <a:latin typeface="ＭＳ ゴシック" pitchFamily="49" charset="-128"/>
                <a:ea typeface="ＭＳ ゴシック" pitchFamily="49" charset="-128"/>
              </a:rPr>
              <a:t>農　委</a:t>
            </a:r>
          </a:p>
        </p:txBody>
      </p:sp>
      <p:sp>
        <p:nvSpPr>
          <p:cNvPr id="65" name="Rectangle 5"/>
          <p:cNvSpPr>
            <a:spLocks noChangeArrowheads="1"/>
          </p:cNvSpPr>
          <p:nvPr/>
        </p:nvSpPr>
        <p:spPr bwMode="auto">
          <a:xfrm>
            <a:off x="5907161" y="4474681"/>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ja-JP" altLang="en-US" sz="1200" b="1" dirty="0">
                <a:solidFill>
                  <a:schemeClr val="accent2">
                    <a:lumMod val="75000"/>
                  </a:schemeClr>
                </a:solidFill>
                <a:latin typeface="ＭＳ ゴシック" pitchFamily="49" charset="-128"/>
                <a:ea typeface="ＭＳ ゴシック" pitchFamily="49" charset="-128"/>
              </a:rPr>
              <a:t>農委⇒</a:t>
            </a:r>
            <a:r>
              <a:rPr lang="ja-JP" altLang="en-US" sz="1200" b="1" dirty="0">
                <a:solidFill>
                  <a:schemeClr val="accent2">
                    <a:lumMod val="75000"/>
                  </a:schemeClr>
                </a:solidFill>
                <a:latin typeface="ＭＳ ゴシック" pitchFamily="49" charset="-128"/>
              </a:rPr>
              <a:t>基金</a:t>
            </a: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送付</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67" name="Rectangle 5"/>
          <p:cNvSpPr>
            <a:spLocks noChangeArrowheads="1"/>
          </p:cNvSpPr>
          <p:nvPr/>
        </p:nvSpPr>
        <p:spPr bwMode="auto">
          <a:xfrm>
            <a:off x="5858453" y="5175549"/>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ja-JP" altLang="en-US" b="1" dirty="0">
                <a:solidFill>
                  <a:schemeClr val="accent2">
                    <a:lumMod val="75000"/>
                  </a:schemeClr>
                </a:solidFill>
                <a:latin typeface="ＭＳ ゴシック" pitchFamily="49" charset="-128"/>
              </a:rPr>
              <a:t>基金</a:t>
            </a:r>
            <a:r>
              <a:rPr lang="ja-JP" altLang="en-US" b="1" dirty="0">
                <a:solidFill>
                  <a:schemeClr val="accent2">
                    <a:lumMod val="75000"/>
                  </a:schemeClr>
                </a:solidFill>
                <a:latin typeface="ＭＳ ゴシック" pitchFamily="49" charset="-128"/>
                <a:ea typeface="ＭＳ ゴシック" pitchFamily="49" charset="-128"/>
              </a:rPr>
              <a:t>再受付</a:t>
            </a:r>
          </a:p>
        </p:txBody>
      </p:sp>
      <p:sp>
        <p:nvSpPr>
          <p:cNvPr id="70" name="Rectangle 5"/>
          <p:cNvSpPr>
            <a:spLocks noChangeArrowheads="1"/>
          </p:cNvSpPr>
          <p:nvPr/>
        </p:nvSpPr>
        <p:spPr bwMode="auto">
          <a:xfrm>
            <a:off x="5902920" y="6029826"/>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ja-JP" altLang="en-US" b="1" dirty="0">
                <a:solidFill>
                  <a:schemeClr val="accent2">
                    <a:lumMod val="75000"/>
                  </a:schemeClr>
                </a:solidFill>
                <a:latin typeface="ＭＳ ゴシック" pitchFamily="49" charset="-128"/>
                <a:ea typeface="ＭＳ ゴシック" pitchFamily="49" charset="-128"/>
              </a:rPr>
              <a:t>届出書処理完了</a:t>
            </a:r>
          </a:p>
        </p:txBody>
      </p:sp>
      <p:pic>
        <p:nvPicPr>
          <p:cNvPr id="71" name="Picture 2" descr="C:\Users\s.yokobori\AppData\Local\Microsoft\Windows\Temporary Internet Files\Content.IE5\ZBB43XXI\MC90044145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7637" y="2797693"/>
            <a:ext cx="486265" cy="5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5"/>
          <p:cNvSpPr>
            <a:spLocks noChangeArrowheads="1"/>
          </p:cNvSpPr>
          <p:nvPr/>
        </p:nvSpPr>
        <p:spPr bwMode="auto">
          <a:xfrm>
            <a:off x="215664" y="1989101"/>
            <a:ext cx="1332000" cy="360000"/>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dirty="0">
                <a:solidFill>
                  <a:schemeClr val="accent2">
                    <a:lumMod val="75000"/>
                  </a:schemeClr>
                </a:solidFill>
                <a:latin typeface="ＭＳ ゴシック" pitchFamily="49" charset="-128"/>
              </a:rPr>
              <a:t>【</a:t>
            </a:r>
            <a:r>
              <a:rPr lang="ja-JP" altLang="en-US" sz="1200" b="1" dirty="0">
                <a:solidFill>
                  <a:schemeClr val="accent2">
                    <a:lumMod val="75000"/>
                  </a:schemeClr>
                </a:solidFill>
                <a:latin typeface="ＭＳ ゴシック" pitchFamily="49" charset="-128"/>
              </a:rPr>
              <a:t>届出書作成</a:t>
            </a:r>
            <a:endParaRPr lang="en-US" altLang="ja-JP" sz="1200" b="1" dirty="0">
              <a:solidFill>
                <a:schemeClr val="accent2">
                  <a:lumMod val="75000"/>
                </a:schemeClr>
              </a:solidFill>
              <a:latin typeface="ＭＳ ゴシック" pitchFamily="49" charset="-128"/>
            </a:endParaRPr>
          </a:p>
          <a:p>
            <a:pPr algn="ctr" defTabSz="746178">
              <a:spcBef>
                <a:spcPts val="0"/>
              </a:spcBef>
              <a:defRPr/>
            </a:pPr>
            <a:r>
              <a:rPr lang="en-US" altLang="ja-JP" sz="1200" b="1" dirty="0">
                <a:solidFill>
                  <a:schemeClr val="accent2">
                    <a:lumMod val="75000"/>
                  </a:schemeClr>
                </a:solidFill>
                <a:latin typeface="ＭＳ ゴシック" pitchFamily="49" charset="-128"/>
              </a:rPr>
              <a:t>/</a:t>
            </a:r>
            <a:r>
              <a:rPr lang="ja-JP" altLang="en-US" sz="1200" b="1" dirty="0">
                <a:solidFill>
                  <a:schemeClr val="accent2">
                    <a:lumMod val="75000"/>
                  </a:schemeClr>
                </a:solidFill>
                <a:latin typeface="ＭＳ ゴシック" pitchFamily="49" charset="-128"/>
              </a:rPr>
              <a:t>本登録</a:t>
            </a:r>
            <a:r>
              <a:rPr lang="en-US" altLang="ja-JP" sz="1200" b="1" dirty="0">
                <a:solidFill>
                  <a:schemeClr val="accent2">
                    <a:lumMod val="75000"/>
                  </a:schemeClr>
                </a:solidFill>
                <a:latin typeface="ＭＳ ゴシック" pitchFamily="49" charset="-128"/>
              </a:rPr>
              <a:t>】</a:t>
            </a:r>
            <a:endParaRPr lang="ja-JP" altLang="en-US" sz="1200" b="1" dirty="0">
              <a:solidFill>
                <a:schemeClr val="accent2">
                  <a:lumMod val="75000"/>
                </a:schemeClr>
              </a:solidFill>
              <a:latin typeface="ＭＳ ゴシック" pitchFamily="49" charset="-128"/>
            </a:endParaRPr>
          </a:p>
        </p:txBody>
      </p:sp>
      <p:sp>
        <p:nvSpPr>
          <p:cNvPr id="80" name="Rectangle 5"/>
          <p:cNvSpPr>
            <a:spLocks noChangeArrowheads="1"/>
          </p:cNvSpPr>
          <p:nvPr/>
        </p:nvSpPr>
        <p:spPr bwMode="auto">
          <a:xfrm>
            <a:off x="5848992" y="1993495"/>
            <a:ext cx="1440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en-US" altLang="ja-JP" b="1" dirty="0">
                <a:solidFill>
                  <a:schemeClr val="accent2">
                    <a:lumMod val="75000"/>
                  </a:schemeClr>
                </a:solidFill>
                <a:latin typeface="ＭＳ ゴシック" pitchFamily="49" charset="-128"/>
                <a:ea typeface="ＭＳ ゴシック" pitchFamily="49" charset="-128"/>
              </a:rPr>
              <a:t>JA</a:t>
            </a:r>
            <a:r>
              <a:rPr lang="ja-JP" altLang="en-US" b="1" dirty="0">
                <a:solidFill>
                  <a:schemeClr val="accent2">
                    <a:lumMod val="75000"/>
                  </a:schemeClr>
                </a:solidFill>
                <a:latin typeface="ＭＳ ゴシック" pitchFamily="49" charset="-128"/>
                <a:ea typeface="ＭＳ ゴシック" pitchFamily="49" charset="-128"/>
              </a:rPr>
              <a:t>受付</a:t>
            </a:r>
          </a:p>
        </p:txBody>
      </p:sp>
      <p:sp>
        <p:nvSpPr>
          <p:cNvPr id="2" name="スライド番号プレースホルダー 1"/>
          <p:cNvSpPr>
            <a:spLocks noGrp="1"/>
          </p:cNvSpPr>
          <p:nvPr>
            <p:ph type="sldNum" sz="quarter" idx="12"/>
          </p:nvPr>
        </p:nvSpPr>
        <p:spPr/>
        <p:txBody>
          <a:bodyPr/>
          <a:lstStyle/>
          <a:p>
            <a:pPr>
              <a:defRPr/>
            </a:pPr>
            <a:r>
              <a:rPr lang="en-US" altLang="ja-JP" dirty="0"/>
              <a:t>30</a:t>
            </a:r>
          </a:p>
        </p:txBody>
      </p:sp>
      <p:sp>
        <p:nvSpPr>
          <p:cNvPr id="42" name="Rectangle 5"/>
          <p:cNvSpPr>
            <a:spLocks noChangeArrowheads="1"/>
          </p:cNvSpPr>
          <p:nvPr/>
        </p:nvSpPr>
        <p:spPr bwMode="auto">
          <a:xfrm>
            <a:off x="215664" y="1222562"/>
            <a:ext cx="1332000" cy="360000"/>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100" b="1" dirty="0">
                <a:solidFill>
                  <a:schemeClr val="accent2">
                    <a:lumMod val="75000"/>
                  </a:schemeClr>
                </a:solidFill>
                <a:latin typeface="ＭＳ ゴシック" pitchFamily="49" charset="-128"/>
                <a:ea typeface="ＭＳ ゴシック" pitchFamily="49" charset="-128"/>
              </a:rPr>
              <a:t>【</a:t>
            </a:r>
            <a:r>
              <a:rPr lang="ja-JP" altLang="en-US" sz="1100" b="1" dirty="0">
                <a:solidFill>
                  <a:schemeClr val="accent2">
                    <a:lumMod val="75000"/>
                  </a:schemeClr>
                </a:solidFill>
                <a:latin typeface="ＭＳ ゴシック" pitchFamily="49" charset="-128"/>
                <a:ea typeface="ＭＳ ゴシック" pitchFamily="49" charset="-128"/>
              </a:rPr>
              <a:t>届出書仮登録</a:t>
            </a:r>
            <a:r>
              <a:rPr lang="en-US" altLang="ja-JP" sz="1100" b="1" dirty="0">
                <a:solidFill>
                  <a:schemeClr val="accent2">
                    <a:lumMod val="75000"/>
                  </a:schemeClr>
                </a:solidFill>
                <a:latin typeface="ＭＳ ゴシック" pitchFamily="49" charset="-128"/>
                <a:ea typeface="ＭＳ ゴシック" pitchFamily="49" charset="-128"/>
              </a:rPr>
              <a:t>】</a:t>
            </a:r>
            <a:endParaRPr lang="ja-JP" altLang="en-US" sz="1100" b="1" dirty="0">
              <a:solidFill>
                <a:schemeClr val="accent2">
                  <a:lumMod val="75000"/>
                </a:schemeClr>
              </a:solidFill>
              <a:latin typeface="ＭＳ ゴシック" pitchFamily="49" charset="-128"/>
              <a:ea typeface="ＭＳ ゴシック" pitchFamily="49" charset="-128"/>
            </a:endParaRPr>
          </a:p>
        </p:txBody>
      </p:sp>
      <p:sp>
        <p:nvSpPr>
          <p:cNvPr id="43" name="下矢印 42"/>
          <p:cNvSpPr/>
          <p:nvPr/>
        </p:nvSpPr>
        <p:spPr bwMode="auto">
          <a:xfrm>
            <a:off x="729511" y="1656743"/>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44" name="Rectangle 5"/>
          <p:cNvSpPr>
            <a:spLocks noChangeArrowheads="1"/>
          </p:cNvSpPr>
          <p:nvPr/>
        </p:nvSpPr>
        <p:spPr bwMode="auto">
          <a:xfrm>
            <a:off x="5902920" y="1238234"/>
            <a:ext cx="1440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7203" rIns="36000" bIns="37203"/>
          <a:lstStyle/>
          <a:p>
            <a:pPr algn="ctr" defTabSz="746178">
              <a:defRPr/>
            </a:pPr>
            <a:r>
              <a:rPr lang="en-US" altLang="ja-JP" b="1" dirty="0">
                <a:solidFill>
                  <a:schemeClr val="accent2">
                    <a:lumMod val="75000"/>
                  </a:schemeClr>
                </a:solidFill>
                <a:latin typeface="ＭＳ ゴシック" pitchFamily="49" charset="-128"/>
                <a:ea typeface="ＭＳ ゴシック" pitchFamily="49" charset="-128"/>
              </a:rPr>
              <a:t>JA</a:t>
            </a:r>
            <a:r>
              <a:rPr lang="ja-JP" altLang="en-US" b="1" dirty="0">
                <a:solidFill>
                  <a:schemeClr val="accent2">
                    <a:lumMod val="75000"/>
                  </a:schemeClr>
                </a:solidFill>
                <a:latin typeface="ＭＳ ゴシック" pitchFamily="49" charset="-128"/>
                <a:ea typeface="ＭＳ ゴシック" pitchFamily="49" charset="-128"/>
              </a:rPr>
              <a:t>仮登録</a:t>
            </a:r>
          </a:p>
        </p:txBody>
      </p:sp>
      <p:sp>
        <p:nvSpPr>
          <p:cNvPr id="45" name="下矢印 42">
            <a:extLst>
              <a:ext uri="{FF2B5EF4-FFF2-40B4-BE49-F238E27FC236}">
                <a16:creationId xmlns:a16="http://schemas.microsoft.com/office/drawing/2014/main" id="{A48F69B1-519A-4B76-9936-AC37991BB04D}"/>
              </a:ext>
            </a:extLst>
          </p:cNvPr>
          <p:cNvSpPr/>
          <p:nvPr/>
        </p:nvSpPr>
        <p:spPr bwMode="auto">
          <a:xfrm>
            <a:off x="724846" y="2445737"/>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47" name="下矢印 42">
            <a:extLst>
              <a:ext uri="{FF2B5EF4-FFF2-40B4-BE49-F238E27FC236}">
                <a16:creationId xmlns:a16="http://schemas.microsoft.com/office/drawing/2014/main" id="{97C9E742-5BE2-4131-B1B1-96A512905A7B}"/>
              </a:ext>
            </a:extLst>
          </p:cNvPr>
          <p:cNvSpPr/>
          <p:nvPr/>
        </p:nvSpPr>
        <p:spPr bwMode="auto">
          <a:xfrm>
            <a:off x="2585024" y="3227539"/>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48" name="下矢印 42">
            <a:extLst>
              <a:ext uri="{FF2B5EF4-FFF2-40B4-BE49-F238E27FC236}">
                <a16:creationId xmlns:a16="http://schemas.microsoft.com/office/drawing/2014/main" id="{421CB0BE-C58A-4FBD-B491-939F18908DB8}"/>
              </a:ext>
            </a:extLst>
          </p:cNvPr>
          <p:cNvSpPr/>
          <p:nvPr/>
        </p:nvSpPr>
        <p:spPr bwMode="auto">
          <a:xfrm>
            <a:off x="2603584" y="4026098"/>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49" name="Rectangle 5">
            <a:extLst>
              <a:ext uri="{FF2B5EF4-FFF2-40B4-BE49-F238E27FC236}">
                <a16:creationId xmlns:a16="http://schemas.microsoft.com/office/drawing/2014/main" id="{6A46C120-E5B8-4FA4-9F0F-49D429D4C5A4}"/>
              </a:ext>
            </a:extLst>
          </p:cNvPr>
          <p:cNvSpPr>
            <a:spLocks noChangeArrowheads="1"/>
          </p:cNvSpPr>
          <p:nvPr/>
        </p:nvSpPr>
        <p:spPr bwMode="auto">
          <a:xfrm>
            <a:off x="2087872" y="4402681"/>
            <a:ext cx="1332000" cy="360000"/>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送付書出力</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82" name="直方体 81">
            <a:extLst>
              <a:ext uri="{FF2B5EF4-FFF2-40B4-BE49-F238E27FC236}">
                <a16:creationId xmlns:a16="http://schemas.microsoft.com/office/drawing/2014/main" id="{DC116F3D-F330-4F30-9EEE-474BA96B1E15}"/>
              </a:ext>
            </a:extLst>
          </p:cNvPr>
          <p:cNvSpPr/>
          <p:nvPr/>
        </p:nvSpPr>
        <p:spPr bwMode="auto">
          <a:xfrm>
            <a:off x="3861751" y="928669"/>
            <a:ext cx="1800000" cy="5760000"/>
          </a:xfrm>
          <a:prstGeom prst="cube">
            <a:avLst>
              <a:gd name="adj" fmla="val 11820"/>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83" name="Text Box 5">
            <a:extLst>
              <a:ext uri="{FF2B5EF4-FFF2-40B4-BE49-F238E27FC236}">
                <a16:creationId xmlns:a16="http://schemas.microsoft.com/office/drawing/2014/main" id="{17B8612B-0E86-4819-A890-D0CF08C02AD4}"/>
              </a:ext>
            </a:extLst>
          </p:cNvPr>
          <p:cNvSpPr txBox="1">
            <a:spLocks noChangeArrowheads="1"/>
          </p:cNvSpPr>
          <p:nvPr/>
        </p:nvSpPr>
        <p:spPr bwMode="auto">
          <a:xfrm>
            <a:off x="4081434" y="753307"/>
            <a:ext cx="1260000" cy="307771"/>
          </a:xfrm>
          <a:prstGeom prst="rect">
            <a:avLst/>
          </a:prstGeom>
          <a:solidFill>
            <a:schemeClr val="bg1"/>
          </a:solidFill>
          <a:ln w="12700">
            <a:solidFill>
              <a:schemeClr val="tx1"/>
            </a:solidFill>
            <a:miter lim="800000"/>
            <a:headEnd/>
            <a:tailEnd/>
          </a:ln>
        </p:spPr>
        <p:txBody>
          <a:bodyPr wrap="square"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ts val="0"/>
              </a:spcBef>
            </a:pPr>
            <a:r>
              <a:rPr lang="ja-JP" altLang="en-US" sz="1400" b="1" dirty="0">
                <a:latin typeface="ＭＳ ゴシック" pitchFamily="49" charset="-128"/>
                <a:ea typeface="ＭＳ ゴシック" pitchFamily="49" charset="-128"/>
              </a:rPr>
              <a:t>基　金</a:t>
            </a:r>
          </a:p>
        </p:txBody>
      </p:sp>
      <p:sp>
        <p:nvSpPr>
          <p:cNvPr id="84" name="Rectangle 5">
            <a:extLst>
              <a:ext uri="{FF2B5EF4-FFF2-40B4-BE49-F238E27FC236}">
                <a16:creationId xmlns:a16="http://schemas.microsoft.com/office/drawing/2014/main" id="{69E04642-780E-4888-B507-4E1BD85B665B}"/>
              </a:ext>
            </a:extLst>
          </p:cNvPr>
          <p:cNvSpPr>
            <a:spLocks noChangeArrowheads="1"/>
          </p:cNvSpPr>
          <p:nvPr/>
        </p:nvSpPr>
        <p:spPr bwMode="auto">
          <a:xfrm>
            <a:off x="3954015" y="5200708"/>
            <a:ext cx="1332000" cy="359494"/>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dirty="0">
                <a:solidFill>
                  <a:schemeClr val="accent2">
                    <a:lumMod val="75000"/>
                  </a:schemeClr>
                </a:solidFill>
                <a:latin typeface="ＭＳ ゴシック" pitchFamily="49" charset="-128"/>
                <a:ea typeface="ＭＳ ゴシック" pitchFamily="49" charset="-128"/>
              </a:rPr>
              <a:t>【</a:t>
            </a:r>
            <a:r>
              <a:rPr lang="ja-JP" altLang="en-US" sz="1200" b="1" dirty="0">
                <a:solidFill>
                  <a:schemeClr val="accent2">
                    <a:lumMod val="75000"/>
                  </a:schemeClr>
                </a:solidFill>
                <a:latin typeface="ＭＳ ゴシック" pitchFamily="49" charset="-128"/>
                <a:ea typeface="ＭＳ ゴシック" pitchFamily="49" charset="-128"/>
              </a:rPr>
              <a:t>届出書受付</a:t>
            </a:r>
            <a:r>
              <a:rPr lang="en-US" altLang="ja-JP" sz="1200" b="1" dirty="0">
                <a:solidFill>
                  <a:schemeClr val="accent2">
                    <a:lumMod val="75000"/>
                  </a:schemeClr>
                </a:solidFill>
                <a:latin typeface="ＭＳ ゴシック" pitchFamily="49" charset="-128"/>
                <a:ea typeface="ＭＳ ゴシック" pitchFamily="49" charset="-128"/>
              </a:rPr>
              <a:t>】</a:t>
            </a:r>
            <a:endParaRPr lang="ja-JP" altLang="en-US" sz="1200" b="1" dirty="0">
              <a:solidFill>
                <a:schemeClr val="accent2">
                  <a:lumMod val="75000"/>
                </a:schemeClr>
              </a:solidFill>
              <a:latin typeface="ＭＳ ゴシック" pitchFamily="49" charset="-128"/>
              <a:ea typeface="ＭＳ ゴシック" pitchFamily="49" charset="-128"/>
            </a:endParaRPr>
          </a:p>
        </p:txBody>
      </p:sp>
      <p:sp>
        <p:nvSpPr>
          <p:cNvPr id="85" name="Rectangle 5">
            <a:extLst>
              <a:ext uri="{FF2B5EF4-FFF2-40B4-BE49-F238E27FC236}">
                <a16:creationId xmlns:a16="http://schemas.microsoft.com/office/drawing/2014/main" id="{E03A1980-3F95-4B75-9069-8178AEAEA178}"/>
              </a:ext>
            </a:extLst>
          </p:cNvPr>
          <p:cNvSpPr>
            <a:spLocks noChangeArrowheads="1"/>
          </p:cNvSpPr>
          <p:nvPr/>
        </p:nvSpPr>
        <p:spPr bwMode="auto">
          <a:xfrm>
            <a:off x="3960080" y="6035731"/>
            <a:ext cx="1332000" cy="359494"/>
          </a:xfrm>
          <a:prstGeom prst="rect">
            <a:avLst/>
          </a:prstGeom>
          <a:solidFill>
            <a:schemeClr val="bg1"/>
          </a:solidFill>
          <a:ln w="9525">
            <a:solidFill>
              <a:schemeClr val="tx1"/>
            </a:solidFill>
            <a:miter lim="800000"/>
            <a:headEnd/>
            <a:tailEnd/>
          </a:ln>
          <a:effectLst/>
        </p:spPr>
        <p:txBody>
          <a:bodyPr lIns="36000" tIns="37203" rIns="36000" bIns="37203" anchor="ctr" anchorCtr="0"/>
          <a:lstStyle/>
          <a:p>
            <a:pPr algn="ctr" defTabSz="746178">
              <a:defRPr/>
            </a:pPr>
            <a:r>
              <a:rPr lang="en-US" altLang="ja-JP" sz="1200" b="1" spc="-100" dirty="0">
                <a:solidFill>
                  <a:schemeClr val="accent2">
                    <a:lumMod val="75000"/>
                  </a:schemeClr>
                </a:solidFill>
                <a:latin typeface="ＭＳ ゴシック" pitchFamily="49" charset="-128"/>
                <a:ea typeface="ＭＳ ゴシック" pitchFamily="49" charset="-128"/>
              </a:rPr>
              <a:t>【</a:t>
            </a:r>
            <a:r>
              <a:rPr lang="ja-JP" altLang="en-US" sz="1200" b="1" spc="-100" dirty="0">
                <a:solidFill>
                  <a:schemeClr val="accent2">
                    <a:lumMod val="75000"/>
                  </a:schemeClr>
                </a:solidFill>
                <a:latin typeface="ＭＳ ゴシック" pitchFamily="49" charset="-128"/>
                <a:ea typeface="ＭＳ ゴシック" pitchFamily="49" charset="-128"/>
              </a:rPr>
              <a:t>バッチ処理完了</a:t>
            </a:r>
            <a:r>
              <a:rPr lang="en-US" altLang="ja-JP" sz="1200" b="1" spc="-100" dirty="0">
                <a:solidFill>
                  <a:schemeClr val="accent2">
                    <a:lumMod val="75000"/>
                  </a:schemeClr>
                </a:solidFill>
                <a:latin typeface="ＭＳ ゴシック" pitchFamily="49" charset="-128"/>
                <a:ea typeface="ＭＳ ゴシック" pitchFamily="49" charset="-128"/>
              </a:rPr>
              <a:t>】</a:t>
            </a:r>
            <a:endParaRPr lang="ja-JP" altLang="en-US" sz="1200" b="1" spc="-100" dirty="0">
              <a:solidFill>
                <a:schemeClr val="accent2">
                  <a:lumMod val="75000"/>
                </a:schemeClr>
              </a:solidFill>
              <a:latin typeface="ＭＳ ゴシック" pitchFamily="49" charset="-128"/>
              <a:ea typeface="ＭＳ ゴシック" pitchFamily="49" charset="-128"/>
            </a:endParaRPr>
          </a:p>
        </p:txBody>
      </p:sp>
      <p:pic>
        <p:nvPicPr>
          <p:cNvPr id="86" name="Picture 2" descr="C:\Users\s.yokobori\AppData\Local\Microsoft\Windows\Temporary Internet Files\Content.IE5\ZBB43XXI\MC900441454[1].png">
            <a:extLst>
              <a:ext uri="{FF2B5EF4-FFF2-40B4-BE49-F238E27FC236}">
                <a16:creationId xmlns:a16="http://schemas.microsoft.com/office/drawing/2014/main" id="{FF67CABA-2D11-4B44-B355-ADFFB0CB7D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68285" y="4389820"/>
            <a:ext cx="486265" cy="5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右矢印 13">
            <a:extLst>
              <a:ext uri="{FF2B5EF4-FFF2-40B4-BE49-F238E27FC236}">
                <a16:creationId xmlns:a16="http://schemas.microsoft.com/office/drawing/2014/main" id="{898C672A-5EF7-4A86-877C-3AF2A5DA7CC1}"/>
              </a:ext>
            </a:extLst>
          </p:cNvPr>
          <p:cNvSpPr>
            <a:spLocks noChangeArrowheads="1"/>
          </p:cNvSpPr>
          <p:nvPr/>
        </p:nvSpPr>
        <p:spPr bwMode="auto">
          <a:xfrm>
            <a:off x="3511527" y="4221043"/>
            <a:ext cx="833009" cy="723275"/>
          </a:xfrm>
          <a:prstGeom prst="rightArrow">
            <a:avLst>
              <a:gd name="adj1" fmla="val 56548"/>
              <a:gd name="adj2" fmla="val 31010"/>
            </a:avLst>
          </a:prstGeom>
          <a:solidFill>
            <a:srgbClr val="CCFFCC"/>
          </a:solidFill>
          <a:ln w="9525" algn="ctr">
            <a:solidFill>
              <a:schemeClr val="tx1"/>
            </a:solidFill>
            <a:round/>
            <a:headEnd/>
            <a:tailEnd/>
          </a:ln>
        </p:spPr>
        <p:txBody>
          <a:bodyPr lIns="36000" tIns="72000" rIns="36000" bIns="72000" anchor="ctr" anchorCtr="0"/>
          <a:lstStyle/>
          <a:p>
            <a:pPr algn="ctr" defTabSz="1108075">
              <a:spcBef>
                <a:spcPts val="0"/>
              </a:spcBef>
            </a:pPr>
            <a:r>
              <a:rPr lang="ja-JP" altLang="en-US" sz="1200" dirty="0">
                <a:latin typeface="ＭＳ 明朝" panose="02020609040205080304" pitchFamily="17" charset="-128"/>
                <a:ea typeface="ＭＳ 明朝" panose="02020609040205080304" pitchFamily="17" charset="-128"/>
              </a:rPr>
              <a:t>届出書</a:t>
            </a:r>
            <a:endParaRPr lang="en-US" altLang="ja-JP" sz="1200" dirty="0">
              <a:latin typeface="ＭＳ 明朝" panose="02020609040205080304" pitchFamily="17" charset="-128"/>
              <a:ea typeface="ＭＳ 明朝" panose="02020609040205080304" pitchFamily="17" charset="-128"/>
            </a:endParaRPr>
          </a:p>
          <a:p>
            <a:pPr algn="ctr" defTabSz="1108075">
              <a:spcBef>
                <a:spcPts val="0"/>
              </a:spcBef>
            </a:pPr>
            <a:r>
              <a:rPr lang="ja-JP" altLang="en-US" sz="1200" dirty="0">
                <a:latin typeface="ＭＳ 明朝" panose="02020609040205080304" pitchFamily="17" charset="-128"/>
                <a:ea typeface="ＭＳ 明朝" panose="02020609040205080304" pitchFamily="17" charset="-128"/>
              </a:rPr>
              <a:t>送付</a:t>
            </a:r>
          </a:p>
        </p:txBody>
      </p:sp>
      <p:sp>
        <p:nvSpPr>
          <p:cNvPr id="89" name="下矢印 42">
            <a:extLst>
              <a:ext uri="{FF2B5EF4-FFF2-40B4-BE49-F238E27FC236}">
                <a16:creationId xmlns:a16="http://schemas.microsoft.com/office/drawing/2014/main" id="{4CBEBC17-3C60-412D-A5D4-92A49572589B}"/>
              </a:ext>
            </a:extLst>
          </p:cNvPr>
          <p:cNvSpPr/>
          <p:nvPr/>
        </p:nvSpPr>
        <p:spPr bwMode="auto">
          <a:xfrm>
            <a:off x="4457732" y="5635930"/>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90" name="下矢印 42">
            <a:extLst>
              <a:ext uri="{FF2B5EF4-FFF2-40B4-BE49-F238E27FC236}">
                <a16:creationId xmlns:a16="http://schemas.microsoft.com/office/drawing/2014/main" id="{FAA1F2C9-0079-4B29-A89F-3D7C2E418C3C}"/>
              </a:ext>
            </a:extLst>
          </p:cNvPr>
          <p:cNvSpPr/>
          <p:nvPr/>
        </p:nvSpPr>
        <p:spPr bwMode="auto">
          <a:xfrm>
            <a:off x="4446734" y="4849879"/>
            <a:ext cx="351490" cy="325670"/>
          </a:xfrm>
          <a:prstGeom prst="downArrow">
            <a:avLst>
              <a:gd name="adj1" fmla="val 50000"/>
              <a:gd name="adj2" fmla="val 43386"/>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08075" rtl="0" eaLnBrk="1" fontAlgn="base" latinLnBrk="0" hangingPunct="1">
              <a:lnSpc>
                <a:spcPct val="100000"/>
              </a:lnSpc>
              <a:spcBef>
                <a:spcPct val="0"/>
              </a:spcBef>
              <a:spcAft>
                <a:spcPct val="0"/>
              </a:spcAft>
              <a:buClrTx/>
              <a:buSzTx/>
              <a:buFontTx/>
              <a:buNone/>
              <a:tabLst/>
            </a:pPr>
            <a:endParaRPr kumimoji="1" lang="ja-JP" altLang="en-US" sz="2200" b="0" i="0" u="none" strike="noStrike" cap="none" normalizeH="0" baseline="0">
              <a:ln>
                <a:noFill/>
              </a:ln>
              <a:solidFill>
                <a:schemeClr val="tx1"/>
              </a:solidFill>
              <a:effectLst/>
              <a:latin typeface="Arial" charset="0"/>
              <a:ea typeface="ＭＳ ゴシック" pitchFamily="49" charset="-128"/>
            </a:endParaRPr>
          </a:p>
        </p:txBody>
      </p:sp>
      <p:sp>
        <p:nvSpPr>
          <p:cNvPr id="91" name="直方体 90">
            <a:extLst>
              <a:ext uri="{FF2B5EF4-FFF2-40B4-BE49-F238E27FC236}">
                <a16:creationId xmlns:a16="http://schemas.microsoft.com/office/drawing/2014/main" id="{E615AAB3-6287-47F2-84C5-2A9C69A78F0E}"/>
              </a:ext>
            </a:extLst>
          </p:cNvPr>
          <p:cNvSpPr/>
          <p:nvPr/>
        </p:nvSpPr>
        <p:spPr bwMode="auto">
          <a:xfrm>
            <a:off x="7512585" y="2997174"/>
            <a:ext cx="1397854" cy="1392646"/>
          </a:xfrm>
          <a:prstGeom prst="cube">
            <a:avLst>
              <a:gd name="adj" fmla="val 14110"/>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92" name="Text Box 5">
            <a:extLst>
              <a:ext uri="{FF2B5EF4-FFF2-40B4-BE49-F238E27FC236}">
                <a16:creationId xmlns:a16="http://schemas.microsoft.com/office/drawing/2014/main" id="{549734BD-12EF-46DB-8A3B-AFA7C929D5A1}"/>
              </a:ext>
            </a:extLst>
          </p:cNvPr>
          <p:cNvSpPr txBox="1">
            <a:spLocks noChangeArrowheads="1"/>
          </p:cNvSpPr>
          <p:nvPr/>
        </p:nvSpPr>
        <p:spPr bwMode="auto">
          <a:xfrm>
            <a:off x="7722148" y="2807379"/>
            <a:ext cx="1038588" cy="337463"/>
          </a:xfrm>
          <a:prstGeom prst="rect">
            <a:avLst/>
          </a:prstGeom>
          <a:solidFill>
            <a:schemeClr val="bg1"/>
          </a:solidFill>
          <a:ln w="12700">
            <a:solidFill>
              <a:schemeClr val="tx1"/>
            </a:solidFill>
            <a:miter lim="800000"/>
            <a:headEnd/>
            <a:tailEnd/>
          </a:ln>
        </p:spPr>
        <p:txBody>
          <a:bodyPr wrap="square"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600" b="1" dirty="0">
                <a:latin typeface="ＭＳ ゴシック" pitchFamily="49" charset="-128"/>
                <a:ea typeface="ＭＳ ゴシック" pitchFamily="49" charset="-128"/>
              </a:rPr>
              <a:t>受託機関</a:t>
            </a:r>
          </a:p>
        </p:txBody>
      </p:sp>
      <p:pic>
        <p:nvPicPr>
          <p:cNvPr id="93" name="Picture 5" descr="C:\Program Files\Microsoft Office\MEDIA\CAGCAT10\j0195384.wmf">
            <a:extLst>
              <a:ext uri="{FF2B5EF4-FFF2-40B4-BE49-F238E27FC236}">
                <a16:creationId xmlns:a16="http://schemas.microsoft.com/office/drawing/2014/main" id="{67F58844-CB70-4321-A602-257F26CF59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8649" y="3436804"/>
            <a:ext cx="659368" cy="67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矢印: 折線 2">
            <a:extLst>
              <a:ext uri="{FF2B5EF4-FFF2-40B4-BE49-F238E27FC236}">
                <a16:creationId xmlns:a16="http://schemas.microsoft.com/office/drawing/2014/main" id="{DF0E68B5-7619-44ED-ACE1-1DFE0F8E6F74}"/>
              </a:ext>
            </a:extLst>
          </p:cNvPr>
          <p:cNvSpPr/>
          <p:nvPr/>
        </p:nvSpPr>
        <p:spPr bwMode="auto">
          <a:xfrm flipH="1">
            <a:off x="7380566" y="1621534"/>
            <a:ext cx="1038588" cy="1127557"/>
          </a:xfrm>
          <a:prstGeom prst="bentArrow">
            <a:avLst>
              <a:gd name="adj1" fmla="val 31620"/>
              <a:gd name="adj2" fmla="val 32187"/>
              <a:gd name="adj3" fmla="val 28594"/>
              <a:gd name="adj4" fmla="val 43750"/>
            </a:avLst>
          </a:prstGeom>
          <a:solidFill>
            <a:srgbClr val="CC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4" name="テキスト ボックス 3">
            <a:extLst>
              <a:ext uri="{FF2B5EF4-FFF2-40B4-BE49-F238E27FC236}">
                <a16:creationId xmlns:a16="http://schemas.microsoft.com/office/drawing/2014/main" id="{7E9680B4-3358-47C4-8896-D61F5C71F040}"/>
              </a:ext>
            </a:extLst>
          </p:cNvPr>
          <p:cNvSpPr txBox="1"/>
          <p:nvPr/>
        </p:nvSpPr>
        <p:spPr>
          <a:xfrm>
            <a:off x="7604972" y="1788034"/>
            <a:ext cx="589775" cy="307777"/>
          </a:xfrm>
          <a:prstGeom prst="rect">
            <a:avLst/>
          </a:prstGeom>
          <a:noFill/>
        </p:spPr>
        <p:txBody>
          <a:bodyPr wrap="square" rtlCol="0">
            <a:spAutoFit/>
          </a:bodyPr>
          <a:lstStyle/>
          <a:p>
            <a:r>
              <a:rPr lang="ja-JP" altLang="en-US" dirty="0"/>
              <a:t>検索</a:t>
            </a:r>
            <a:endParaRPr kumimoji="1" lang="ja-JP" altLang="en-US" dirty="0"/>
          </a:p>
        </p:txBody>
      </p:sp>
    </p:spTree>
    <p:extLst>
      <p:ext uri="{BB962C8B-B14F-4D97-AF65-F5344CB8AC3E}">
        <p14:creationId xmlns:p14="http://schemas.microsoft.com/office/powerpoint/2010/main" val="21953142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a:extLst>
              <a:ext uri="{FF2B5EF4-FFF2-40B4-BE49-F238E27FC236}">
                <a16:creationId xmlns:a16="http://schemas.microsoft.com/office/drawing/2014/main" id="{C0EFD3CF-5352-44E3-A3B2-94A61E989E69}"/>
              </a:ext>
            </a:extLst>
          </p:cNvPr>
          <p:cNvPicPr>
            <a:picLocks noChangeAspect="1"/>
          </p:cNvPicPr>
          <p:nvPr/>
        </p:nvPicPr>
        <p:blipFill>
          <a:blip r:embed="rId2"/>
          <a:stretch>
            <a:fillRect/>
          </a:stretch>
        </p:blipFill>
        <p:spPr>
          <a:xfrm>
            <a:off x="271116" y="1239023"/>
            <a:ext cx="4591050" cy="2933700"/>
          </a:xfrm>
          <a:prstGeom prst="rect">
            <a:avLst/>
          </a:prstGeom>
        </p:spPr>
      </p:pic>
      <p:pic>
        <p:nvPicPr>
          <p:cNvPr id="48" name="図 47" descr="WS000016.BMP"/>
          <p:cNvPicPr>
            <a:picLocks noChangeAspect="1"/>
          </p:cNvPicPr>
          <p:nvPr/>
        </p:nvPicPr>
        <p:blipFill>
          <a:blip r:embed="rId3"/>
          <a:stretch>
            <a:fillRect/>
          </a:stretch>
        </p:blipFill>
        <p:spPr>
          <a:xfrm>
            <a:off x="5354212" y="1383617"/>
            <a:ext cx="2518963" cy="2230648"/>
          </a:xfrm>
          <a:prstGeom prst="rect">
            <a:avLst/>
          </a:prstGeom>
        </p:spPr>
      </p:pic>
      <p:sp>
        <p:nvSpPr>
          <p:cNvPr id="21520" name="Text Box 23"/>
          <p:cNvSpPr txBox="1">
            <a:spLocks noChangeArrowheads="1"/>
          </p:cNvSpPr>
          <p:nvPr/>
        </p:nvSpPr>
        <p:spPr bwMode="auto">
          <a:xfrm>
            <a:off x="422522" y="199641"/>
            <a:ext cx="8103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2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処理情報照会</a:t>
            </a:r>
            <a:r>
              <a:rPr lang="en-US" altLang="ja-JP" sz="1600" dirty="0">
                <a:latin typeface="ＭＳ ゴシック" pitchFamily="49" charset="-128"/>
              </a:rPr>
              <a:t>】</a:t>
            </a:r>
            <a:r>
              <a:rPr lang="ja-JP" altLang="en-US" sz="1600" dirty="0">
                <a:latin typeface="ＭＳ ゴシック" pitchFamily="49" charset="-128"/>
              </a:rPr>
              <a:t>の</a:t>
            </a:r>
            <a:r>
              <a:rPr lang="en-US" altLang="ja-JP" sz="1600" dirty="0">
                <a:latin typeface="ＭＳ ゴシック" pitchFamily="49" charset="-128"/>
              </a:rPr>
              <a:t>【</a:t>
            </a:r>
            <a:r>
              <a:rPr lang="ja-JP" altLang="en-US" sz="1600" dirty="0">
                <a:latin typeface="ＭＳ ゴシック" pitchFamily="49" charset="-128"/>
              </a:rPr>
              <a:t>届出書の処理状況を確認したい場合</a:t>
            </a:r>
            <a:r>
              <a:rPr lang="en-US" altLang="ja-JP" sz="1600" dirty="0">
                <a:latin typeface="ＭＳ ゴシック" pitchFamily="49" charset="-128"/>
              </a:rPr>
              <a:t>】</a:t>
            </a:r>
            <a:r>
              <a:rPr lang="ja-JP" altLang="en-US" sz="1600" dirty="0">
                <a:latin typeface="ＭＳ ゴシック" pitchFamily="49" charset="-128"/>
              </a:rPr>
              <a:t>から届出書の手続の進捗状況を確認できます。　</a:t>
            </a:r>
            <a:endParaRPr lang="en-US" altLang="ja-JP" sz="1200" dirty="0">
              <a:latin typeface="ＭＳ ゴシック" pitchFamily="49" charset="-128"/>
            </a:endParaRPr>
          </a:p>
        </p:txBody>
      </p:sp>
      <p:sp>
        <p:nvSpPr>
          <p:cNvPr id="25" name="Text Box 33"/>
          <p:cNvSpPr txBox="1">
            <a:spLocks noChangeArrowheads="1"/>
          </p:cNvSpPr>
          <p:nvPr/>
        </p:nvSpPr>
        <p:spPr bwMode="auto">
          <a:xfrm>
            <a:off x="107504" y="983494"/>
            <a:ext cx="2140644" cy="2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200" dirty="0">
                <a:ea typeface="ＭＳ ゴシック" pitchFamily="49" charset="-128"/>
              </a:rPr>
              <a:t>【</a:t>
            </a:r>
            <a:r>
              <a:rPr lang="ja-JP" altLang="en-US" sz="1200" dirty="0">
                <a:solidFill>
                  <a:schemeClr val="tx2"/>
                </a:solidFill>
                <a:latin typeface="ＭＳ ゴシック" pitchFamily="49" charset="-128"/>
                <a:ea typeface="ＭＳ ゴシック" pitchFamily="49" charset="-128"/>
              </a:rPr>
              <a:t>メインメニュー</a:t>
            </a:r>
            <a:r>
              <a:rPr lang="ja-JP" altLang="en-US" sz="1200" dirty="0">
                <a:ea typeface="ＭＳ ゴシック" pitchFamily="49" charset="-128"/>
              </a:rPr>
              <a:t>画面</a:t>
            </a:r>
            <a:r>
              <a:rPr lang="en-US" altLang="ja-JP" sz="1200" dirty="0">
                <a:ea typeface="ＭＳ ゴシック" pitchFamily="49" charset="-128"/>
              </a:rPr>
              <a:t>】</a:t>
            </a:r>
            <a:endParaRPr lang="ja-JP" altLang="en-US" sz="1200" dirty="0">
              <a:ea typeface="ＭＳ ゴシック" pitchFamily="49" charset="-128"/>
            </a:endParaRPr>
          </a:p>
        </p:txBody>
      </p:sp>
      <p:sp>
        <p:nvSpPr>
          <p:cNvPr id="26" name="Text Box 33"/>
          <p:cNvSpPr txBox="1">
            <a:spLocks noChangeArrowheads="1"/>
          </p:cNvSpPr>
          <p:nvPr/>
        </p:nvSpPr>
        <p:spPr bwMode="auto">
          <a:xfrm>
            <a:off x="5337841" y="4763350"/>
            <a:ext cx="18526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800" dirty="0">
                <a:ea typeface="ＭＳ ゴシック" pitchFamily="49" charset="-128"/>
              </a:rPr>
              <a:t>【</a:t>
            </a:r>
            <a:r>
              <a:rPr lang="ja-JP" altLang="en-US" sz="800" dirty="0">
                <a:ea typeface="ＭＳ ゴシック" pitchFamily="49" charset="-128"/>
              </a:rPr>
              <a:t> 処理状況一覧</a:t>
            </a:r>
            <a:r>
              <a:rPr lang="en-US" altLang="ja-JP" sz="800" dirty="0">
                <a:ea typeface="ＭＳ ゴシック" pitchFamily="49" charset="-128"/>
              </a:rPr>
              <a:t>】</a:t>
            </a:r>
            <a:endParaRPr lang="ja-JP" altLang="en-US" sz="800" dirty="0">
              <a:ea typeface="ＭＳ ゴシック" pitchFamily="49" charset="-128"/>
            </a:endParaRPr>
          </a:p>
        </p:txBody>
      </p:sp>
      <p:sp>
        <p:nvSpPr>
          <p:cNvPr id="28" name="Rectangle 5"/>
          <p:cNvSpPr>
            <a:spLocks noChangeArrowheads="1"/>
          </p:cNvSpPr>
          <p:nvPr/>
        </p:nvSpPr>
        <p:spPr bwMode="auto">
          <a:xfrm>
            <a:off x="3143180" y="2380593"/>
            <a:ext cx="1718985" cy="21602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31" name="Rectangle 5"/>
          <p:cNvSpPr>
            <a:spLocks noChangeArrowheads="1"/>
          </p:cNvSpPr>
          <p:nvPr/>
        </p:nvSpPr>
        <p:spPr bwMode="auto">
          <a:xfrm>
            <a:off x="5634914" y="2623967"/>
            <a:ext cx="2119314" cy="20002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34" name="AutoShape 21"/>
          <p:cNvSpPr>
            <a:spLocks noChangeArrowheads="1"/>
          </p:cNvSpPr>
          <p:nvPr/>
        </p:nvSpPr>
        <p:spPr bwMode="auto">
          <a:xfrm rot="5400000">
            <a:off x="6278113" y="3696710"/>
            <a:ext cx="419742" cy="390525"/>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ea typeface="ＭＳ ゴシック" pitchFamily="49" charset="-128"/>
            </a:endParaRPr>
          </a:p>
        </p:txBody>
      </p:sp>
      <p:sp>
        <p:nvSpPr>
          <p:cNvPr id="21525" name="フリーフォーム 2"/>
          <p:cNvSpPr>
            <a:spLocks/>
          </p:cNvSpPr>
          <p:nvPr/>
        </p:nvSpPr>
        <p:spPr bwMode="auto">
          <a:xfrm rot="484470" flipV="1">
            <a:off x="4798648" y="1926486"/>
            <a:ext cx="2193067" cy="561385"/>
          </a:xfrm>
          <a:custGeom>
            <a:avLst/>
            <a:gdLst>
              <a:gd name="T0" fmla="*/ 0 w 1276350"/>
              <a:gd name="T1" fmla="*/ 0 h 314337"/>
              <a:gd name="T2" fmla="*/ 771525 w 1276350"/>
              <a:gd name="T3" fmla="*/ 312597 h 314337"/>
              <a:gd name="T4" fmla="*/ 1276350 w 1276350"/>
              <a:gd name="T5" fmla="*/ 9525 h 314337"/>
              <a:gd name="T6" fmla="*/ 0 60000 65536"/>
              <a:gd name="T7" fmla="*/ 0 60000 65536"/>
              <a:gd name="T8" fmla="*/ 0 60000 65536"/>
            </a:gdLst>
            <a:ahLst/>
            <a:cxnLst>
              <a:cxn ang="T6">
                <a:pos x="T0" y="T1"/>
              </a:cxn>
              <a:cxn ang="T7">
                <a:pos x="T2" y="T3"/>
              </a:cxn>
              <a:cxn ang="T8">
                <a:pos x="T4" y="T5"/>
              </a:cxn>
            </a:cxnLst>
            <a:rect l="0" t="0" r="r" b="b"/>
            <a:pathLst>
              <a:path w="1276350" h="314337">
                <a:moveTo>
                  <a:pt x="0" y="0"/>
                </a:moveTo>
                <a:cubicBezTo>
                  <a:pt x="279400" y="156369"/>
                  <a:pt x="558800" y="312738"/>
                  <a:pt x="771525" y="314325"/>
                </a:cubicBezTo>
                <a:cubicBezTo>
                  <a:pt x="984250" y="315912"/>
                  <a:pt x="1130300" y="162718"/>
                  <a:pt x="1276350" y="9525"/>
                </a:cubicBezTo>
              </a:path>
            </a:pathLst>
          </a:custGeom>
          <a:noFill/>
          <a:ln w="222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pic>
        <p:nvPicPr>
          <p:cNvPr id="35" name="図 10" descr="img03.png"/>
          <p:cNvPicPr>
            <a:picLocks noChangeAspect="1"/>
          </p:cNvPicPr>
          <p:nvPr/>
        </p:nvPicPr>
        <p:blipFill>
          <a:blip r:embed="rId4"/>
          <a:srcRect/>
          <a:stretch>
            <a:fillRect/>
          </a:stretch>
        </p:blipFill>
        <p:spPr bwMode="auto">
          <a:xfrm>
            <a:off x="4429124" y="2428868"/>
            <a:ext cx="214281" cy="362966"/>
          </a:xfrm>
          <a:prstGeom prst="rect">
            <a:avLst/>
          </a:prstGeom>
          <a:noFill/>
          <a:ln w="9525">
            <a:noFill/>
            <a:miter lim="800000"/>
            <a:headEnd/>
            <a:tailEnd/>
          </a:ln>
        </p:spPr>
      </p:pic>
      <p:sp>
        <p:nvSpPr>
          <p:cNvPr id="3" name="スライド番号プレースホルダー 2"/>
          <p:cNvSpPr>
            <a:spLocks noGrp="1"/>
          </p:cNvSpPr>
          <p:nvPr>
            <p:ph type="sldNum" sz="quarter" idx="12"/>
          </p:nvPr>
        </p:nvSpPr>
        <p:spPr/>
        <p:txBody>
          <a:bodyPr/>
          <a:lstStyle/>
          <a:p>
            <a:pPr>
              <a:defRPr/>
            </a:pPr>
            <a:r>
              <a:rPr lang="en-US" altLang="ja-JP" dirty="0"/>
              <a:t>31</a:t>
            </a:r>
          </a:p>
        </p:txBody>
      </p:sp>
      <p:pic>
        <p:nvPicPr>
          <p:cNvPr id="38" name="図 37">
            <a:extLst>
              <a:ext uri="{FF2B5EF4-FFF2-40B4-BE49-F238E27FC236}">
                <a16:creationId xmlns:a16="http://schemas.microsoft.com/office/drawing/2014/main" id="{C8F5CBD6-7417-4542-B3AF-05149DE5B648}"/>
              </a:ext>
            </a:extLst>
          </p:cNvPr>
          <p:cNvPicPr>
            <a:picLocks noChangeAspect="1"/>
          </p:cNvPicPr>
          <p:nvPr/>
        </p:nvPicPr>
        <p:blipFill>
          <a:blip r:embed="rId5"/>
          <a:stretch>
            <a:fillRect/>
          </a:stretch>
        </p:blipFill>
        <p:spPr>
          <a:xfrm>
            <a:off x="3923928" y="4170383"/>
            <a:ext cx="4262348" cy="2570985"/>
          </a:xfrm>
          <a:prstGeom prst="rect">
            <a:avLst/>
          </a:prstGeom>
        </p:spPr>
      </p:pic>
    </p:spTree>
    <p:extLst>
      <p:ext uri="{BB962C8B-B14F-4D97-AF65-F5344CB8AC3E}">
        <p14:creationId xmlns:p14="http://schemas.microsoft.com/office/powerpoint/2010/main" val="1948433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FAADD60-4ABC-4E85-AA72-A4E688CD1FB6}"/>
              </a:ext>
            </a:extLst>
          </p:cNvPr>
          <p:cNvPicPr>
            <a:picLocks noChangeAspect="1"/>
          </p:cNvPicPr>
          <p:nvPr/>
        </p:nvPicPr>
        <p:blipFill>
          <a:blip r:embed="rId2"/>
          <a:stretch>
            <a:fillRect/>
          </a:stretch>
        </p:blipFill>
        <p:spPr>
          <a:xfrm>
            <a:off x="213132" y="2453832"/>
            <a:ext cx="8808747" cy="3617437"/>
          </a:xfrm>
          <a:prstGeom prst="rect">
            <a:avLst/>
          </a:prstGeom>
        </p:spPr>
      </p:pic>
      <p:sp>
        <p:nvSpPr>
          <p:cNvPr id="36867" name="Text Box 3"/>
          <p:cNvSpPr txBox="1">
            <a:spLocks noChangeArrowheads="1"/>
          </p:cNvSpPr>
          <p:nvPr/>
        </p:nvSpPr>
        <p:spPr bwMode="auto">
          <a:xfrm>
            <a:off x="1009774" y="1351801"/>
            <a:ext cx="4498330" cy="276999"/>
          </a:xfrm>
          <a:prstGeom prst="rect">
            <a:avLst/>
          </a:prstGeom>
          <a:solidFill>
            <a:schemeClr val="accent5"/>
          </a:solidFill>
          <a:ln w="9525">
            <a:solidFill>
              <a:schemeClr val="tx1"/>
            </a:solidFill>
            <a:prstDash val="dash"/>
            <a:miter lim="800000"/>
            <a:headEnd/>
            <a:tailEnd/>
          </a:ln>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200" b="1" dirty="0">
                <a:latin typeface="ＭＳ ゴシック" pitchFamily="49" charset="-128"/>
              </a:rPr>
              <a:t>(</a:t>
            </a:r>
            <a:r>
              <a:rPr lang="ja-JP" altLang="en-US" sz="1200" b="1" dirty="0">
                <a:latin typeface="ＭＳ ゴシック" pitchFamily="49" charset="-128"/>
              </a:rPr>
              <a:t>例</a:t>
            </a:r>
            <a:r>
              <a:rPr lang="en-US" altLang="ja-JP" sz="1200" b="1" dirty="0">
                <a:latin typeface="ＭＳ ゴシック" pitchFamily="49" charset="-128"/>
              </a:rPr>
              <a:t>)</a:t>
            </a:r>
            <a:r>
              <a:rPr lang="ja-JP" altLang="en-US" sz="1200" b="1" dirty="0">
                <a:latin typeface="ＭＳ ゴシック" pitchFamily="49" charset="-128"/>
              </a:rPr>
              <a:t>被保険者記号番号：０００００－００００００００００</a:t>
            </a:r>
          </a:p>
        </p:txBody>
      </p:sp>
      <p:sp>
        <p:nvSpPr>
          <p:cNvPr id="36868" name="Text Box 5"/>
          <p:cNvSpPr txBox="1">
            <a:spLocks noChangeArrowheads="1"/>
          </p:cNvSpPr>
          <p:nvPr/>
        </p:nvSpPr>
        <p:spPr bwMode="auto">
          <a:xfrm>
            <a:off x="179388" y="188913"/>
            <a:ext cx="5616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（１）届出書個々の手続の進捗状況を確認する場合</a:t>
            </a:r>
          </a:p>
        </p:txBody>
      </p:sp>
      <p:pic>
        <p:nvPicPr>
          <p:cNvPr id="23557" name="Picture 18" descr="C:\Users\s.yokobori\AppData\Local\Microsoft\Windows\Temporary Internet Files\Content.IE5\BYOBSQQ3\MC9002332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188" y="404813"/>
            <a:ext cx="85566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7"/>
          <p:cNvSpPr>
            <a:spLocks noChangeArrowheads="1"/>
          </p:cNvSpPr>
          <p:nvPr/>
        </p:nvSpPr>
        <p:spPr bwMode="auto">
          <a:xfrm>
            <a:off x="1619672" y="3195734"/>
            <a:ext cx="1296144" cy="158297"/>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algn="ctr"/>
            <a:endParaRPr lang="ja-JP" altLang="en-US">
              <a:latin typeface="ＭＳ ゴシック" pitchFamily="49" charset="-128"/>
            </a:endParaRPr>
          </a:p>
        </p:txBody>
      </p:sp>
      <p:sp>
        <p:nvSpPr>
          <p:cNvPr id="17420" name="角丸四角形吹き出し 22"/>
          <p:cNvSpPr>
            <a:spLocks noChangeArrowheads="1"/>
          </p:cNvSpPr>
          <p:nvPr/>
        </p:nvSpPr>
        <p:spPr bwMode="auto">
          <a:xfrm>
            <a:off x="467544" y="2519694"/>
            <a:ext cx="2101850" cy="284749"/>
          </a:xfrm>
          <a:prstGeom prst="wedgeRoundRectCallout">
            <a:avLst>
              <a:gd name="adj1" fmla="val 30991"/>
              <a:gd name="adj2" fmla="val 173136"/>
              <a:gd name="adj3" fmla="val 16667"/>
            </a:avLst>
          </a:prstGeom>
          <a:solidFill>
            <a:srgbClr val="CCFFCC"/>
          </a:solidFill>
          <a:ln w="9525" algn="ctr">
            <a:solidFill>
              <a:schemeClr val="tx1"/>
            </a:solidFill>
            <a:round/>
            <a:headEnd/>
            <a:tailEnd/>
          </a:ln>
        </p:spPr>
        <p:txBody>
          <a:bodyPr lIns="36000" tIns="36000" rIns="36000" bIns="36000">
            <a:spAutoFit/>
          </a:bodyPr>
          <a:lstStyle/>
          <a:p>
            <a:r>
              <a:rPr lang="ja-JP" altLang="en-US" sz="1200" dirty="0">
                <a:latin typeface="ＭＳ ゴシック" pitchFamily="49" charset="-128"/>
              </a:rPr>
              <a:t>①被保険者記号番号を入力</a:t>
            </a:r>
          </a:p>
        </p:txBody>
      </p:sp>
      <p:sp>
        <p:nvSpPr>
          <p:cNvPr id="23565" name="Text Box 6"/>
          <p:cNvSpPr txBox="1">
            <a:spLocks noChangeArrowheads="1"/>
          </p:cNvSpPr>
          <p:nvPr/>
        </p:nvSpPr>
        <p:spPr bwMode="auto">
          <a:xfrm>
            <a:off x="611560" y="2021339"/>
            <a:ext cx="6120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①　被保険者記号番号を指定し、</a:t>
            </a:r>
            <a:r>
              <a:rPr lang="en-US" altLang="ja-JP" dirty="0">
                <a:latin typeface="ＭＳ ゴシック" panose="020B0609070205080204" pitchFamily="49" charset="-128"/>
              </a:rPr>
              <a:t>【</a:t>
            </a:r>
            <a:r>
              <a:rPr lang="ja-JP" altLang="en-US" dirty="0">
                <a:latin typeface="ＭＳ ゴシック" panose="020B0609070205080204" pitchFamily="49" charset="-128"/>
              </a:rPr>
              <a:t> 検索 </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23566" name="Text Box 6"/>
          <p:cNvSpPr txBox="1">
            <a:spLocks noChangeArrowheads="1"/>
          </p:cNvSpPr>
          <p:nvPr/>
        </p:nvSpPr>
        <p:spPr bwMode="auto">
          <a:xfrm>
            <a:off x="395536" y="744959"/>
            <a:ext cx="6984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200" dirty="0">
                <a:latin typeface="ＭＳ 明朝" panose="02020609040205080304" pitchFamily="17" charset="-128"/>
                <a:ea typeface="ＭＳ 明朝" panose="02020609040205080304" pitchFamily="17" charset="-128"/>
              </a:rPr>
              <a:t>　</a:t>
            </a:r>
            <a:r>
              <a:rPr lang="ja-JP" altLang="en-US" sz="1600" dirty="0">
                <a:latin typeface="ＭＳ ゴシック" panose="020B0609070205080204" pitchFamily="49" charset="-128"/>
              </a:rPr>
              <a:t>基金に提出した、特定の加入者の届出書の手続の進捗状況を確認します。</a:t>
            </a:r>
            <a:endParaRPr lang="ja-JP" altLang="en-US" sz="1200" dirty="0">
              <a:latin typeface="ＭＳ ゴシック" panose="020B0609070205080204" pitchFamily="49" charset="-128"/>
            </a:endParaRPr>
          </a:p>
        </p:txBody>
      </p:sp>
      <p:sp>
        <p:nvSpPr>
          <p:cNvPr id="17" name="正方形/長方形 16"/>
          <p:cNvSpPr/>
          <p:nvPr/>
        </p:nvSpPr>
        <p:spPr bwMode="auto">
          <a:xfrm>
            <a:off x="7587707" y="5783237"/>
            <a:ext cx="983196" cy="288033"/>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pic>
        <p:nvPicPr>
          <p:cNvPr id="16" name="図 10" descr="img03.png"/>
          <p:cNvPicPr>
            <a:picLocks noChangeAspect="1"/>
          </p:cNvPicPr>
          <p:nvPr/>
        </p:nvPicPr>
        <p:blipFill>
          <a:blip r:embed="rId4" cstate="print"/>
          <a:srcRect/>
          <a:stretch>
            <a:fillRect/>
          </a:stretch>
        </p:blipFill>
        <p:spPr bwMode="auto">
          <a:xfrm>
            <a:off x="7587707" y="6265810"/>
            <a:ext cx="280751" cy="475558"/>
          </a:xfrm>
          <a:prstGeom prst="rect">
            <a:avLst/>
          </a:prstGeom>
          <a:noFill/>
          <a:ln w="9525">
            <a:noFill/>
            <a:miter lim="800000"/>
            <a:headEnd/>
            <a:tailEnd/>
          </a:ln>
        </p:spPr>
      </p:pic>
      <p:sp>
        <p:nvSpPr>
          <p:cNvPr id="2" name="スライド番号プレースホルダー 1"/>
          <p:cNvSpPr>
            <a:spLocks noGrp="1"/>
          </p:cNvSpPr>
          <p:nvPr>
            <p:ph type="sldNum" sz="quarter" idx="12"/>
          </p:nvPr>
        </p:nvSpPr>
        <p:spPr/>
        <p:txBody>
          <a:bodyPr/>
          <a:lstStyle/>
          <a:p>
            <a:pPr>
              <a:defRPr/>
            </a:pPr>
            <a:r>
              <a:rPr lang="en-US" altLang="ja-JP" dirty="0"/>
              <a:t>32</a:t>
            </a:r>
          </a:p>
        </p:txBody>
      </p:sp>
    </p:spTree>
    <p:extLst>
      <p:ext uri="{BB962C8B-B14F-4D97-AF65-F5344CB8AC3E}">
        <p14:creationId xmlns:p14="http://schemas.microsoft.com/office/powerpoint/2010/main" val="4059324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467544" y="1165006"/>
            <a:ext cx="8641551" cy="4640258"/>
          </a:xfrm>
          <a:prstGeom prst="rect">
            <a:avLst/>
          </a:prstGeom>
        </p:spPr>
      </p:pic>
      <p:sp>
        <p:nvSpPr>
          <p:cNvPr id="16394" name="Text Box 12"/>
          <p:cNvSpPr txBox="1">
            <a:spLocks noChangeArrowheads="1"/>
          </p:cNvSpPr>
          <p:nvPr/>
        </p:nvSpPr>
        <p:spPr bwMode="auto">
          <a:xfrm>
            <a:off x="251520" y="259389"/>
            <a:ext cx="85689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9388" indent="-179388" eaLnBrk="1" hangingPunct="1">
              <a:defRPr/>
            </a:pPr>
            <a:r>
              <a:rPr lang="ja-JP" altLang="en-US" sz="1200" dirty="0">
                <a:latin typeface="ＭＳ 明朝" panose="02020609040205080304" pitchFamily="17" charset="-128"/>
                <a:ea typeface="ＭＳ 明朝" panose="02020609040205080304" pitchFamily="17" charset="-128"/>
              </a:rPr>
              <a:t>　</a:t>
            </a:r>
            <a:r>
              <a:rPr lang="ja-JP" altLang="en-US" sz="1600" dirty="0">
                <a:latin typeface="ＭＳ ゴシック" panose="020B0609070205080204" pitchFamily="49" charset="-128"/>
              </a:rPr>
              <a:t>該当者の</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届出書詳細</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画面が表示され、処理状況の項目を見ると</a:t>
            </a:r>
            <a:r>
              <a:rPr lang="en-US" altLang="ja-JP" sz="1600" b="1" dirty="0">
                <a:latin typeface="ＭＳ ゴシック" panose="020B0609070205080204" pitchFamily="49" charset="-128"/>
              </a:rPr>
              <a:t>【</a:t>
            </a:r>
            <a:r>
              <a:rPr lang="ja-JP" altLang="en-US" sz="1600" b="1" dirty="0">
                <a:latin typeface="ＭＳ ゴシック" panose="020B0609070205080204" pitchFamily="49" charset="-128"/>
              </a:rPr>
              <a:t>ＪＡ⇒農委</a:t>
            </a:r>
            <a:r>
              <a:rPr lang="en-US" altLang="ja-JP" sz="1600" b="1" dirty="0">
                <a:latin typeface="ＭＳ ゴシック" panose="020B0609070205080204" pitchFamily="49" charset="-128"/>
              </a:rPr>
              <a:t>(</a:t>
            </a:r>
            <a:r>
              <a:rPr lang="ja-JP" altLang="en-US" sz="1600" b="1" dirty="0">
                <a:latin typeface="ＭＳ ゴシック" panose="020B0609070205080204" pitchFamily="49" charset="-128"/>
              </a:rPr>
              <a:t>送付</a:t>
            </a:r>
            <a:r>
              <a:rPr lang="en-US" altLang="ja-JP" sz="1600" b="1" dirty="0">
                <a:latin typeface="ＭＳ ゴシック" panose="020B0609070205080204" pitchFamily="49" charset="-128"/>
              </a:rPr>
              <a:t>)】</a:t>
            </a:r>
            <a:r>
              <a:rPr lang="ja-JP" altLang="en-US" sz="1600" dirty="0">
                <a:latin typeface="ＭＳ ゴシック" panose="020B0609070205080204" pitchFamily="49" charset="-128"/>
              </a:rPr>
              <a:t>であることから、「 ＪＡから届出書が農委に送られている。」状態であることが確認できます。</a:t>
            </a:r>
            <a:endParaRPr lang="ja-JP" altLang="en-US" dirty="0">
              <a:latin typeface="ＭＳ ゴシック" panose="020B0609070205080204" pitchFamily="49" charset="-128"/>
            </a:endParaRPr>
          </a:p>
        </p:txBody>
      </p:sp>
      <p:sp>
        <p:nvSpPr>
          <p:cNvPr id="10" name="Rectangle 7"/>
          <p:cNvSpPr>
            <a:spLocks noChangeArrowheads="1"/>
          </p:cNvSpPr>
          <p:nvPr/>
        </p:nvSpPr>
        <p:spPr bwMode="auto">
          <a:xfrm>
            <a:off x="2195736" y="3284984"/>
            <a:ext cx="1224136" cy="227660"/>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algn="ctr"/>
            <a:endParaRPr lang="ja-JP" altLang="en-US">
              <a:latin typeface="ＭＳ ゴシック" pitchFamily="49" charset="-128"/>
            </a:endParaRPr>
          </a:p>
        </p:txBody>
      </p:sp>
      <p:sp>
        <p:nvSpPr>
          <p:cNvPr id="11" name="Rectangle 7"/>
          <p:cNvSpPr>
            <a:spLocks noChangeArrowheads="1"/>
          </p:cNvSpPr>
          <p:nvPr/>
        </p:nvSpPr>
        <p:spPr bwMode="auto">
          <a:xfrm>
            <a:off x="611560" y="4725144"/>
            <a:ext cx="8280920" cy="1080120"/>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pPr algn="ctr"/>
            <a:endParaRPr lang="ja-JP" altLang="en-US">
              <a:latin typeface="ＭＳ ゴシック" pitchFamily="49" charset="-128"/>
            </a:endParaRPr>
          </a:p>
        </p:txBody>
      </p:sp>
      <p:sp>
        <p:nvSpPr>
          <p:cNvPr id="12" name="角丸四角形吹き出し 22"/>
          <p:cNvSpPr>
            <a:spLocks noChangeArrowheads="1"/>
          </p:cNvSpPr>
          <p:nvPr/>
        </p:nvSpPr>
        <p:spPr bwMode="auto">
          <a:xfrm>
            <a:off x="4162633" y="3342760"/>
            <a:ext cx="1849527" cy="284749"/>
          </a:xfrm>
          <a:prstGeom prst="wedgeRoundRectCallout">
            <a:avLst>
              <a:gd name="adj1" fmla="val -98830"/>
              <a:gd name="adj2" fmla="val -3542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最新の処理状況はココ</a:t>
            </a:r>
          </a:p>
        </p:txBody>
      </p:sp>
      <p:sp>
        <p:nvSpPr>
          <p:cNvPr id="16" name="角丸四角形吹き出し 22"/>
          <p:cNvSpPr>
            <a:spLocks noChangeArrowheads="1"/>
          </p:cNvSpPr>
          <p:nvPr/>
        </p:nvSpPr>
        <p:spPr bwMode="auto">
          <a:xfrm>
            <a:off x="2700087" y="6109551"/>
            <a:ext cx="2088232" cy="489060"/>
          </a:xfrm>
          <a:prstGeom prst="wedgeRoundRectCallout">
            <a:avLst>
              <a:gd name="adj1" fmla="val 33322"/>
              <a:gd name="adj2" fmla="val -11007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現在の処理状況に至るまでの履歴が表示されます。</a:t>
            </a:r>
          </a:p>
        </p:txBody>
      </p:sp>
      <p:sp>
        <p:nvSpPr>
          <p:cNvPr id="4" name="スライド番号プレースホルダー 3"/>
          <p:cNvSpPr>
            <a:spLocks noGrp="1"/>
          </p:cNvSpPr>
          <p:nvPr>
            <p:ph type="sldNum" sz="quarter" idx="12"/>
          </p:nvPr>
        </p:nvSpPr>
        <p:spPr/>
        <p:txBody>
          <a:bodyPr/>
          <a:lstStyle/>
          <a:p>
            <a:pPr>
              <a:defRPr/>
            </a:pPr>
            <a:r>
              <a:rPr lang="en-US" altLang="ja-JP" dirty="0"/>
              <a:t>33</a:t>
            </a:r>
          </a:p>
        </p:txBody>
      </p:sp>
    </p:spTree>
    <p:extLst>
      <p:ext uri="{BB962C8B-B14F-4D97-AF65-F5344CB8AC3E}">
        <p14:creationId xmlns:p14="http://schemas.microsoft.com/office/powerpoint/2010/main" val="41310119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C42DA67-F487-45A3-A600-4F3C9259A625}"/>
              </a:ext>
            </a:extLst>
          </p:cNvPr>
          <p:cNvPicPr>
            <a:picLocks noChangeAspect="1"/>
          </p:cNvPicPr>
          <p:nvPr/>
        </p:nvPicPr>
        <p:blipFill>
          <a:blip r:embed="rId3"/>
          <a:stretch>
            <a:fillRect/>
          </a:stretch>
        </p:blipFill>
        <p:spPr>
          <a:xfrm>
            <a:off x="800801" y="1404739"/>
            <a:ext cx="7193533" cy="2996181"/>
          </a:xfrm>
          <a:prstGeom prst="rect">
            <a:avLst/>
          </a:prstGeom>
        </p:spPr>
      </p:pic>
      <p:sp>
        <p:nvSpPr>
          <p:cNvPr id="25605" name="Rectangle 11"/>
          <p:cNvSpPr>
            <a:spLocks noChangeArrowheads="1"/>
          </p:cNvSpPr>
          <p:nvPr/>
        </p:nvSpPr>
        <p:spPr bwMode="auto">
          <a:xfrm>
            <a:off x="1866477" y="2699843"/>
            <a:ext cx="3540124" cy="180949"/>
          </a:xfrm>
          <a:prstGeom prst="rect">
            <a:avLst/>
          </a:prstGeom>
          <a:noFill/>
          <a:ln w="317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latin typeface="ＭＳ ゴシック" pitchFamily="49" charset="-128"/>
            </a:endParaRPr>
          </a:p>
        </p:txBody>
      </p:sp>
      <p:sp>
        <p:nvSpPr>
          <p:cNvPr id="25606" name="Text Box 15"/>
          <p:cNvSpPr txBox="1">
            <a:spLocks noChangeArrowheads="1"/>
          </p:cNvSpPr>
          <p:nvPr/>
        </p:nvSpPr>
        <p:spPr bwMode="auto">
          <a:xfrm>
            <a:off x="677956" y="1011775"/>
            <a:ext cx="87868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①　受付日の範囲（平成</a:t>
            </a:r>
            <a:r>
              <a:rPr lang="en-US" altLang="ja-JP" dirty="0">
                <a:latin typeface="ＭＳ ゴシック" panose="020B0609070205080204" pitchFamily="49" charset="-128"/>
              </a:rPr>
              <a:t>28</a:t>
            </a:r>
            <a:r>
              <a:rPr lang="ja-JP" altLang="en-US" dirty="0">
                <a:latin typeface="ＭＳ ゴシック" panose="020B0609070205080204" pitchFamily="49" charset="-128"/>
              </a:rPr>
              <a:t>年</a:t>
            </a:r>
            <a:r>
              <a:rPr lang="en-US" altLang="ja-JP" dirty="0">
                <a:latin typeface="ＭＳ ゴシック" panose="020B0609070205080204" pitchFamily="49" charset="-128"/>
              </a:rPr>
              <a:t>04</a:t>
            </a:r>
            <a:r>
              <a:rPr lang="ja-JP" altLang="en-US" dirty="0">
                <a:latin typeface="ＭＳ ゴシック" panose="020B0609070205080204" pitchFamily="49" charset="-128"/>
              </a:rPr>
              <a:t>月</a:t>
            </a:r>
            <a:r>
              <a:rPr lang="en-US" altLang="ja-JP" dirty="0">
                <a:latin typeface="ＭＳ ゴシック" panose="020B0609070205080204" pitchFamily="49" charset="-128"/>
              </a:rPr>
              <a:t>01</a:t>
            </a:r>
            <a:r>
              <a:rPr lang="ja-JP" altLang="en-US" dirty="0">
                <a:latin typeface="ＭＳ ゴシック" panose="020B0609070205080204" pitchFamily="49" charset="-128"/>
              </a:rPr>
              <a:t>日～）を指定して、</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14" name="Text Box 7"/>
          <p:cNvSpPr txBox="1">
            <a:spLocks noChangeArrowheads="1"/>
          </p:cNvSpPr>
          <p:nvPr/>
        </p:nvSpPr>
        <p:spPr bwMode="auto">
          <a:xfrm>
            <a:off x="-53331" y="132078"/>
            <a:ext cx="85328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b="1" dirty="0">
                <a:solidFill>
                  <a:schemeClr val="accent2">
                    <a:lumMod val="75000"/>
                  </a:schemeClr>
                </a:solidFill>
                <a:latin typeface="ＭＳ ゴシック" pitchFamily="49" charset="-128"/>
              </a:rPr>
              <a:t>　</a:t>
            </a:r>
            <a:r>
              <a:rPr lang="ja-JP" altLang="en-US" sz="1800" dirty="0">
                <a:latin typeface="ＭＳ ゴシック" pitchFamily="49" charset="-128"/>
              </a:rPr>
              <a:t>（２）各種検索条件に応じた届出書処理状況を確認する場合</a:t>
            </a:r>
            <a:endParaRPr lang="en-US" altLang="ja-JP" sz="1800" dirty="0">
              <a:latin typeface="ＭＳ ゴシック" pitchFamily="49" charset="-128"/>
            </a:endParaRPr>
          </a:p>
          <a:p>
            <a:pPr eaLnBrk="1" hangingPunct="1">
              <a:defRPr/>
            </a:pPr>
            <a:r>
              <a:rPr lang="ja-JP" altLang="en-US" b="1" dirty="0">
                <a:latin typeface="ＭＳ ゴシック" pitchFamily="49" charset="-128"/>
              </a:rPr>
              <a:t>　　</a:t>
            </a:r>
            <a:r>
              <a:rPr lang="ja-JP" altLang="en-US" sz="1600" dirty="0">
                <a:latin typeface="ＭＳ ゴシック" pitchFamily="49" charset="-128"/>
              </a:rPr>
              <a:t>（例）平成２８年度以降、受付処理をした各届出書の手続の状況を確認します。</a:t>
            </a:r>
            <a:endParaRPr lang="ja-JP" altLang="en-US" dirty="0">
              <a:latin typeface="ＭＳ ゴシック" pitchFamily="49" charset="-128"/>
            </a:endParaRPr>
          </a:p>
        </p:txBody>
      </p:sp>
      <p:sp>
        <p:nvSpPr>
          <p:cNvPr id="11" name="角丸四角形吹き出し 22"/>
          <p:cNvSpPr>
            <a:spLocks noChangeArrowheads="1"/>
          </p:cNvSpPr>
          <p:nvPr/>
        </p:nvSpPr>
        <p:spPr bwMode="auto">
          <a:xfrm>
            <a:off x="5843578" y="2699843"/>
            <a:ext cx="1419243" cy="284163"/>
          </a:xfrm>
          <a:prstGeom prst="wedgeRoundRectCallout">
            <a:avLst>
              <a:gd name="adj1" fmla="val -79489"/>
              <a:gd name="adj2" fmla="val -2161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受付日を範囲指定</a:t>
            </a:r>
          </a:p>
        </p:txBody>
      </p:sp>
      <p:sp>
        <p:nvSpPr>
          <p:cNvPr id="20492" name="Text Box 15"/>
          <p:cNvSpPr txBox="1">
            <a:spLocks noChangeArrowheads="1"/>
          </p:cNvSpPr>
          <p:nvPr/>
        </p:nvSpPr>
        <p:spPr bwMode="auto">
          <a:xfrm>
            <a:off x="677956" y="4416942"/>
            <a:ext cx="74944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②　平成</a:t>
            </a:r>
            <a:r>
              <a:rPr lang="en-US" altLang="ja-JP" dirty="0">
                <a:latin typeface="ＭＳ ゴシック" panose="020B0609070205080204" pitchFamily="49" charset="-128"/>
              </a:rPr>
              <a:t>28</a:t>
            </a:r>
            <a:r>
              <a:rPr lang="ja-JP" altLang="en-US" dirty="0">
                <a:latin typeface="ＭＳ ゴシック" panose="020B0609070205080204" pitchFamily="49" charset="-128"/>
              </a:rPr>
              <a:t>年４月以降に受付をした各届出書の手続の処理状況が表示されます。</a:t>
            </a:r>
          </a:p>
        </p:txBody>
      </p:sp>
      <p:sp>
        <p:nvSpPr>
          <p:cNvPr id="18" name="AutoShape 25"/>
          <p:cNvSpPr>
            <a:spLocks noChangeArrowheads="1"/>
          </p:cNvSpPr>
          <p:nvPr/>
        </p:nvSpPr>
        <p:spPr bwMode="auto">
          <a:xfrm rot="5400000">
            <a:off x="3877561" y="3074042"/>
            <a:ext cx="428628"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15" name="図 10" descr="img03.png"/>
          <p:cNvPicPr>
            <a:picLocks noChangeAspect="1"/>
          </p:cNvPicPr>
          <p:nvPr/>
        </p:nvPicPr>
        <p:blipFill>
          <a:blip r:embed="rId4" cstate="print"/>
          <a:srcRect/>
          <a:stretch>
            <a:fillRect/>
          </a:stretch>
        </p:blipFill>
        <p:spPr bwMode="auto">
          <a:xfrm>
            <a:off x="7181858" y="4355185"/>
            <a:ext cx="161925" cy="274281"/>
          </a:xfrm>
          <a:prstGeom prst="rect">
            <a:avLst/>
          </a:prstGeom>
          <a:noFill/>
          <a:ln w="9525">
            <a:noFill/>
            <a:miter lim="800000"/>
            <a:headEnd/>
            <a:tailEnd/>
          </a:ln>
        </p:spPr>
      </p:pic>
      <p:sp>
        <p:nvSpPr>
          <p:cNvPr id="17" name="Rectangle 5"/>
          <p:cNvSpPr>
            <a:spLocks noChangeArrowheads="1"/>
          </p:cNvSpPr>
          <p:nvPr/>
        </p:nvSpPr>
        <p:spPr bwMode="auto">
          <a:xfrm>
            <a:off x="6820104" y="4171312"/>
            <a:ext cx="815501" cy="21400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9" name="Text Box 12"/>
          <p:cNvSpPr txBox="1">
            <a:spLocks noChangeArrowheads="1"/>
          </p:cNvSpPr>
          <p:nvPr/>
        </p:nvSpPr>
        <p:spPr bwMode="auto">
          <a:xfrm>
            <a:off x="680055" y="6041181"/>
            <a:ext cx="7848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③　</a:t>
            </a:r>
            <a:r>
              <a:rPr lang="en-US" altLang="ja-JP" dirty="0">
                <a:latin typeface="ＭＳ ゴシック" panose="020B0609070205080204" pitchFamily="49" charset="-128"/>
              </a:rPr>
              <a:t>【</a:t>
            </a:r>
            <a:r>
              <a:rPr lang="ja-JP" altLang="en-US" dirty="0">
                <a:latin typeface="ＭＳ ゴシック" panose="020B0609070205080204" pitchFamily="49" charset="-128"/>
              </a:rPr>
              <a:t>メニュー</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ボタンをクリックして</a:t>
            </a:r>
            <a:r>
              <a:rPr lang="en-US" altLang="ja-JP" dirty="0">
                <a:latin typeface="ＭＳ ゴシック" panose="020B0609070205080204" pitchFamily="49" charset="-128"/>
              </a:rPr>
              <a:t>【</a:t>
            </a:r>
            <a:r>
              <a:rPr lang="ja-JP" altLang="en-US" dirty="0">
                <a:latin typeface="ＭＳ ゴシック" panose="020B0609070205080204" pitchFamily="49" charset="-128"/>
              </a:rPr>
              <a:t>メインメニュー画面</a:t>
            </a:r>
            <a:r>
              <a:rPr lang="en-US" altLang="ja-JP" dirty="0">
                <a:latin typeface="ＭＳ ゴシック" panose="020B0609070205080204" pitchFamily="49" charset="-128"/>
              </a:rPr>
              <a:t>】</a:t>
            </a:r>
            <a:r>
              <a:rPr lang="ja-JP" altLang="en-US" dirty="0">
                <a:latin typeface="ＭＳ ゴシック" panose="020B0609070205080204" pitchFamily="49" charset="-128"/>
              </a:rPr>
              <a:t>に戻ります。</a:t>
            </a:r>
          </a:p>
        </p:txBody>
      </p:sp>
      <p:pic>
        <p:nvPicPr>
          <p:cNvPr id="5" name="図 4"/>
          <p:cNvPicPr>
            <a:picLocks noChangeAspect="1"/>
          </p:cNvPicPr>
          <p:nvPr/>
        </p:nvPicPr>
        <p:blipFill rotWithShape="1">
          <a:blip r:embed="rId5"/>
          <a:srcRect l="1932" t="18869" r="2342" b="60163"/>
          <a:stretch/>
        </p:blipFill>
        <p:spPr>
          <a:xfrm>
            <a:off x="826126" y="4703974"/>
            <a:ext cx="7702529" cy="1154396"/>
          </a:xfrm>
          <a:prstGeom prst="rect">
            <a:avLst/>
          </a:prstGeom>
        </p:spPr>
      </p:pic>
      <p:sp>
        <p:nvSpPr>
          <p:cNvPr id="2" name="スライド番号プレースホルダー 1"/>
          <p:cNvSpPr>
            <a:spLocks noGrp="1"/>
          </p:cNvSpPr>
          <p:nvPr>
            <p:ph type="sldNum" sz="quarter" idx="12"/>
          </p:nvPr>
        </p:nvSpPr>
        <p:spPr>
          <a:xfrm>
            <a:off x="8042067" y="6145402"/>
            <a:ext cx="621432" cy="476250"/>
          </a:xfrm>
        </p:spPr>
        <p:txBody>
          <a:bodyPr/>
          <a:lstStyle/>
          <a:p>
            <a:pPr>
              <a:defRPr/>
            </a:pPr>
            <a:r>
              <a:rPr lang="en-US" altLang="ja-JP" dirty="0"/>
              <a:t>34</a:t>
            </a:r>
          </a:p>
        </p:txBody>
      </p:sp>
    </p:spTree>
    <p:extLst>
      <p:ext uri="{BB962C8B-B14F-4D97-AF65-F5344CB8AC3E}">
        <p14:creationId xmlns:p14="http://schemas.microsoft.com/office/powerpoint/2010/main" val="1345137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EF1B393-8F08-4CA1-8759-2AF22F4DE593}"/>
              </a:ext>
            </a:extLst>
          </p:cNvPr>
          <p:cNvPicPr>
            <a:picLocks noChangeAspect="1"/>
          </p:cNvPicPr>
          <p:nvPr/>
        </p:nvPicPr>
        <p:blipFill>
          <a:blip r:embed="rId3"/>
          <a:stretch>
            <a:fillRect/>
          </a:stretch>
        </p:blipFill>
        <p:spPr>
          <a:xfrm>
            <a:off x="179512" y="1338167"/>
            <a:ext cx="8784976" cy="3691515"/>
          </a:xfrm>
          <a:prstGeom prst="rect">
            <a:avLst/>
          </a:prstGeom>
        </p:spPr>
      </p:pic>
      <p:sp>
        <p:nvSpPr>
          <p:cNvPr id="25605" name="Rectangle 11"/>
          <p:cNvSpPr>
            <a:spLocks noChangeArrowheads="1"/>
          </p:cNvSpPr>
          <p:nvPr/>
        </p:nvSpPr>
        <p:spPr bwMode="auto">
          <a:xfrm>
            <a:off x="3779912" y="3599740"/>
            <a:ext cx="3040192" cy="214009"/>
          </a:xfrm>
          <a:prstGeom prst="rect">
            <a:avLst/>
          </a:prstGeom>
          <a:noFill/>
          <a:ln w="317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latin typeface="ＭＳ ゴシック" pitchFamily="49" charset="-128"/>
            </a:endParaRPr>
          </a:p>
        </p:txBody>
      </p:sp>
      <p:sp>
        <p:nvSpPr>
          <p:cNvPr id="14" name="Text Box 7"/>
          <p:cNvSpPr txBox="1">
            <a:spLocks noChangeArrowheads="1"/>
          </p:cNvSpPr>
          <p:nvPr/>
        </p:nvSpPr>
        <p:spPr bwMode="auto">
          <a:xfrm>
            <a:off x="-53331" y="132078"/>
            <a:ext cx="85328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b="1" dirty="0">
                <a:solidFill>
                  <a:schemeClr val="accent2">
                    <a:lumMod val="75000"/>
                  </a:schemeClr>
                </a:solidFill>
                <a:latin typeface="ＭＳ ゴシック" pitchFamily="49" charset="-128"/>
              </a:rPr>
              <a:t>　</a:t>
            </a:r>
            <a:r>
              <a:rPr lang="ja-JP" altLang="en-US" sz="1800" dirty="0">
                <a:latin typeface="ＭＳ ゴシック" pitchFamily="49" charset="-128"/>
              </a:rPr>
              <a:t>（３）一定期間更新されていない届出書のみを検索する場合</a:t>
            </a:r>
            <a:endParaRPr lang="en-US" altLang="ja-JP" sz="1800" dirty="0">
              <a:latin typeface="ＭＳ ゴシック" pitchFamily="49" charset="-128"/>
            </a:endParaRPr>
          </a:p>
          <a:p>
            <a:pPr eaLnBrk="1" hangingPunct="1">
              <a:defRPr/>
            </a:pPr>
            <a:r>
              <a:rPr lang="ja-JP" altLang="en-US" b="1" dirty="0">
                <a:latin typeface="ＭＳ ゴシック" pitchFamily="49" charset="-128"/>
              </a:rPr>
              <a:t>　　　　</a:t>
            </a:r>
            <a:r>
              <a:rPr lang="ja-JP" altLang="en-US" dirty="0">
                <a:latin typeface="ＭＳ ゴシック" pitchFamily="49" charset="-128"/>
              </a:rPr>
              <a:t>　</a:t>
            </a:r>
            <a:r>
              <a:rPr lang="ja-JP" altLang="en-US" sz="1600" dirty="0">
                <a:latin typeface="ＭＳ ゴシック" pitchFamily="49" charset="-128"/>
              </a:rPr>
              <a:t>遅延が発生している届出書を確認します。</a:t>
            </a:r>
            <a:endParaRPr lang="ja-JP" altLang="en-US" dirty="0">
              <a:latin typeface="ＭＳ ゴシック" pitchFamily="49" charset="-128"/>
            </a:endParaRPr>
          </a:p>
        </p:txBody>
      </p:sp>
      <p:sp>
        <p:nvSpPr>
          <p:cNvPr id="11" name="角丸四角形吹き出し 22"/>
          <p:cNvSpPr>
            <a:spLocks noChangeArrowheads="1"/>
          </p:cNvSpPr>
          <p:nvPr/>
        </p:nvSpPr>
        <p:spPr bwMode="auto">
          <a:xfrm>
            <a:off x="2987824" y="4126107"/>
            <a:ext cx="3960441" cy="591216"/>
          </a:xfrm>
          <a:prstGeom prst="wedgeRoundRectCallout">
            <a:avLst>
              <a:gd name="adj1" fmla="val 3474"/>
              <a:gd name="adj2" fmla="val -10856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３０日以上更新されていない届出書を検索する場合、</a:t>
            </a:r>
            <a:endParaRPr lang="en-US" altLang="ja-JP" sz="1200" dirty="0">
              <a:latin typeface="ＭＳ ゴシック" pitchFamily="49" charset="-128"/>
            </a:endParaRPr>
          </a:p>
          <a:p>
            <a:r>
              <a:rPr lang="ja-JP" altLang="en-US" sz="1200" dirty="0">
                <a:latin typeface="ＭＳ ゴシック" pitchFamily="49" charset="-128"/>
              </a:rPr>
              <a:t>チェックボックスにチェックを入れる</a:t>
            </a:r>
          </a:p>
        </p:txBody>
      </p:sp>
      <p:pic>
        <p:nvPicPr>
          <p:cNvPr id="15" name="図 10" descr="img03.png"/>
          <p:cNvPicPr>
            <a:picLocks noChangeAspect="1"/>
          </p:cNvPicPr>
          <p:nvPr/>
        </p:nvPicPr>
        <p:blipFill>
          <a:blip r:embed="rId4" cstate="print"/>
          <a:srcRect/>
          <a:stretch>
            <a:fillRect/>
          </a:stretch>
        </p:blipFill>
        <p:spPr bwMode="auto">
          <a:xfrm>
            <a:off x="7884938" y="4990082"/>
            <a:ext cx="161925" cy="274281"/>
          </a:xfrm>
          <a:prstGeom prst="rect">
            <a:avLst/>
          </a:prstGeom>
          <a:noFill/>
          <a:ln w="9525">
            <a:noFill/>
            <a:miter lim="800000"/>
            <a:headEnd/>
            <a:tailEnd/>
          </a:ln>
        </p:spPr>
      </p:pic>
      <p:sp>
        <p:nvSpPr>
          <p:cNvPr id="17" name="Rectangle 5"/>
          <p:cNvSpPr>
            <a:spLocks noChangeArrowheads="1"/>
          </p:cNvSpPr>
          <p:nvPr/>
        </p:nvSpPr>
        <p:spPr bwMode="auto">
          <a:xfrm>
            <a:off x="7452320" y="4776073"/>
            <a:ext cx="1027162" cy="21400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6" name="Text Box 15">
            <a:extLst>
              <a:ext uri="{FF2B5EF4-FFF2-40B4-BE49-F238E27FC236}">
                <a16:creationId xmlns:a16="http://schemas.microsoft.com/office/drawing/2014/main" id="{B3D555BB-D56B-4C06-9A33-84DD9A4BB675}"/>
              </a:ext>
            </a:extLst>
          </p:cNvPr>
          <p:cNvSpPr txBox="1">
            <a:spLocks noChangeArrowheads="1"/>
          </p:cNvSpPr>
          <p:nvPr/>
        </p:nvSpPr>
        <p:spPr bwMode="auto">
          <a:xfrm>
            <a:off x="357126" y="1000065"/>
            <a:ext cx="87868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①　遅延が発生している届出書のみにチェックを入れて、</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4" name="スライド番号プレースホルダー 3"/>
          <p:cNvSpPr>
            <a:spLocks noGrp="1"/>
          </p:cNvSpPr>
          <p:nvPr>
            <p:ph type="sldNum" sz="quarter" idx="12"/>
          </p:nvPr>
        </p:nvSpPr>
        <p:spPr>
          <a:xfrm>
            <a:off x="8182762" y="6165304"/>
            <a:ext cx="549424" cy="476250"/>
          </a:xfrm>
        </p:spPr>
        <p:txBody>
          <a:bodyPr/>
          <a:lstStyle/>
          <a:p>
            <a:pPr>
              <a:defRPr/>
            </a:pPr>
            <a:r>
              <a:rPr lang="en-US" altLang="ja-JP" dirty="0"/>
              <a:t>35</a:t>
            </a:r>
          </a:p>
        </p:txBody>
      </p:sp>
      <p:sp>
        <p:nvSpPr>
          <p:cNvPr id="3" name="テキスト ボックス 2">
            <a:extLst>
              <a:ext uri="{FF2B5EF4-FFF2-40B4-BE49-F238E27FC236}">
                <a16:creationId xmlns:a16="http://schemas.microsoft.com/office/drawing/2014/main" id="{15146066-1C03-4E8F-A156-F1DDFD079D8E}"/>
              </a:ext>
            </a:extLst>
          </p:cNvPr>
          <p:cNvSpPr txBox="1"/>
          <p:nvPr/>
        </p:nvSpPr>
        <p:spPr>
          <a:xfrm>
            <a:off x="411814" y="5442436"/>
            <a:ext cx="6408712" cy="830997"/>
          </a:xfrm>
          <a:prstGeom prst="rect">
            <a:avLst/>
          </a:prstGeom>
          <a:noFill/>
        </p:spPr>
        <p:txBody>
          <a:bodyPr wrap="square" rtlCol="0">
            <a:spAutoFit/>
          </a:bodyPr>
          <a:lstStyle/>
          <a:p>
            <a:pPr>
              <a:spcBef>
                <a:spcPts val="0"/>
              </a:spcBef>
            </a:pPr>
            <a:r>
              <a:rPr kumimoji="1" lang="ja-JP" altLang="en-US" sz="1600" dirty="0"/>
              <a:t>「遅延が発生している届出書のみ」を検索することで、</a:t>
            </a:r>
            <a:endParaRPr kumimoji="1" lang="en-US" altLang="ja-JP" sz="1600" dirty="0"/>
          </a:p>
          <a:p>
            <a:pPr>
              <a:spcBef>
                <a:spcPts val="0"/>
              </a:spcBef>
            </a:pPr>
            <a:r>
              <a:rPr lang="ja-JP" altLang="en-US" sz="1600" dirty="0"/>
              <a:t>未処理となっている届出書を確認することができます。</a:t>
            </a:r>
            <a:endParaRPr lang="en-US" altLang="ja-JP" sz="1600" dirty="0"/>
          </a:p>
          <a:p>
            <a:pPr>
              <a:spcBef>
                <a:spcPts val="0"/>
              </a:spcBef>
            </a:pPr>
            <a:r>
              <a:rPr kumimoji="1" lang="ja-JP" altLang="en-US" sz="1600" dirty="0">
                <a:solidFill>
                  <a:srgbClr val="FF0000"/>
                </a:solidFill>
              </a:rPr>
              <a:t>事務処理遅延防止に役立ちます</a:t>
            </a:r>
            <a:r>
              <a:rPr lang="ja-JP" altLang="en-US" sz="1600" dirty="0">
                <a:solidFill>
                  <a:srgbClr val="FF0000"/>
                </a:solidFill>
              </a:rPr>
              <a:t>ので、定期的に確認してください</a:t>
            </a:r>
            <a:r>
              <a:rPr lang="ja-JP" altLang="en-US" sz="1600" dirty="0"/>
              <a:t>。</a:t>
            </a:r>
            <a:endParaRPr kumimoji="1" lang="ja-JP" altLang="en-US" sz="1600" dirty="0"/>
          </a:p>
        </p:txBody>
      </p:sp>
    </p:spTree>
    <p:extLst>
      <p:ext uri="{BB962C8B-B14F-4D97-AF65-F5344CB8AC3E}">
        <p14:creationId xmlns:p14="http://schemas.microsoft.com/office/powerpoint/2010/main" val="3339173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9EA6D47-AC1E-455D-80BE-A77A32B8ED94}"/>
              </a:ext>
            </a:extLst>
          </p:cNvPr>
          <p:cNvPicPr>
            <a:picLocks noChangeAspect="1"/>
          </p:cNvPicPr>
          <p:nvPr/>
        </p:nvPicPr>
        <p:blipFill>
          <a:blip r:embed="rId3"/>
          <a:stretch>
            <a:fillRect/>
          </a:stretch>
        </p:blipFill>
        <p:spPr>
          <a:xfrm>
            <a:off x="0" y="883763"/>
            <a:ext cx="9144000" cy="5090474"/>
          </a:xfrm>
          <a:prstGeom prst="rect">
            <a:avLst/>
          </a:prstGeom>
        </p:spPr>
      </p:pic>
      <p:sp>
        <p:nvSpPr>
          <p:cNvPr id="25605" name="Rectangle 11"/>
          <p:cNvSpPr>
            <a:spLocks noChangeArrowheads="1"/>
          </p:cNvSpPr>
          <p:nvPr/>
        </p:nvSpPr>
        <p:spPr bwMode="auto">
          <a:xfrm>
            <a:off x="179512" y="2420889"/>
            <a:ext cx="8507288" cy="187158"/>
          </a:xfrm>
          <a:prstGeom prst="rect">
            <a:avLst/>
          </a:prstGeom>
          <a:noFill/>
          <a:ln w="317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latin typeface="ＭＳ ゴシック" pitchFamily="49" charset="-128"/>
            </a:endParaRPr>
          </a:p>
        </p:txBody>
      </p:sp>
      <p:sp>
        <p:nvSpPr>
          <p:cNvPr id="14" name="Text Box 7"/>
          <p:cNvSpPr txBox="1">
            <a:spLocks noChangeArrowheads="1"/>
          </p:cNvSpPr>
          <p:nvPr/>
        </p:nvSpPr>
        <p:spPr bwMode="auto">
          <a:xfrm>
            <a:off x="430846" y="286137"/>
            <a:ext cx="82279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600" dirty="0">
                <a:latin typeface="ＭＳ ゴシック" pitchFamily="49" charset="-128"/>
              </a:rPr>
              <a:t>処理状況一覧に一定期間更新されていない届出書のみが表示されます。</a:t>
            </a:r>
          </a:p>
        </p:txBody>
      </p:sp>
      <p:sp>
        <p:nvSpPr>
          <p:cNvPr id="11" name="角丸四角形吹き出し 22"/>
          <p:cNvSpPr>
            <a:spLocks noChangeArrowheads="1"/>
          </p:cNvSpPr>
          <p:nvPr/>
        </p:nvSpPr>
        <p:spPr bwMode="auto">
          <a:xfrm>
            <a:off x="1403648" y="2967367"/>
            <a:ext cx="5544616" cy="897683"/>
          </a:xfrm>
          <a:prstGeom prst="wedgeRoundRectCallout">
            <a:avLst>
              <a:gd name="adj1" fmla="val 4282"/>
              <a:gd name="adj2" fmla="val -8231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３０日以上更新されていない届出書のみが検索される。</a:t>
            </a:r>
            <a:endParaRPr lang="en-US" altLang="ja-JP" sz="1200" dirty="0">
              <a:latin typeface="ＭＳ ゴシック" pitchFamily="49" charset="-128"/>
            </a:endParaRPr>
          </a:p>
          <a:p>
            <a:r>
              <a:rPr lang="ja-JP" altLang="en-US" sz="1200" dirty="0">
                <a:latin typeface="ＭＳ ゴシック" pitchFamily="49" charset="-128"/>
              </a:rPr>
              <a:t>３０日間更新されていない届出書は、赤文字で表示されます。</a:t>
            </a:r>
            <a:endParaRPr lang="en-US" altLang="ja-JP" sz="1200" dirty="0">
              <a:latin typeface="ＭＳ ゴシック" pitchFamily="49" charset="-128"/>
            </a:endParaRPr>
          </a:p>
          <a:p>
            <a:r>
              <a:rPr lang="ja-JP" altLang="en-US" sz="1200" dirty="0">
                <a:latin typeface="ＭＳ ゴシック" pitchFamily="49" charset="-128"/>
              </a:rPr>
              <a:t>６０日間更新されていない届出書は、背景がオレンジ色で表示されます。</a:t>
            </a:r>
          </a:p>
        </p:txBody>
      </p:sp>
      <p:pic>
        <p:nvPicPr>
          <p:cNvPr id="15" name="図 10" descr="img03.png"/>
          <p:cNvPicPr>
            <a:picLocks noChangeAspect="1"/>
          </p:cNvPicPr>
          <p:nvPr/>
        </p:nvPicPr>
        <p:blipFill>
          <a:blip r:embed="rId4" cstate="print"/>
          <a:srcRect/>
          <a:stretch>
            <a:fillRect/>
          </a:stretch>
        </p:blipFill>
        <p:spPr bwMode="auto">
          <a:xfrm>
            <a:off x="7884938" y="4723129"/>
            <a:ext cx="161925" cy="274281"/>
          </a:xfrm>
          <a:prstGeom prst="rect">
            <a:avLst/>
          </a:prstGeom>
          <a:noFill/>
          <a:ln w="9525">
            <a:noFill/>
            <a:miter lim="800000"/>
            <a:headEnd/>
            <a:tailEnd/>
          </a:ln>
        </p:spPr>
      </p:pic>
      <p:sp>
        <p:nvSpPr>
          <p:cNvPr id="17" name="Rectangle 5"/>
          <p:cNvSpPr>
            <a:spLocks noChangeArrowheads="1"/>
          </p:cNvSpPr>
          <p:nvPr/>
        </p:nvSpPr>
        <p:spPr bwMode="auto">
          <a:xfrm>
            <a:off x="59702" y="5661248"/>
            <a:ext cx="4656313" cy="31298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2" name="角丸四角形吹き出し 22">
            <a:extLst>
              <a:ext uri="{FF2B5EF4-FFF2-40B4-BE49-F238E27FC236}">
                <a16:creationId xmlns:a16="http://schemas.microsoft.com/office/drawing/2014/main" id="{51F7109B-7BFB-4222-B1D9-15048A0D6A85}"/>
              </a:ext>
            </a:extLst>
          </p:cNvPr>
          <p:cNvSpPr>
            <a:spLocks noChangeArrowheads="1"/>
          </p:cNvSpPr>
          <p:nvPr/>
        </p:nvSpPr>
        <p:spPr bwMode="auto">
          <a:xfrm>
            <a:off x="1660848" y="6033425"/>
            <a:ext cx="4351312" cy="591216"/>
          </a:xfrm>
          <a:prstGeom prst="wedgeRoundRectCallout">
            <a:avLst>
              <a:gd name="adj1" fmla="val 4282"/>
              <a:gd name="adj2" fmla="val -8231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一覧に３０日を経過している届出書が存在している場合、</a:t>
            </a:r>
            <a:endParaRPr lang="en-US" altLang="ja-JP" sz="1200" dirty="0">
              <a:latin typeface="ＭＳ ゴシック" pitchFamily="49" charset="-128"/>
            </a:endParaRPr>
          </a:p>
          <a:p>
            <a:r>
              <a:rPr lang="ja-JP" altLang="en-US" sz="1200" dirty="0">
                <a:latin typeface="ＭＳ ゴシック" pitchFamily="49" charset="-128"/>
              </a:rPr>
              <a:t>上記のアラームメッセージが出力されます。</a:t>
            </a:r>
            <a:endParaRPr lang="en-US" altLang="ja-JP" sz="1200" dirty="0">
              <a:latin typeface="ＭＳ ゴシック" pitchFamily="49" charset="-128"/>
            </a:endParaRPr>
          </a:p>
        </p:txBody>
      </p:sp>
      <p:sp>
        <p:nvSpPr>
          <p:cNvPr id="2" name="スライド番号プレースホルダー 1"/>
          <p:cNvSpPr>
            <a:spLocks noGrp="1"/>
          </p:cNvSpPr>
          <p:nvPr>
            <p:ph type="sldNum" sz="quarter" idx="12"/>
          </p:nvPr>
        </p:nvSpPr>
        <p:spPr/>
        <p:txBody>
          <a:bodyPr/>
          <a:lstStyle/>
          <a:p>
            <a:pPr>
              <a:defRPr/>
            </a:pPr>
            <a:r>
              <a:rPr lang="en-US" altLang="ja-JP" dirty="0"/>
              <a:t>36</a:t>
            </a:r>
          </a:p>
        </p:txBody>
      </p:sp>
    </p:spTree>
    <p:extLst>
      <p:ext uri="{BB962C8B-B14F-4D97-AF65-F5344CB8AC3E}">
        <p14:creationId xmlns:p14="http://schemas.microsoft.com/office/powerpoint/2010/main" val="32828890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stretch>
            <a:fillRect/>
          </a:stretch>
        </p:blipFill>
        <p:spPr>
          <a:xfrm>
            <a:off x="784234" y="4351756"/>
            <a:ext cx="6305806" cy="1745357"/>
          </a:xfrm>
          <a:prstGeom prst="rect">
            <a:avLst/>
          </a:prstGeom>
        </p:spPr>
      </p:pic>
      <p:pic>
        <p:nvPicPr>
          <p:cNvPr id="3" name="図 2"/>
          <p:cNvPicPr>
            <a:picLocks noChangeAspect="1"/>
          </p:cNvPicPr>
          <p:nvPr/>
        </p:nvPicPr>
        <p:blipFill rotWithShape="1">
          <a:blip r:embed="rId4"/>
          <a:srcRect l="1889" t="9572" r="406" b="28651"/>
          <a:stretch/>
        </p:blipFill>
        <p:spPr>
          <a:xfrm>
            <a:off x="746978" y="947663"/>
            <a:ext cx="6336704" cy="2741462"/>
          </a:xfrm>
          <a:prstGeom prst="rect">
            <a:avLst/>
          </a:prstGeom>
        </p:spPr>
      </p:pic>
      <p:sp>
        <p:nvSpPr>
          <p:cNvPr id="25605" name="Rectangle 11"/>
          <p:cNvSpPr>
            <a:spLocks noChangeArrowheads="1"/>
          </p:cNvSpPr>
          <p:nvPr/>
        </p:nvSpPr>
        <p:spPr bwMode="auto">
          <a:xfrm>
            <a:off x="1697292" y="1667022"/>
            <a:ext cx="936104" cy="122626"/>
          </a:xfrm>
          <a:prstGeom prst="rect">
            <a:avLst/>
          </a:prstGeom>
          <a:noFill/>
          <a:ln w="317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latin typeface="ＭＳ ゴシック" pitchFamily="49" charset="-128"/>
            </a:endParaRPr>
          </a:p>
        </p:txBody>
      </p:sp>
      <p:sp>
        <p:nvSpPr>
          <p:cNvPr id="25606" name="Text Box 15"/>
          <p:cNvSpPr txBox="1">
            <a:spLocks noChangeArrowheads="1"/>
          </p:cNvSpPr>
          <p:nvPr/>
        </p:nvSpPr>
        <p:spPr bwMode="auto">
          <a:xfrm>
            <a:off x="595833" y="618549"/>
            <a:ext cx="80394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200" dirty="0">
                <a:latin typeface="ＭＳ ゴシック" pitchFamily="49" charset="-128"/>
              </a:rPr>
              <a:t>（</a:t>
            </a:r>
            <a:r>
              <a:rPr lang="ja-JP" altLang="en-US" dirty="0">
                <a:latin typeface="ＭＳ ゴシック" panose="020B0609070205080204" pitchFamily="49" charset="-128"/>
              </a:rPr>
              <a:t>１）任意の検索条件を指定して、</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ja-JP" altLang="en-US" sz="1200" dirty="0">
              <a:latin typeface="ＭＳ ゴシック" panose="020B0609070205080204" pitchFamily="49" charset="-128"/>
            </a:endParaRPr>
          </a:p>
        </p:txBody>
      </p:sp>
      <p:sp>
        <p:nvSpPr>
          <p:cNvPr id="14" name="Text Box 7"/>
          <p:cNvSpPr txBox="1">
            <a:spLocks noChangeArrowheads="1"/>
          </p:cNvSpPr>
          <p:nvPr/>
        </p:nvSpPr>
        <p:spPr bwMode="auto">
          <a:xfrm>
            <a:off x="-53331" y="116632"/>
            <a:ext cx="8532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　</a:t>
            </a:r>
            <a:r>
              <a:rPr lang="en-US" altLang="ja-JP" sz="1800" dirty="0">
                <a:latin typeface="ＭＳ ゴシック" pitchFamily="49" charset="-128"/>
              </a:rPr>
              <a:t>10.</a:t>
            </a:r>
            <a:r>
              <a:rPr lang="ja-JP" altLang="en-US" sz="1800" dirty="0">
                <a:latin typeface="ＭＳ ゴシック" pitchFamily="49" charset="-128"/>
              </a:rPr>
              <a:t>不要な届出書の削除</a:t>
            </a:r>
            <a:endParaRPr lang="en-US" altLang="ja-JP" sz="1800" dirty="0">
              <a:latin typeface="ＭＳ ゴシック" pitchFamily="49" charset="-128"/>
            </a:endParaRPr>
          </a:p>
        </p:txBody>
      </p:sp>
      <p:sp>
        <p:nvSpPr>
          <p:cNvPr id="11" name="角丸四角形吹き出し 22"/>
          <p:cNvSpPr>
            <a:spLocks noChangeArrowheads="1"/>
          </p:cNvSpPr>
          <p:nvPr/>
        </p:nvSpPr>
        <p:spPr bwMode="auto">
          <a:xfrm>
            <a:off x="5411533" y="1927468"/>
            <a:ext cx="1419243" cy="284749"/>
          </a:xfrm>
          <a:prstGeom prst="wedgeRoundRectCallout">
            <a:avLst>
              <a:gd name="adj1" fmla="val -79489"/>
              <a:gd name="adj2" fmla="val -2161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latin typeface="ＭＳ ゴシック" pitchFamily="49" charset="-128"/>
              </a:rPr>
              <a:t>任意の条件指定</a:t>
            </a:r>
          </a:p>
        </p:txBody>
      </p:sp>
      <p:sp>
        <p:nvSpPr>
          <p:cNvPr id="20492" name="Text Box 15"/>
          <p:cNvSpPr txBox="1">
            <a:spLocks noChangeArrowheads="1"/>
          </p:cNvSpPr>
          <p:nvPr/>
        </p:nvSpPr>
        <p:spPr bwMode="auto">
          <a:xfrm>
            <a:off x="595594" y="3779682"/>
            <a:ext cx="80553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dirty="0">
                <a:latin typeface="ＭＳ ゴシック" panose="020B0609070205080204" pitchFamily="49" charset="-128"/>
              </a:rPr>
              <a:t>（２）検索結果から削除する届出書のチェック欄にチェックを入れ、</a:t>
            </a:r>
            <a:r>
              <a:rPr lang="en-US" altLang="ja-JP" dirty="0">
                <a:latin typeface="ＭＳ ゴシック" panose="020B0609070205080204" pitchFamily="49" charset="-128"/>
              </a:rPr>
              <a:t>【</a:t>
            </a:r>
            <a:r>
              <a:rPr lang="ja-JP" altLang="en-US" dirty="0">
                <a:latin typeface="ＭＳ ゴシック" panose="020B0609070205080204" pitchFamily="49" charset="-128"/>
              </a:rPr>
              <a:t>削除</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a:t>
            </a:r>
            <a:endParaRPr lang="en-US" altLang="ja-JP" dirty="0">
              <a:latin typeface="ＭＳ ゴシック" panose="020B0609070205080204" pitchFamily="49" charset="-128"/>
            </a:endParaRPr>
          </a:p>
          <a:p>
            <a:pPr eaLnBrk="1" hangingPunct="1">
              <a:spcBef>
                <a:spcPts val="0"/>
              </a:spcBef>
            </a:pPr>
            <a:r>
              <a:rPr lang="ja-JP" altLang="en-US" dirty="0">
                <a:latin typeface="ＭＳ ゴシック" panose="020B0609070205080204" pitchFamily="49" charset="-128"/>
              </a:rPr>
              <a:t>　　</a:t>
            </a:r>
            <a:r>
              <a:rPr lang="en-US" altLang="ja-JP" dirty="0">
                <a:latin typeface="ＭＳ ゴシック" panose="020B0609070205080204" pitchFamily="49" charset="-128"/>
              </a:rPr>
              <a:t> 【</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18" name="AutoShape 25"/>
          <p:cNvSpPr>
            <a:spLocks noChangeArrowheads="1"/>
          </p:cNvSpPr>
          <p:nvPr/>
        </p:nvSpPr>
        <p:spPr bwMode="auto">
          <a:xfrm rot="5400000">
            <a:off x="3804895" y="3049883"/>
            <a:ext cx="428628"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sp>
        <p:nvSpPr>
          <p:cNvPr id="17" name="Rectangle 5"/>
          <p:cNvSpPr>
            <a:spLocks noChangeArrowheads="1"/>
          </p:cNvSpPr>
          <p:nvPr/>
        </p:nvSpPr>
        <p:spPr bwMode="auto">
          <a:xfrm>
            <a:off x="5970736" y="3420973"/>
            <a:ext cx="815501" cy="21400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16" name="Rectangle 11"/>
          <p:cNvSpPr>
            <a:spLocks noChangeArrowheads="1"/>
          </p:cNvSpPr>
          <p:nvPr/>
        </p:nvSpPr>
        <p:spPr bwMode="auto">
          <a:xfrm>
            <a:off x="1697316" y="2148298"/>
            <a:ext cx="2808287" cy="134092"/>
          </a:xfrm>
          <a:prstGeom prst="rect">
            <a:avLst/>
          </a:prstGeom>
          <a:noFill/>
          <a:ln w="317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latin typeface="ＭＳ ゴシック" pitchFamily="49" charset="-128"/>
            </a:endParaRPr>
          </a:p>
        </p:txBody>
      </p:sp>
      <p:sp>
        <p:nvSpPr>
          <p:cNvPr id="20" name="Rectangle 5"/>
          <p:cNvSpPr>
            <a:spLocks noChangeArrowheads="1"/>
          </p:cNvSpPr>
          <p:nvPr/>
        </p:nvSpPr>
        <p:spPr bwMode="auto">
          <a:xfrm>
            <a:off x="5449633" y="5774054"/>
            <a:ext cx="815501" cy="21400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2" name="角丸四角形吹き出し 12"/>
          <p:cNvSpPr>
            <a:spLocks noChangeArrowheads="1"/>
          </p:cNvSpPr>
          <p:nvPr/>
        </p:nvSpPr>
        <p:spPr bwMode="auto">
          <a:xfrm>
            <a:off x="1839306" y="5763948"/>
            <a:ext cx="1588179" cy="284749"/>
          </a:xfrm>
          <a:prstGeom prst="wedgeRoundRectCallout">
            <a:avLst>
              <a:gd name="adj1" fmla="val -95650"/>
              <a:gd name="adj2" fmla="val -16661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①チェックを入れる</a:t>
            </a:r>
          </a:p>
        </p:txBody>
      </p:sp>
      <p:sp>
        <p:nvSpPr>
          <p:cNvPr id="23" name="Rectangle 5"/>
          <p:cNvSpPr>
            <a:spLocks noChangeArrowheads="1"/>
          </p:cNvSpPr>
          <p:nvPr/>
        </p:nvSpPr>
        <p:spPr bwMode="auto">
          <a:xfrm>
            <a:off x="977212" y="5342683"/>
            <a:ext cx="144016" cy="12606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4" name="角丸四角形吹き出し 12"/>
          <p:cNvSpPr>
            <a:spLocks noChangeArrowheads="1"/>
          </p:cNvSpPr>
          <p:nvPr/>
        </p:nvSpPr>
        <p:spPr bwMode="auto">
          <a:xfrm>
            <a:off x="4354250" y="5575040"/>
            <a:ext cx="897348" cy="284749"/>
          </a:xfrm>
          <a:prstGeom prst="wedgeRoundRectCallout">
            <a:avLst>
              <a:gd name="adj1" fmla="val 67172"/>
              <a:gd name="adj2" fmla="val 6419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②クリック</a:t>
            </a:r>
          </a:p>
        </p:txBody>
      </p:sp>
      <p:pic>
        <p:nvPicPr>
          <p:cNvPr id="25" name="図 10" descr="img03.png"/>
          <p:cNvPicPr>
            <a:picLocks noChangeAspect="1"/>
          </p:cNvPicPr>
          <p:nvPr/>
        </p:nvPicPr>
        <p:blipFill>
          <a:blip r:embed="rId5" cstate="print"/>
          <a:srcRect/>
          <a:stretch>
            <a:fillRect/>
          </a:stretch>
        </p:blipFill>
        <p:spPr bwMode="auto">
          <a:xfrm>
            <a:off x="6050795" y="5868943"/>
            <a:ext cx="161925" cy="274281"/>
          </a:xfrm>
          <a:prstGeom prst="rect">
            <a:avLst/>
          </a:prstGeom>
          <a:noFill/>
          <a:ln w="9525">
            <a:noFill/>
            <a:miter lim="800000"/>
            <a:headEnd/>
            <a:tailEnd/>
          </a:ln>
        </p:spPr>
      </p:pic>
      <p:pic>
        <p:nvPicPr>
          <p:cNvPr id="6" name="図 5"/>
          <p:cNvPicPr>
            <a:picLocks noChangeAspect="1"/>
          </p:cNvPicPr>
          <p:nvPr/>
        </p:nvPicPr>
        <p:blipFill>
          <a:blip r:embed="rId6"/>
          <a:stretch>
            <a:fillRect/>
          </a:stretch>
        </p:blipFill>
        <p:spPr>
          <a:xfrm>
            <a:off x="6953876" y="5342683"/>
            <a:ext cx="1697104" cy="862742"/>
          </a:xfrm>
          <a:prstGeom prst="rect">
            <a:avLst/>
          </a:prstGeom>
        </p:spPr>
      </p:pic>
      <p:sp>
        <p:nvSpPr>
          <p:cNvPr id="26" name="角丸四角形吹き出し 12"/>
          <p:cNvSpPr>
            <a:spLocks noChangeArrowheads="1"/>
          </p:cNvSpPr>
          <p:nvPr/>
        </p:nvSpPr>
        <p:spPr bwMode="auto">
          <a:xfrm>
            <a:off x="7492296" y="5468751"/>
            <a:ext cx="897348" cy="284749"/>
          </a:xfrm>
          <a:prstGeom prst="wedgeRoundRectCallout">
            <a:avLst>
              <a:gd name="adj1" fmla="val 8792"/>
              <a:gd name="adj2" fmla="val 127751"/>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latin typeface="ＭＳ ゴシック" pitchFamily="49" charset="-128"/>
              </a:rPr>
              <a:t>③クリック</a:t>
            </a:r>
          </a:p>
        </p:txBody>
      </p:sp>
      <p:sp>
        <p:nvSpPr>
          <p:cNvPr id="27" name="AutoShape 25"/>
          <p:cNvSpPr>
            <a:spLocks noChangeArrowheads="1"/>
          </p:cNvSpPr>
          <p:nvPr/>
        </p:nvSpPr>
        <p:spPr bwMode="auto">
          <a:xfrm>
            <a:off x="6574644" y="5569382"/>
            <a:ext cx="428628"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15" name="図 10" descr="img03.png"/>
          <p:cNvPicPr>
            <a:picLocks noChangeAspect="1"/>
          </p:cNvPicPr>
          <p:nvPr/>
        </p:nvPicPr>
        <p:blipFill>
          <a:blip r:embed="rId5" cstate="print"/>
          <a:srcRect/>
          <a:stretch>
            <a:fillRect/>
          </a:stretch>
        </p:blipFill>
        <p:spPr bwMode="auto">
          <a:xfrm>
            <a:off x="6438646" y="3535324"/>
            <a:ext cx="161925" cy="274281"/>
          </a:xfrm>
          <a:prstGeom prst="rect">
            <a:avLst/>
          </a:prstGeom>
          <a:noFill/>
          <a:ln w="9525">
            <a:noFill/>
            <a:miter lim="800000"/>
            <a:headEnd/>
            <a:tailEnd/>
          </a:ln>
        </p:spPr>
      </p:pic>
      <p:sp>
        <p:nvSpPr>
          <p:cNvPr id="29" name="Text Box 15"/>
          <p:cNvSpPr txBox="1">
            <a:spLocks noChangeArrowheads="1"/>
          </p:cNvSpPr>
          <p:nvPr/>
        </p:nvSpPr>
        <p:spPr bwMode="auto">
          <a:xfrm>
            <a:off x="595595" y="6334449"/>
            <a:ext cx="7801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（３）削除が完了すると「</a:t>
            </a:r>
            <a:r>
              <a:rPr lang="en-US" altLang="ja-JP" b="1" dirty="0">
                <a:solidFill>
                  <a:srgbClr val="0066FF"/>
                </a:solidFill>
                <a:latin typeface="ＭＳ ゴシック" panose="020B0609070205080204" pitchFamily="49" charset="-128"/>
              </a:rPr>
              <a:t>M55M2090I</a:t>
            </a:r>
            <a:r>
              <a:rPr lang="ja-JP" altLang="en-US" b="1" dirty="0">
                <a:solidFill>
                  <a:srgbClr val="0066FF"/>
                </a:solidFill>
                <a:latin typeface="ＭＳ ゴシック" panose="020B0609070205080204" pitchFamily="49" charset="-128"/>
              </a:rPr>
              <a:t>：届出書を削除しました</a:t>
            </a:r>
            <a:r>
              <a:rPr lang="ja-JP" altLang="en-US" dirty="0">
                <a:latin typeface="ＭＳ ゴシック" panose="020B0609070205080204" pitchFamily="49" charset="-128"/>
              </a:rPr>
              <a:t>」と表示されます。</a:t>
            </a:r>
          </a:p>
        </p:txBody>
      </p:sp>
      <p:sp>
        <p:nvSpPr>
          <p:cNvPr id="31" name="Rectangle 5"/>
          <p:cNvSpPr>
            <a:spLocks noChangeArrowheads="1"/>
          </p:cNvSpPr>
          <p:nvPr/>
        </p:nvSpPr>
        <p:spPr bwMode="auto">
          <a:xfrm>
            <a:off x="7650023" y="5990109"/>
            <a:ext cx="495090" cy="19066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32" name="図 10" descr="img03.png"/>
          <p:cNvPicPr>
            <a:picLocks noChangeAspect="1"/>
          </p:cNvPicPr>
          <p:nvPr/>
        </p:nvPicPr>
        <p:blipFill>
          <a:blip r:embed="rId5" cstate="print"/>
          <a:srcRect/>
          <a:stretch>
            <a:fillRect/>
          </a:stretch>
        </p:blipFill>
        <p:spPr bwMode="auto">
          <a:xfrm>
            <a:off x="7860007" y="6117213"/>
            <a:ext cx="161925" cy="274281"/>
          </a:xfrm>
          <a:prstGeom prst="rect">
            <a:avLst/>
          </a:prstGeom>
          <a:noFill/>
          <a:ln w="9525">
            <a:noFill/>
            <a:miter lim="800000"/>
            <a:headEnd/>
            <a:tailEnd/>
          </a:ln>
        </p:spPr>
      </p:pic>
      <p:sp>
        <p:nvSpPr>
          <p:cNvPr id="4" name="スライド番号プレースホルダー 3"/>
          <p:cNvSpPr>
            <a:spLocks noGrp="1"/>
          </p:cNvSpPr>
          <p:nvPr>
            <p:ph type="sldNum" sz="quarter" idx="12"/>
          </p:nvPr>
        </p:nvSpPr>
        <p:spPr>
          <a:xfrm>
            <a:off x="8145113" y="6432124"/>
            <a:ext cx="613036" cy="309244"/>
          </a:xfrm>
        </p:spPr>
        <p:txBody>
          <a:bodyPr/>
          <a:lstStyle/>
          <a:p>
            <a:pPr>
              <a:defRPr/>
            </a:pPr>
            <a:r>
              <a:rPr lang="en-US" altLang="ja-JP" dirty="0"/>
              <a:t>37</a:t>
            </a:r>
          </a:p>
        </p:txBody>
      </p:sp>
    </p:spTree>
    <p:extLst>
      <p:ext uri="{BB962C8B-B14F-4D97-AF65-F5344CB8AC3E}">
        <p14:creationId xmlns:p14="http://schemas.microsoft.com/office/powerpoint/2010/main" val="3237580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76BE810-24DE-451B-BC2A-96BCF89BBF53}"/>
              </a:ext>
            </a:extLst>
          </p:cNvPr>
          <p:cNvPicPr>
            <a:picLocks noChangeAspect="1"/>
          </p:cNvPicPr>
          <p:nvPr/>
        </p:nvPicPr>
        <p:blipFill>
          <a:blip r:embed="rId2"/>
          <a:stretch>
            <a:fillRect/>
          </a:stretch>
        </p:blipFill>
        <p:spPr>
          <a:xfrm>
            <a:off x="4559429" y="2209879"/>
            <a:ext cx="4314825" cy="2771775"/>
          </a:xfrm>
          <a:prstGeom prst="rect">
            <a:avLst/>
          </a:prstGeom>
        </p:spPr>
      </p:pic>
      <p:pic>
        <p:nvPicPr>
          <p:cNvPr id="3" name="図 2">
            <a:extLst>
              <a:ext uri="{FF2B5EF4-FFF2-40B4-BE49-F238E27FC236}">
                <a16:creationId xmlns:a16="http://schemas.microsoft.com/office/drawing/2014/main" id="{4BFDA98C-C9D6-45B9-90C5-14E400C6987C}"/>
              </a:ext>
            </a:extLst>
          </p:cNvPr>
          <p:cNvPicPr>
            <a:picLocks noChangeAspect="1"/>
          </p:cNvPicPr>
          <p:nvPr/>
        </p:nvPicPr>
        <p:blipFill>
          <a:blip r:embed="rId3"/>
          <a:stretch>
            <a:fillRect/>
          </a:stretch>
        </p:blipFill>
        <p:spPr>
          <a:xfrm>
            <a:off x="321093" y="2221680"/>
            <a:ext cx="3314700" cy="2124075"/>
          </a:xfrm>
          <a:prstGeom prst="rect">
            <a:avLst/>
          </a:prstGeom>
        </p:spPr>
      </p:pic>
      <p:pic>
        <p:nvPicPr>
          <p:cNvPr id="5" name="図 4">
            <a:extLst>
              <a:ext uri="{FF2B5EF4-FFF2-40B4-BE49-F238E27FC236}">
                <a16:creationId xmlns:a16="http://schemas.microsoft.com/office/drawing/2014/main" id="{76C15C82-3B1D-4AC0-88E1-BFC1A11213D6}"/>
              </a:ext>
            </a:extLst>
          </p:cNvPr>
          <p:cNvPicPr>
            <a:picLocks noChangeAspect="1"/>
          </p:cNvPicPr>
          <p:nvPr/>
        </p:nvPicPr>
        <p:blipFill>
          <a:blip r:embed="rId4"/>
          <a:stretch>
            <a:fillRect/>
          </a:stretch>
        </p:blipFill>
        <p:spPr>
          <a:xfrm>
            <a:off x="467544" y="3403823"/>
            <a:ext cx="3533775" cy="2257425"/>
          </a:xfrm>
          <a:prstGeom prst="rect">
            <a:avLst/>
          </a:prstGeom>
        </p:spPr>
      </p:pic>
      <p:sp>
        <p:nvSpPr>
          <p:cNvPr id="3076" name="Text Box 7"/>
          <p:cNvSpPr txBox="1">
            <a:spLocks noChangeArrowheads="1"/>
          </p:cNvSpPr>
          <p:nvPr/>
        </p:nvSpPr>
        <p:spPr bwMode="auto">
          <a:xfrm>
            <a:off x="251491" y="260350"/>
            <a:ext cx="6912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11.</a:t>
            </a:r>
            <a:r>
              <a:rPr lang="ja-JP" altLang="en-US" sz="1800" dirty="0">
                <a:latin typeface="ＭＳ ゴシック" pitchFamily="49" charset="-128"/>
              </a:rPr>
              <a:t>加入者・受給権者情報の</a:t>
            </a:r>
            <a:r>
              <a:rPr lang="zh-TW" altLang="en-US" sz="1800" dirty="0">
                <a:latin typeface="ＭＳ ゴシック" pitchFamily="49" charset="-128"/>
              </a:rPr>
              <a:t>検索（年金加入記録等）</a:t>
            </a:r>
            <a:endParaRPr lang="ja-JP" altLang="en-US" sz="1800" dirty="0">
              <a:latin typeface="ＭＳ ゴシック" pitchFamily="49" charset="-128"/>
            </a:endParaRPr>
          </a:p>
        </p:txBody>
      </p:sp>
      <p:sp>
        <p:nvSpPr>
          <p:cNvPr id="25" name="Text Box 19"/>
          <p:cNvSpPr txBox="1">
            <a:spLocks noChangeArrowheads="1"/>
          </p:cNvSpPr>
          <p:nvPr/>
        </p:nvSpPr>
        <p:spPr bwMode="auto">
          <a:xfrm>
            <a:off x="147620" y="1844824"/>
            <a:ext cx="2552172"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400" dirty="0">
                <a:solidFill>
                  <a:srgbClr val="000000"/>
                </a:solidFill>
                <a:latin typeface="ＭＳ ゴシック" panose="020B0609070205080204" pitchFamily="49" charset="-128"/>
                <a:ea typeface="ＭＳ ゴシック" panose="020B0609070205080204" pitchFamily="49" charset="-128"/>
              </a:rPr>
              <a:t>【</a:t>
            </a:r>
            <a:r>
              <a:rPr lang="ja-JP" altLang="en-US" sz="1400" dirty="0">
                <a:solidFill>
                  <a:srgbClr val="000000"/>
                </a:solidFill>
                <a:latin typeface="ＭＳ ゴシック" panose="020B0609070205080204" pitchFamily="49" charset="-128"/>
                <a:ea typeface="ＭＳ ゴシック" panose="020B0609070205080204" pitchFamily="49" charset="-128"/>
              </a:rPr>
              <a:t> メインメニュー画面 </a:t>
            </a:r>
            <a:r>
              <a:rPr lang="en-US" altLang="ja-JP" sz="1400" dirty="0">
                <a:solidFill>
                  <a:srgbClr val="000000"/>
                </a:solidFill>
                <a:latin typeface="ＭＳ ゴシック" panose="020B0609070205080204" pitchFamily="49" charset="-128"/>
                <a:ea typeface="ＭＳ ゴシック" panose="020B0609070205080204" pitchFamily="49" charset="-128"/>
              </a:rPr>
              <a:t>】</a:t>
            </a:r>
            <a:endParaRPr lang="ja-JP" altLang="en-US" sz="1400" dirty="0">
              <a:solidFill>
                <a:srgbClr val="000000"/>
              </a:solidFill>
              <a:latin typeface="ＭＳ ゴシック" panose="020B0609070205080204" pitchFamily="49" charset="-128"/>
              <a:ea typeface="ＭＳ ゴシック" panose="020B0609070205080204" pitchFamily="49" charset="-128"/>
            </a:endParaRPr>
          </a:p>
        </p:txBody>
      </p:sp>
      <p:sp>
        <p:nvSpPr>
          <p:cNvPr id="27" name="Text Box 46"/>
          <p:cNvSpPr txBox="1">
            <a:spLocks noChangeArrowheads="1"/>
          </p:cNvSpPr>
          <p:nvPr/>
        </p:nvSpPr>
        <p:spPr bwMode="auto">
          <a:xfrm>
            <a:off x="4499992" y="1844824"/>
            <a:ext cx="3168352"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400" dirty="0">
                <a:solidFill>
                  <a:srgbClr val="000000"/>
                </a:solidFill>
                <a:latin typeface="ＭＳ ゴシック" panose="020B0609070205080204" pitchFamily="49" charset="-128"/>
                <a:ea typeface="ＭＳ ゴシック" panose="020B0609070205080204" pitchFamily="49" charset="-128"/>
              </a:rPr>
              <a:t>【</a:t>
            </a:r>
            <a:r>
              <a:rPr lang="ja-JP" altLang="en-US" sz="1400" dirty="0">
                <a:solidFill>
                  <a:srgbClr val="000000"/>
                </a:solidFill>
                <a:latin typeface="ＭＳ ゴシック" panose="020B0609070205080204" pitchFamily="49" charset="-128"/>
                <a:ea typeface="ＭＳ ゴシック" panose="020B0609070205080204" pitchFamily="49" charset="-128"/>
              </a:rPr>
              <a:t> 加入者・受給権者情報一覧画面 </a:t>
            </a:r>
            <a:r>
              <a:rPr lang="en-US" altLang="ja-JP" sz="1400" dirty="0">
                <a:solidFill>
                  <a:srgbClr val="000000"/>
                </a:solidFill>
                <a:latin typeface="ＭＳ ゴシック" panose="020B0609070205080204" pitchFamily="49" charset="-128"/>
                <a:ea typeface="ＭＳ ゴシック" panose="020B0609070205080204" pitchFamily="49" charset="-128"/>
              </a:rPr>
              <a:t>】</a:t>
            </a:r>
            <a:endParaRPr lang="ja-JP" altLang="en-US" sz="1400" dirty="0">
              <a:solidFill>
                <a:srgbClr val="000000"/>
              </a:solidFill>
              <a:latin typeface="ＭＳ ゴシック" panose="020B0609070205080204" pitchFamily="49" charset="-128"/>
              <a:ea typeface="ＭＳ ゴシック" panose="020B0609070205080204" pitchFamily="49" charset="-128"/>
            </a:endParaRPr>
          </a:p>
        </p:txBody>
      </p:sp>
      <p:sp>
        <p:nvSpPr>
          <p:cNvPr id="16" name="AutoShape 21"/>
          <p:cNvSpPr>
            <a:spLocks noChangeArrowheads="1"/>
          </p:cNvSpPr>
          <p:nvPr/>
        </p:nvSpPr>
        <p:spPr bwMode="auto">
          <a:xfrm>
            <a:off x="3987925" y="3717032"/>
            <a:ext cx="592138" cy="390525"/>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solidFill>
                <a:srgbClr val="000000"/>
              </a:solidFill>
            </a:endParaRPr>
          </a:p>
        </p:txBody>
      </p:sp>
      <p:sp>
        <p:nvSpPr>
          <p:cNvPr id="17" name="Rectangle 5"/>
          <p:cNvSpPr>
            <a:spLocks noChangeArrowheads="1"/>
          </p:cNvSpPr>
          <p:nvPr/>
        </p:nvSpPr>
        <p:spPr bwMode="auto">
          <a:xfrm>
            <a:off x="2453547" y="2684746"/>
            <a:ext cx="1049489" cy="11170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18" name="図 10" descr="img03.png"/>
          <p:cNvPicPr>
            <a:picLocks noChangeAspect="1"/>
          </p:cNvPicPr>
          <p:nvPr/>
        </p:nvPicPr>
        <p:blipFill>
          <a:blip r:embed="rId5"/>
          <a:srcRect/>
          <a:stretch>
            <a:fillRect/>
          </a:stretch>
        </p:blipFill>
        <p:spPr bwMode="auto">
          <a:xfrm>
            <a:off x="2987793" y="2821122"/>
            <a:ext cx="233362" cy="395287"/>
          </a:xfrm>
          <a:prstGeom prst="rect">
            <a:avLst/>
          </a:prstGeom>
          <a:noFill/>
          <a:ln w="9525">
            <a:noFill/>
            <a:miter lim="800000"/>
            <a:headEnd/>
            <a:tailEnd/>
          </a:ln>
        </p:spPr>
      </p:pic>
      <p:sp>
        <p:nvSpPr>
          <p:cNvPr id="20" name="Rectangle 5"/>
          <p:cNvSpPr>
            <a:spLocks noChangeArrowheads="1"/>
          </p:cNvSpPr>
          <p:nvPr/>
        </p:nvSpPr>
        <p:spPr bwMode="auto">
          <a:xfrm>
            <a:off x="2844917" y="4002688"/>
            <a:ext cx="1000132" cy="17575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21" name="図 10" descr="img03.png"/>
          <p:cNvPicPr>
            <a:picLocks noChangeAspect="1"/>
          </p:cNvPicPr>
          <p:nvPr/>
        </p:nvPicPr>
        <p:blipFill>
          <a:blip r:embed="rId5"/>
          <a:srcRect/>
          <a:stretch>
            <a:fillRect/>
          </a:stretch>
        </p:blipFill>
        <p:spPr bwMode="auto">
          <a:xfrm>
            <a:off x="3559297" y="4178444"/>
            <a:ext cx="233362" cy="395287"/>
          </a:xfrm>
          <a:prstGeom prst="rect">
            <a:avLst/>
          </a:prstGeom>
          <a:noFill/>
          <a:ln w="9525">
            <a:noFill/>
            <a:miter lim="800000"/>
            <a:headEnd/>
            <a:tailEnd/>
          </a:ln>
        </p:spPr>
      </p:pic>
      <p:sp>
        <p:nvSpPr>
          <p:cNvPr id="4" name="スライド番号プレースホルダー 3"/>
          <p:cNvSpPr>
            <a:spLocks noGrp="1"/>
          </p:cNvSpPr>
          <p:nvPr>
            <p:ph type="sldNum" sz="quarter" idx="12"/>
          </p:nvPr>
        </p:nvSpPr>
        <p:spPr/>
        <p:txBody>
          <a:bodyPr/>
          <a:lstStyle/>
          <a:p>
            <a:pPr>
              <a:defRPr/>
            </a:pPr>
            <a:r>
              <a:rPr lang="en-US" altLang="ja-JP" dirty="0"/>
              <a:t>38</a:t>
            </a:r>
          </a:p>
        </p:txBody>
      </p:sp>
      <p:sp>
        <p:nvSpPr>
          <p:cNvPr id="15" name="Text Box 23">
            <a:extLst>
              <a:ext uri="{FF2B5EF4-FFF2-40B4-BE49-F238E27FC236}">
                <a16:creationId xmlns:a16="http://schemas.microsoft.com/office/drawing/2014/main" id="{F5BA8D22-A88F-4A1A-AF9A-5FE8223C6F0A}"/>
              </a:ext>
            </a:extLst>
          </p:cNvPr>
          <p:cNvSpPr txBox="1">
            <a:spLocks noChangeArrowheads="1"/>
          </p:cNvSpPr>
          <p:nvPr/>
        </p:nvSpPr>
        <p:spPr bwMode="auto">
          <a:xfrm>
            <a:off x="321093" y="798860"/>
            <a:ext cx="8103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sz="12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加入者・受給権者情報照会</a:t>
            </a:r>
            <a:r>
              <a:rPr lang="en-US" altLang="ja-JP" sz="1600" dirty="0">
                <a:latin typeface="ＭＳ ゴシック" pitchFamily="49" charset="-128"/>
              </a:rPr>
              <a:t>】</a:t>
            </a:r>
            <a:r>
              <a:rPr lang="ja-JP" altLang="en-US" sz="1600" dirty="0">
                <a:latin typeface="ＭＳ ゴシック" pitchFamily="49" charset="-128"/>
              </a:rPr>
              <a:t>の</a:t>
            </a:r>
            <a:r>
              <a:rPr lang="en-US" altLang="ja-JP" sz="1600" dirty="0">
                <a:latin typeface="ＭＳ ゴシック" pitchFamily="49" charset="-128"/>
              </a:rPr>
              <a:t>【</a:t>
            </a:r>
            <a:r>
              <a:rPr lang="ja-JP" altLang="en-US" sz="1600" dirty="0">
                <a:latin typeface="ＭＳ ゴシック" pitchFamily="49" charset="-128"/>
              </a:rPr>
              <a:t>加入者受給権者の情報を照会したい場合</a:t>
            </a:r>
            <a:r>
              <a:rPr lang="en-US" altLang="ja-JP" sz="1600" dirty="0">
                <a:latin typeface="ＭＳ ゴシック" pitchFamily="49" charset="-128"/>
              </a:rPr>
              <a:t>】</a:t>
            </a:r>
            <a:r>
              <a:rPr lang="ja-JP" altLang="en-US" sz="1600" dirty="0">
                <a:latin typeface="ＭＳ ゴシック" pitchFamily="49" charset="-128"/>
              </a:rPr>
              <a:t>から</a:t>
            </a:r>
            <a:endParaRPr lang="en-US" altLang="ja-JP" sz="1600" dirty="0">
              <a:latin typeface="ＭＳ ゴシック" pitchFamily="49" charset="-128"/>
            </a:endParaRPr>
          </a:p>
          <a:p>
            <a:pPr eaLnBrk="1" hangingPunct="1">
              <a:spcBef>
                <a:spcPts val="0"/>
              </a:spcBef>
            </a:pPr>
            <a:r>
              <a:rPr lang="ja-JP" altLang="en-US" sz="1600" dirty="0">
                <a:latin typeface="ＭＳ ゴシック" pitchFamily="49" charset="-128"/>
              </a:rPr>
              <a:t>年金加入者の加入記録、受給記録等を確認することができます。</a:t>
            </a:r>
            <a:endParaRPr lang="en-US" altLang="ja-JP" sz="1200" dirty="0">
              <a:latin typeface="ＭＳ ゴシック" pitchFamily="49" charset="-128"/>
            </a:endParaRPr>
          </a:p>
        </p:txBody>
      </p:sp>
    </p:spTree>
    <p:extLst>
      <p:ext uri="{BB962C8B-B14F-4D97-AF65-F5344CB8AC3E}">
        <p14:creationId xmlns:p14="http://schemas.microsoft.com/office/powerpoint/2010/main" val="8632227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a:srcRect l="1682" t="7183" r="4659" b="21689"/>
          <a:stretch/>
        </p:blipFill>
        <p:spPr>
          <a:xfrm>
            <a:off x="179512" y="1853157"/>
            <a:ext cx="8686676" cy="4513924"/>
          </a:xfrm>
          <a:prstGeom prst="rect">
            <a:avLst/>
          </a:prstGeom>
        </p:spPr>
      </p:pic>
      <p:sp>
        <p:nvSpPr>
          <p:cNvPr id="32" name="角丸四角形吹き出し 22"/>
          <p:cNvSpPr>
            <a:spLocks noChangeArrowheads="1"/>
          </p:cNvSpPr>
          <p:nvPr/>
        </p:nvSpPr>
        <p:spPr bwMode="auto">
          <a:xfrm>
            <a:off x="6956714" y="6456619"/>
            <a:ext cx="929834" cy="284749"/>
          </a:xfrm>
          <a:prstGeom prst="wedgeRoundRectCallout">
            <a:avLst>
              <a:gd name="adj1" fmla="val 59056"/>
              <a:gd name="adj2" fmla="val -12459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b="1" dirty="0">
                <a:solidFill>
                  <a:srgbClr val="000000"/>
                </a:solidFill>
                <a:latin typeface="ＭＳ ゴシック" pitchFamily="49" charset="-128"/>
              </a:rPr>
              <a:t>②クリック</a:t>
            </a:r>
          </a:p>
        </p:txBody>
      </p:sp>
      <p:sp>
        <p:nvSpPr>
          <p:cNvPr id="37896" name="Text Box 14"/>
          <p:cNvSpPr txBox="1">
            <a:spLocks noChangeArrowheads="1"/>
          </p:cNvSpPr>
          <p:nvPr/>
        </p:nvSpPr>
        <p:spPr bwMode="auto">
          <a:xfrm>
            <a:off x="790607" y="1515523"/>
            <a:ext cx="706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solidFill>
                  <a:srgbClr val="000000"/>
                </a:solidFill>
                <a:latin typeface="ＭＳ ゴシック" panose="020B0609070205080204" pitchFamily="49" charset="-128"/>
              </a:rPr>
              <a:t>①　被保険者証記号番号を指定して、</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検索</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p>
        </p:txBody>
      </p:sp>
      <p:sp>
        <p:nvSpPr>
          <p:cNvPr id="9" name="Text Box 5"/>
          <p:cNvSpPr txBox="1">
            <a:spLocks noChangeArrowheads="1"/>
          </p:cNvSpPr>
          <p:nvPr/>
        </p:nvSpPr>
        <p:spPr bwMode="auto">
          <a:xfrm>
            <a:off x="822448" y="680274"/>
            <a:ext cx="6292850" cy="738664"/>
          </a:xfrm>
          <a:prstGeom prst="rect">
            <a:avLst/>
          </a:prstGeom>
          <a:solidFill>
            <a:schemeClr val="accent5"/>
          </a:solidFill>
          <a:ln w="9525">
            <a:solidFill>
              <a:schemeClr val="tx1"/>
            </a:solidFill>
            <a:prstDash val="dash"/>
            <a:miter lim="800000"/>
            <a:headEnd/>
            <a:tailEnd/>
          </a:ln>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200" dirty="0">
                <a:solidFill>
                  <a:srgbClr val="000000"/>
                </a:solidFill>
                <a:latin typeface="ＭＳ ゴシック" pitchFamily="49" charset="-128"/>
              </a:rPr>
              <a:t>　氏　名　　　　　 ：農業　太郎</a:t>
            </a:r>
          </a:p>
          <a:p>
            <a:pPr eaLnBrk="1" hangingPunct="1">
              <a:defRPr/>
            </a:pPr>
            <a:r>
              <a:rPr lang="ja-JP" altLang="en-US" sz="1200" dirty="0">
                <a:solidFill>
                  <a:srgbClr val="000000"/>
                </a:solidFill>
                <a:latin typeface="ＭＳ ゴシック" pitchFamily="49" charset="-128"/>
              </a:rPr>
              <a:t>　</a:t>
            </a: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例</a:t>
            </a: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被保険者記号番号 ：</a:t>
            </a:r>
            <a:r>
              <a:rPr lang="ja-JP" altLang="en-US" sz="1200" dirty="0"/>
              <a:t> </a:t>
            </a:r>
            <a:r>
              <a:rPr lang="en-US" altLang="ja-JP" sz="2000" dirty="0"/>
              <a:t>12345-1001100007</a:t>
            </a:r>
            <a:endParaRPr lang="ja-JP" altLang="en-US" sz="2000" b="1" u="sng" dirty="0">
              <a:solidFill>
                <a:srgbClr val="FF0000"/>
              </a:solidFill>
              <a:latin typeface="ＭＳ ゴシック" pitchFamily="49" charset="-128"/>
            </a:endParaRPr>
          </a:p>
        </p:txBody>
      </p:sp>
      <p:sp>
        <p:nvSpPr>
          <p:cNvPr id="16" name="Text Box 28"/>
          <p:cNvSpPr txBox="1">
            <a:spLocks noChangeArrowheads="1"/>
          </p:cNvSpPr>
          <p:nvPr/>
        </p:nvSpPr>
        <p:spPr bwMode="auto">
          <a:xfrm>
            <a:off x="251417" y="178133"/>
            <a:ext cx="75993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b="1" dirty="0">
                <a:latin typeface="ＭＳ ゴシック" panose="020B0609070205080204" pitchFamily="49" charset="-128"/>
              </a:rPr>
              <a:t>（１）</a:t>
            </a:r>
            <a:r>
              <a:rPr lang="ja-JP" altLang="en-US" sz="1800" dirty="0">
                <a:latin typeface="ＭＳ ゴシック" panose="020B0609070205080204" pitchFamily="49" charset="-128"/>
              </a:rPr>
              <a:t>特定の加入者の加入記録を検索する場合</a:t>
            </a:r>
            <a:endParaRPr lang="ja-JP" altLang="en-US" sz="2000" dirty="0">
              <a:latin typeface="ＭＳ ゴシック" panose="020B0609070205080204" pitchFamily="49" charset="-128"/>
            </a:endParaRPr>
          </a:p>
        </p:txBody>
      </p:sp>
      <p:pic>
        <p:nvPicPr>
          <p:cNvPr id="37899" name="Picture 11" descr="C:\Users\s.yokobori\AppData\Local\Microsoft\Windows\Temporary Internet Files\Content.IE5\BYOBSQQ3\MC90043164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344" y="331684"/>
            <a:ext cx="951132" cy="100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0" descr="img03.png"/>
          <p:cNvPicPr>
            <a:picLocks noChangeAspect="1"/>
          </p:cNvPicPr>
          <p:nvPr/>
        </p:nvPicPr>
        <p:blipFill>
          <a:blip r:embed="rId4" cstate="print"/>
          <a:srcRect/>
          <a:stretch>
            <a:fillRect/>
          </a:stretch>
        </p:blipFill>
        <p:spPr bwMode="auto">
          <a:xfrm>
            <a:off x="8059561" y="6270633"/>
            <a:ext cx="168697" cy="285752"/>
          </a:xfrm>
          <a:prstGeom prst="rect">
            <a:avLst/>
          </a:prstGeom>
          <a:noFill/>
          <a:ln w="9525">
            <a:noFill/>
            <a:miter lim="800000"/>
            <a:headEnd/>
            <a:tailEnd/>
          </a:ln>
        </p:spPr>
      </p:pic>
      <p:sp>
        <p:nvSpPr>
          <p:cNvPr id="14" name="Rectangle 5"/>
          <p:cNvSpPr>
            <a:spLocks noChangeArrowheads="1"/>
          </p:cNvSpPr>
          <p:nvPr/>
        </p:nvSpPr>
        <p:spPr bwMode="auto">
          <a:xfrm>
            <a:off x="7776489" y="6029967"/>
            <a:ext cx="1057101" cy="23431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15" name="角丸四角形吹き出し 22"/>
          <p:cNvSpPr>
            <a:spLocks noChangeArrowheads="1"/>
          </p:cNvSpPr>
          <p:nvPr/>
        </p:nvSpPr>
        <p:spPr bwMode="auto">
          <a:xfrm>
            <a:off x="2923153" y="2930206"/>
            <a:ext cx="2270626" cy="284749"/>
          </a:xfrm>
          <a:prstGeom prst="wedgeRoundRectCallout">
            <a:avLst>
              <a:gd name="adj1" fmla="val -46796"/>
              <a:gd name="adj2" fmla="val 168827"/>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b="1" dirty="0">
                <a:solidFill>
                  <a:srgbClr val="000000"/>
                </a:solidFill>
                <a:latin typeface="ＭＳ ゴシック" pitchFamily="49" charset="-128"/>
              </a:rPr>
              <a:t>①被保険者証記号番号を指定</a:t>
            </a:r>
          </a:p>
        </p:txBody>
      </p:sp>
      <p:sp>
        <p:nvSpPr>
          <p:cNvPr id="4" name="スライド番号プレースホルダー 3"/>
          <p:cNvSpPr>
            <a:spLocks noGrp="1"/>
          </p:cNvSpPr>
          <p:nvPr>
            <p:ph type="sldNum" sz="quarter" idx="12"/>
          </p:nvPr>
        </p:nvSpPr>
        <p:spPr>
          <a:xfrm>
            <a:off x="6699990" y="6360868"/>
            <a:ext cx="2133600" cy="476250"/>
          </a:xfrm>
        </p:spPr>
        <p:txBody>
          <a:bodyPr/>
          <a:lstStyle/>
          <a:p>
            <a:pPr>
              <a:defRPr/>
            </a:pPr>
            <a:r>
              <a:rPr lang="en-US" altLang="ja-JP" dirty="0"/>
              <a:t>39</a:t>
            </a:r>
          </a:p>
        </p:txBody>
      </p:sp>
    </p:spTree>
    <p:extLst>
      <p:ext uri="{BB962C8B-B14F-4D97-AF65-F5344CB8AC3E}">
        <p14:creationId xmlns:p14="http://schemas.microsoft.com/office/powerpoint/2010/main" val="39962190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14"/>
          <p:cNvSpPr txBox="1">
            <a:spLocks noChangeArrowheads="1"/>
          </p:cNvSpPr>
          <p:nvPr/>
        </p:nvSpPr>
        <p:spPr bwMode="auto">
          <a:xfrm>
            <a:off x="337724" y="274221"/>
            <a:ext cx="871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600" dirty="0">
                <a:solidFill>
                  <a:srgbClr val="000000"/>
                </a:solidFill>
                <a:latin typeface="ＭＳ ゴシック" pitchFamily="49" charset="-128"/>
              </a:rPr>
              <a:t>検索した「 農業　太郎 」さんの加入記録について確認していきます。</a:t>
            </a:r>
            <a:endParaRPr lang="en-US" altLang="ja-JP" sz="1600" dirty="0">
              <a:solidFill>
                <a:srgbClr val="000000"/>
              </a:solidFill>
              <a:latin typeface="ＭＳ ゴシック" pitchFamily="49" charset="-128"/>
            </a:endParaRPr>
          </a:p>
        </p:txBody>
      </p:sp>
      <p:pic>
        <p:nvPicPr>
          <p:cNvPr id="3" name="図 2"/>
          <p:cNvPicPr>
            <a:picLocks noChangeAspect="1"/>
          </p:cNvPicPr>
          <p:nvPr/>
        </p:nvPicPr>
        <p:blipFill>
          <a:blip r:embed="rId2"/>
          <a:stretch>
            <a:fillRect/>
          </a:stretch>
        </p:blipFill>
        <p:spPr>
          <a:xfrm>
            <a:off x="179512" y="980728"/>
            <a:ext cx="8800162" cy="4896544"/>
          </a:xfrm>
          <a:prstGeom prst="rect">
            <a:avLst/>
          </a:prstGeom>
        </p:spPr>
      </p:pic>
      <p:sp>
        <p:nvSpPr>
          <p:cNvPr id="17" name="Rectangle 30"/>
          <p:cNvSpPr>
            <a:spLocks noChangeArrowheads="1"/>
          </p:cNvSpPr>
          <p:nvPr/>
        </p:nvSpPr>
        <p:spPr bwMode="auto">
          <a:xfrm>
            <a:off x="179512" y="1628800"/>
            <a:ext cx="8686676" cy="1080120"/>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8" name="角丸四角形吹き出し 22"/>
          <p:cNvSpPr>
            <a:spLocks noChangeArrowheads="1"/>
          </p:cNvSpPr>
          <p:nvPr/>
        </p:nvSpPr>
        <p:spPr bwMode="auto">
          <a:xfrm>
            <a:off x="6548083" y="827707"/>
            <a:ext cx="2502610" cy="489060"/>
          </a:xfrm>
          <a:prstGeom prst="wedgeRoundRectCallout">
            <a:avLst>
              <a:gd name="adj1" fmla="val -58230"/>
              <a:gd name="adj2" fmla="val 105754"/>
              <a:gd name="adj3" fmla="val 16667"/>
            </a:avLst>
          </a:prstGeom>
          <a:solidFill>
            <a:schemeClr val="accent5"/>
          </a:solidFill>
          <a:ln w="9525" algn="ctr">
            <a:solidFill>
              <a:schemeClr val="tx1"/>
            </a:solidFill>
            <a:round/>
            <a:headEnd/>
            <a:tailEnd/>
          </a:ln>
        </p:spPr>
        <p:txBody>
          <a:bodyPr wrap="square" lIns="36000" tIns="36000" rIns="36000" bIns="36000">
            <a:spAutoFit/>
          </a:bodyPr>
          <a:lstStyle/>
          <a:p>
            <a:r>
              <a:rPr lang="ja-JP" altLang="en-US" sz="1200" b="1" dirty="0">
                <a:solidFill>
                  <a:srgbClr val="000000"/>
                </a:solidFill>
                <a:latin typeface="ＭＳ ゴシック" pitchFamily="49" charset="-128"/>
              </a:rPr>
              <a:t>最上段の枠内は個人の基本情報が入ります。</a:t>
            </a:r>
          </a:p>
        </p:txBody>
      </p:sp>
      <p:sp>
        <p:nvSpPr>
          <p:cNvPr id="19" name="角丸四角形吹き出し 22"/>
          <p:cNvSpPr>
            <a:spLocks noChangeArrowheads="1"/>
          </p:cNvSpPr>
          <p:nvPr/>
        </p:nvSpPr>
        <p:spPr bwMode="auto">
          <a:xfrm>
            <a:off x="1907704" y="2881917"/>
            <a:ext cx="6538531" cy="3655884"/>
          </a:xfrm>
          <a:prstGeom prst="wedgeRoundRectCallout">
            <a:avLst>
              <a:gd name="adj1" fmla="val -51346"/>
              <a:gd name="adj2" fmla="val -58486"/>
              <a:gd name="adj3" fmla="val 16667"/>
            </a:avLst>
          </a:prstGeom>
          <a:solidFill>
            <a:schemeClr val="accent5"/>
          </a:solidFill>
          <a:ln w="9525" algn="ctr">
            <a:solidFill>
              <a:schemeClr val="tx1"/>
            </a:solidFill>
            <a:round/>
            <a:headEnd/>
            <a:tailEnd/>
          </a:ln>
        </p:spPr>
        <p:txBody>
          <a:bodyPr wrap="square" lIns="36000" tIns="36000" rIns="36000" bIns="36000">
            <a:spAutoFit/>
          </a:bodyPr>
          <a:lstStyle/>
          <a:p>
            <a:r>
              <a:rPr lang="ja-JP" altLang="en-US" sz="1200" b="1" dirty="0">
                <a:solidFill>
                  <a:srgbClr val="000000"/>
                </a:solidFill>
                <a:latin typeface="ＭＳ ゴシック" pitchFamily="49" charset="-128"/>
              </a:rPr>
              <a:t>現在の加入状態を表します。</a:t>
            </a:r>
            <a:endParaRPr lang="en-US" altLang="ja-JP" sz="1200" b="1" dirty="0">
              <a:solidFill>
                <a:srgbClr val="000000"/>
              </a:solidFill>
              <a:latin typeface="ＭＳ ゴシック" pitchFamily="49" charset="-128"/>
            </a:endParaRPr>
          </a:p>
          <a:p>
            <a:r>
              <a:rPr lang="en-US" altLang="ja-JP" sz="1200" dirty="0"/>
              <a:t> </a:t>
            </a:r>
            <a:r>
              <a:rPr lang="ja-JP" altLang="en-US" sz="1200" dirty="0"/>
              <a:t>死亡　　 　　：死亡届が届けられた場合</a:t>
            </a:r>
          </a:p>
          <a:p>
            <a:r>
              <a:rPr lang="en-US" altLang="zh-TW" sz="1200" dirty="0"/>
              <a:t> </a:t>
            </a:r>
            <a:r>
              <a:rPr lang="zh-TW" altLang="en-US" sz="1200" dirty="0"/>
              <a:t>年金受給 </a:t>
            </a:r>
            <a:r>
              <a:rPr lang="ja-JP" altLang="en-US" sz="1200" dirty="0"/>
              <a:t>　　：既に年金を受給している場合</a:t>
            </a:r>
            <a:endParaRPr lang="zh-TW" altLang="en-US" sz="1200" dirty="0"/>
          </a:p>
          <a:p>
            <a:r>
              <a:rPr lang="en-US" altLang="ja-JP" sz="1200" dirty="0"/>
              <a:t> </a:t>
            </a:r>
            <a:r>
              <a:rPr lang="ja-JP" altLang="en-US" sz="1200" dirty="0"/>
              <a:t>裁定請求中 　：裁定請求書が届けられた場合</a:t>
            </a:r>
          </a:p>
          <a:p>
            <a:r>
              <a:rPr lang="en-US" altLang="ja-JP" sz="1200" dirty="0"/>
              <a:t> </a:t>
            </a:r>
            <a:r>
              <a:rPr lang="ja-JP" altLang="en-US" sz="1200" dirty="0"/>
              <a:t>待期 　　　　：</a:t>
            </a:r>
            <a:r>
              <a:rPr lang="en-US" altLang="ja-JP" sz="1200" dirty="0"/>
              <a:t>60 </a:t>
            </a:r>
            <a:r>
              <a:rPr lang="ja-JP" altLang="en-US" sz="1200" dirty="0"/>
              <a:t>歳に到達している場合</a:t>
            </a:r>
          </a:p>
          <a:p>
            <a:r>
              <a:rPr lang="en-US" altLang="ja-JP" sz="1200" dirty="0"/>
              <a:t> </a:t>
            </a:r>
            <a:r>
              <a:rPr lang="ja-JP" altLang="en-US" sz="1200" dirty="0"/>
              <a:t>資格喪失 　　：資格喪失届が届けられた場合</a:t>
            </a:r>
            <a:r>
              <a:rPr lang="en-US" altLang="ja-JP" sz="1200" dirty="0"/>
              <a:t>(</a:t>
            </a:r>
            <a:r>
              <a:rPr lang="ja-JP" altLang="en-US" sz="1200" dirty="0"/>
              <a:t>新制度は納付分があれば　</a:t>
            </a:r>
            <a:endParaRPr lang="en-US" altLang="ja-JP" sz="1200" dirty="0"/>
          </a:p>
          <a:p>
            <a:r>
              <a:rPr lang="ja-JP" altLang="en-US" sz="1200" dirty="0"/>
              <a:t>　　　　　　　実際は待期者</a:t>
            </a:r>
            <a:r>
              <a:rPr lang="en-US" altLang="ja-JP" sz="1200" dirty="0"/>
              <a:t>)</a:t>
            </a:r>
            <a:endParaRPr lang="ja-JP" altLang="en-US" sz="1200" dirty="0"/>
          </a:p>
          <a:p>
            <a:r>
              <a:rPr lang="en-US" altLang="ja-JP" sz="1200" dirty="0"/>
              <a:t> </a:t>
            </a:r>
            <a:r>
              <a:rPr lang="ja-JP" altLang="en-US" sz="1200" dirty="0"/>
              <a:t>未分類 　　　：認定農業者の認定年月日から</a:t>
            </a:r>
            <a:r>
              <a:rPr lang="en-US" altLang="ja-JP" sz="1200" dirty="0"/>
              <a:t>3 </a:t>
            </a:r>
            <a:r>
              <a:rPr lang="ja-JP" altLang="en-US" sz="1200" dirty="0"/>
              <a:t>カ月以降の場合</a:t>
            </a:r>
          </a:p>
          <a:p>
            <a:r>
              <a:rPr lang="ja-JP" altLang="en-US" sz="1200" dirty="0"/>
              <a:t> 政策支援加入： 政策支援に加入している場合</a:t>
            </a:r>
          </a:p>
          <a:p>
            <a:r>
              <a:rPr lang="en-US" altLang="zh-TW" sz="1200" dirty="0"/>
              <a:t> </a:t>
            </a:r>
            <a:r>
              <a:rPr lang="zh-TW" altLang="en-US" sz="1200" dirty="0"/>
              <a:t>通常加入 </a:t>
            </a:r>
            <a:r>
              <a:rPr lang="ja-JP" altLang="en-US" sz="1200" dirty="0"/>
              <a:t>　　：通常加入している場合</a:t>
            </a:r>
            <a:endParaRPr lang="en-US" altLang="ja-JP" sz="1200" dirty="0"/>
          </a:p>
          <a:p>
            <a:r>
              <a:rPr lang="zh-TW" altLang="en-US" sz="1200" dirty="0"/>
              <a:t> </a:t>
            </a:r>
            <a:r>
              <a:rPr lang="ja-JP" altLang="en-US" sz="1200" dirty="0"/>
              <a:t>通常</a:t>
            </a:r>
            <a:r>
              <a:rPr lang="en-US" altLang="ja-JP" sz="1200" dirty="0"/>
              <a:t>(</a:t>
            </a:r>
            <a:r>
              <a:rPr lang="ja-JP" altLang="en-US" sz="1200" dirty="0"/>
              <a:t>保険料未定</a:t>
            </a:r>
            <a:r>
              <a:rPr lang="en-US" altLang="ja-JP" sz="1200" dirty="0"/>
              <a:t>)</a:t>
            </a:r>
            <a:r>
              <a:rPr lang="ja-JP" altLang="en-US" sz="1200" dirty="0"/>
              <a:t>：通常加入で</a:t>
            </a:r>
            <a:r>
              <a:rPr lang="en-US" altLang="ja-JP" sz="1200" dirty="0"/>
              <a:t>35</a:t>
            </a:r>
            <a:r>
              <a:rPr lang="ja-JP" altLang="en-US" sz="1200" dirty="0"/>
              <a:t>歳以降の保険料月額が未定の場合</a:t>
            </a:r>
            <a:endParaRPr lang="zh-TW" altLang="en-US" sz="1200" dirty="0"/>
          </a:p>
          <a:p>
            <a:r>
              <a:rPr lang="zh-TW" altLang="en-US" sz="1200" dirty="0"/>
              <a:t> 受給資格無</a:t>
            </a:r>
            <a:r>
              <a:rPr lang="ja-JP" altLang="en-US" sz="1200" dirty="0"/>
              <a:t>　：旧制度脱退一時金受給者等、年金を受給する資格がない者</a:t>
            </a:r>
            <a:endParaRPr lang="zh-TW" altLang="en-US" dirty="0"/>
          </a:p>
        </p:txBody>
      </p:sp>
      <p:sp>
        <p:nvSpPr>
          <p:cNvPr id="20" name="Rectangle 30"/>
          <p:cNvSpPr>
            <a:spLocks noChangeArrowheads="1"/>
          </p:cNvSpPr>
          <p:nvPr/>
        </p:nvSpPr>
        <p:spPr bwMode="auto">
          <a:xfrm>
            <a:off x="1403648" y="2493326"/>
            <a:ext cx="576064" cy="143586"/>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4" name="スライド番号プレースホルダー 3"/>
          <p:cNvSpPr>
            <a:spLocks noGrp="1"/>
          </p:cNvSpPr>
          <p:nvPr>
            <p:ph type="sldNum" sz="quarter" idx="12"/>
          </p:nvPr>
        </p:nvSpPr>
        <p:spPr/>
        <p:txBody>
          <a:bodyPr/>
          <a:lstStyle/>
          <a:p>
            <a:pPr>
              <a:defRPr/>
            </a:pPr>
            <a:r>
              <a:rPr lang="en-US" altLang="ja-JP" dirty="0"/>
              <a:t>40</a:t>
            </a:r>
          </a:p>
        </p:txBody>
      </p:sp>
    </p:spTree>
    <p:extLst>
      <p:ext uri="{BB962C8B-B14F-4D97-AF65-F5344CB8AC3E}">
        <p14:creationId xmlns:p14="http://schemas.microsoft.com/office/powerpoint/2010/main" val="12592990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下矢印 3"/>
          <p:cNvSpPr>
            <a:spLocks noChangeArrowheads="1"/>
          </p:cNvSpPr>
          <p:nvPr/>
        </p:nvSpPr>
        <p:spPr bwMode="auto">
          <a:xfrm>
            <a:off x="7143769" y="1327298"/>
            <a:ext cx="142875" cy="863600"/>
          </a:xfrm>
          <a:prstGeom prst="downArrow">
            <a:avLst>
              <a:gd name="adj1" fmla="val 50000"/>
              <a:gd name="adj2" fmla="val 156988"/>
            </a:avLst>
          </a:prstGeom>
          <a:solidFill>
            <a:srgbClr val="FF66CC"/>
          </a:solidFill>
          <a:ln w="9525" algn="ctr">
            <a:solidFill>
              <a:srgbClr val="FF66CC"/>
            </a:solidFill>
            <a:round/>
            <a:headEnd/>
            <a:tailEnd/>
          </a:ln>
        </p:spPr>
        <p:txBody>
          <a:bodyPr wrap="none" anchor="ctr"/>
          <a:lstStyle/>
          <a:p>
            <a:pPr algn="ctr"/>
            <a:endParaRPr lang="ja-JP" altLang="en-US">
              <a:solidFill>
                <a:srgbClr val="000000"/>
              </a:solidFill>
              <a:latin typeface="ＭＳ ゴシック" pitchFamily="49" charset="-128"/>
            </a:endParaRPr>
          </a:p>
        </p:txBody>
      </p:sp>
      <p:pic>
        <p:nvPicPr>
          <p:cNvPr id="4" name="図 3"/>
          <p:cNvPicPr>
            <a:picLocks noChangeAspect="1"/>
          </p:cNvPicPr>
          <p:nvPr/>
        </p:nvPicPr>
        <p:blipFill>
          <a:blip r:embed="rId2"/>
          <a:stretch>
            <a:fillRect/>
          </a:stretch>
        </p:blipFill>
        <p:spPr>
          <a:xfrm>
            <a:off x="412841" y="1052737"/>
            <a:ext cx="8616914" cy="3312368"/>
          </a:xfrm>
          <a:prstGeom prst="rect">
            <a:avLst/>
          </a:prstGeom>
        </p:spPr>
      </p:pic>
      <p:sp>
        <p:nvSpPr>
          <p:cNvPr id="10" name="Rectangle 30"/>
          <p:cNvSpPr>
            <a:spLocks noChangeArrowheads="1"/>
          </p:cNvSpPr>
          <p:nvPr/>
        </p:nvSpPr>
        <p:spPr bwMode="auto">
          <a:xfrm>
            <a:off x="391170" y="1052736"/>
            <a:ext cx="2812678" cy="274561"/>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1" name="角丸四角形吹き出し 22"/>
          <p:cNvSpPr>
            <a:spLocks noChangeArrowheads="1"/>
          </p:cNvSpPr>
          <p:nvPr/>
        </p:nvSpPr>
        <p:spPr bwMode="auto">
          <a:xfrm>
            <a:off x="3017494" y="2357141"/>
            <a:ext cx="3282697" cy="489060"/>
          </a:xfrm>
          <a:prstGeom prst="wedgeRoundRectCallout">
            <a:avLst>
              <a:gd name="adj1" fmla="val -82531"/>
              <a:gd name="adj2" fmla="val -264265"/>
              <a:gd name="adj3" fmla="val 16667"/>
            </a:avLst>
          </a:prstGeom>
          <a:solidFill>
            <a:schemeClr val="accent5"/>
          </a:solidFill>
          <a:ln w="9525" algn="ctr">
            <a:solidFill>
              <a:schemeClr val="tx1"/>
            </a:solidFill>
            <a:round/>
            <a:headEnd/>
            <a:tailEnd/>
          </a:ln>
        </p:spPr>
        <p:txBody>
          <a:bodyPr wrap="square" lIns="36000" tIns="36000" rIns="36000" bIns="36000">
            <a:spAutoFit/>
          </a:bodyPr>
          <a:lstStyle/>
          <a:p>
            <a:r>
              <a:rPr lang="ja-JP" altLang="en-US" sz="1200" b="1" dirty="0">
                <a:solidFill>
                  <a:srgbClr val="000000"/>
                </a:solidFill>
                <a:latin typeface="ＭＳ ゴシック" pitchFamily="49" charset="-128"/>
              </a:rPr>
              <a:t>このタブの数・種類でその方がどのような農業者年金の情報を持っているか分かります。</a:t>
            </a:r>
          </a:p>
        </p:txBody>
      </p:sp>
      <p:pic>
        <p:nvPicPr>
          <p:cNvPr id="6" name="図 5"/>
          <p:cNvPicPr>
            <a:picLocks noChangeAspect="1"/>
          </p:cNvPicPr>
          <p:nvPr/>
        </p:nvPicPr>
        <p:blipFill>
          <a:blip r:embed="rId3"/>
          <a:stretch>
            <a:fillRect/>
          </a:stretch>
        </p:blipFill>
        <p:spPr>
          <a:xfrm>
            <a:off x="412841" y="5805263"/>
            <a:ext cx="6619875" cy="333375"/>
          </a:xfrm>
          <a:prstGeom prst="rect">
            <a:avLst/>
          </a:prstGeom>
          <a:ln w="15875">
            <a:solidFill>
              <a:schemeClr val="tx1"/>
            </a:solidFill>
          </a:ln>
        </p:spPr>
      </p:pic>
      <p:sp>
        <p:nvSpPr>
          <p:cNvPr id="14" name="Text Box 11"/>
          <p:cNvSpPr txBox="1">
            <a:spLocks noChangeArrowheads="1"/>
          </p:cNvSpPr>
          <p:nvPr/>
        </p:nvSpPr>
        <p:spPr bwMode="auto">
          <a:xfrm>
            <a:off x="101049" y="4883267"/>
            <a:ext cx="839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600" b="1" dirty="0">
                <a:solidFill>
                  <a:srgbClr val="333399"/>
                </a:solidFill>
                <a:latin typeface="ＭＳ ゴシック" pitchFamily="49" charset="-128"/>
              </a:rPr>
              <a:t>　</a:t>
            </a:r>
            <a:r>
              <a:rPr lang="en-US" altLang="ja-JP" sz="1600" b="1" dirty="0">
                <a:solidFill>
                  <a:srgbClr val="333399"/>
                </a:solidFill>
                <a:latin typeface="ＭＳ ゴシック" pitchFamily="49" charset="-128"/>
              </a:rPr>
              <a:t>【</a:t>
            </a:r>
            <a:r>
              <a:rPr lang="ja-JP" altLang="en-US" sz="1600" b="1" dirty="0">
                <a:solidFill>
                  <a:srgbClr val="333399"/>
                </a:solidFill>
                <a:latin typeface="ＭＳ ゴシック" pitchFamily="49" charset="-128"/>
              </a:rPr>
              <a:t>参考</a:t>
            </a:r>
            <a:r>
              <a:rPr lang="en-US" altLang="ja-JP" sz="1600" b="1" dirty="0">
                <a:solidFill>
                  <a:srgbClr val="333399"/>
                </a:solidFill>
                <a:latin typeface="ＭＳ ゴシック" pitchFamily="49" charset="-128"/>
              </a:rPr>
              <a:t>】</a:t>
            </a:r>
            <a:r>
              <a:rPr lang="ja-JP" altLang="en-US" sz="1600" dirty="0">
                <a:solidFill>
                  <a:srgbClr val="000000"/>
                </a:solidFill>
              </a:rPr>
              <a:t>年金受給者の場合には、このような表示になります。</a:t>
            </a:r>
          </a:p>
        </p:txBody>
      </p:sp>
      <p:sp>
        <p:nvSpPr>
          <p:cNvPr id="7" name="右矢印 6"/>
          <p:cNvSpPr/>
          <p:nvPr/>
        </p:nvSpPr>
        <p:spPr bwMode="auto">
          <a:xfrm rot="5400000">
            <a:off x="3149272" y="5326902"/>
            <a:ext cx="397183" cy="288032"/>
          </a:xfrm>
          <a:prstGeom prst="rightArrow">
            <a:avLst/>
          </a:prstGeom>
          <a:solidFill>
            <a:srgbClr val="FFC000"/>
          </a:solidFill>
          <a:ln w="9525" cap="flat" cmpd="sng" algn="ctr">
            <a:solidFill>
              <a:srgbClr val="FFCC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8" name="右カーブ矢印 7"/>
          <p:cNvSpPr/>
          <p:nvPr/>
        </p:nvSpPr>
        <p:spPr bwMode="auto">
          <a:xfrm>
            <a:off x="124415" y="1272736"/>
            <a:ext cx="683670" cy="3594998"/>
          </a:xfrm>
          <a:prstGeom prst="curvedRightArrow">
            <a:avLst/>
          </a:prstGeom>
          <a:solidFill>
            <a:srgbClr val="FFCC00"/>
          </a:solidFill>
          <a:ln w="9525" cap="flat" cmpd="sng" algn="ctr">
            <a:solidFill>
              <a:srgbClr val="FFCC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7" name="Text Box 14"/>
          <p:cNvSpPr txBox="1">
            <a:spLocks noChangeArrowheads="1"/>
          </p:cNvSpPr>
          <p:nvPr/>
        </p:nvSpPr>
        <p:spPr bwMode="auto">
          <a:xfrm>
            <a:off x="124414" y="352232"/>
            <a:ext cx="856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dirty="0">
                <a:solidFill>
                  <a:srgbClr val="000000"/>
                </a:solidFill>
                <a:latin typeface="ＭＳ ゴシック" pitchFamily="49" charset="-128"/>
              </a:rPr>
              <a:t>　</a:t>
            </a:r>
            <a:r>
              <a:rPr lang="ja-JP" altLang="en-US" sz="1600" dirty="0">
                <a:latin typeface="ＭＳ ゴシック" pitchFamily="49" charset="-128"/>
              </a:rPr>
              <a:t>タブ</a:t>
            </a:r>
            <a:r>
              <a:rPr lang="ja-JP" altLang="en-US" sz="1600" dirty="0">
                <a:solidFill>
                  <a:srgbClr val="000000"/>
                </a:solidFill>
                <a:latin typeface="ＭＳ ゴシック" pitchFamily="49" charset="-128"/>
              </a:rPr>
              <a:t>を見ると、加入者がどのような年金記録を持っているかが確認できます。</a:t>
            </a:r>
            <a:endParaRPr lang="en-US" altLang="ja-JP" sz="1600" dirty="0">
              <a:solidFill>
                <a:srgbClr val="000000"/>
              </a:solidFill>
              <a:latin typeface="ＭＳ ゴシック" pitchFamily="49" charset="-128"/>
            </a:endParaRPr>
          </a:p>
        </p:txBody>
      </p:sp>
      <p:sp>
        <p:nvSpPr>
          <p:cNvPr id="2" name="スライド番号プレースホルダー 1"/>
          <p:cNvSpPr>
            <a:spLocks noGrp="1"/>
          </p:cNvSpPr>
          <p:nvPr>
            <p:ph type="sldNum" sz="quarter" idx="12"/>
          </p:nvPr>
        </p:nvSpPr>
        <p:spPr/>
        <p:txBody>
          <a:bodyPr/>
          <a:lstStyle/>
          <a:p>
            <a:pPr>
              <a:defRPr/>
            </a:pPr>
            <a:r>
              <a:rPr lang="en-US" altLang="ja-JP" dirty="0"/>
              <a:t>41</a:t>
            </a:r>
          </a:p>
        </p:txBody>
      </p:sp>
      <p:sp>
        <p:nvSpPr>
          <p:cNvPr id="3" name="正方形/長方形 2">
            <a:extLst>
              <a:ext uri="{FF2B5EF4-FFF2-40B4-BE49-F238E27FC236}">
                <a16:creationId xmlns:a16="http://schemas.microsoft.com/office/drawing/2014/main" id="{495A8D76-44DC-4D73-8BC1-26416687BC61}"/>
              </a:ext>
            </a:extLst>
          </p:cNvPr>
          <p:cNvSpPr/>
          <p:nvPr/>
        </p:nvSpPr>
        <p:spPr bwMode="auto">
          <a:xfrm>
            <a:off x="361950" y="5746750"/>
            <a:ext cx="2965450" cy="425388"/>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Tree>
    <p:extLst>
      <p:ext uri="{BB962C8B-B14F-4D97-AF65-F5344CB8AC3E}">
        <p14:creationId xmlns:p14="http://schemas.microsoft.com/office/powerpoint/2010/main" val="8970009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4F3C586E-B80C-42DC-A2D6-472678E0C6D9}"/>
              </a:ext>
            </a:extLst>
          </p:cNvPr>
          <p:cNvPicPr>
            <a:picLocks noChangeAspect="1"/>
          </p:cNvPicPr>
          <p:nvPr/>
        </p:nvPicPr>
        <p:blipFill>
          <a:blip r:embed="rId3"/>
          <a:stretch>
            <a:fillRect/>
          </a:stretch>
        </p:blipFill>
        <p:spPr>
          <a:xfrm>
            <a:off x="798612" y="885842"/>
            <a:ext cx="7398661" cy="3727641"/>
          </a:xfrm>
          <a:prstGeom prst="rect">
            <a:avLst/>
          </a:prstGeom>
        </p:spPr>
      </p:pic>
      <p:sp>
        <p:nvSpPr>
          <p:cNvPr id="38919" name="Rectangle 8"/>
          <p:cNvSpPr>
            <a:spLocks noChangeArrowheads="1"/>
          </p:cNvSpPr>
          <p:nvPr/>
        </p:nvSpPr>
        <p:spPr bwMode="auto">
          <a:xfrm>
            <a:off x="888783" y="2594138"/>
            <a:ext cx="6949895" cy="1428998"/>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solidFill>
                <a:srgbClr val="000000"/>
              </a:solidFill>
            </a:endParaRPr>
          </a:p>
        </p:txBody>
      </p:sp>
      <p:sp>
        <p:nvSpPr>
          <p:cNvPr id="57354" name="Text Box 11"/>
          <p:cNvSpPr txBox="1">
            <a:spLocks noChangeArrowheads="1"/>
          </p:cNvSpPr>
          <p:nvPr/>
        </p:nvSpPr>
        <p:spPr bwMode="auto">
          <a:xfrm>
            <a:off x="-71470" y="128525"/>
            <a:ext cx="83963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defRPr/>
            </a:pPr>
            <a:r>
              <a:rPr lang="ja-JP" altLang="en-US" sz="1600" b="1" dirty="0">
                <a:solidFill>
                  <a:schemeClr val="accent2">
                    <a:lumMod val="75000"/>
                  </a:schemeClr>
                </a:solidFill>
                <a:latin typeface="ＭＳ ゴシック" pitchFamily="49" charset="-128"/>
              </a:rPr>
              <a:t>　</a:t>
            </a:r>
            <a:r>
              <a:rPr lang="ja-JP" altLang="en-US" sz="1800" dirty="0">
                <a:latin typeface="ＭＳ ゴシック" pitchFamily="49" charset="-128"/>
              </a:rPr>
              <a:t>（２）特定の条件に合致する者をまとめて検索する場合</a:t>
            </a:r>
            <a:endParaRPr lang="en-US" altLang="ja-JP" sz="2000" dirty="0">
              <a:latin typeface="ＭＳ ゴシック" pitchFamily="49" charset="-128"/>
            </a:endParaRPr>
          </a:p>
          <a:p>
            <a:pPr eaLnBrk="1" hangingPunct="1">
              <a:spcBef>
                <a:spcPts val="0"/>
              </a:spcBef>
              <a:defRPr/>
            </a:pPr>
            <a:endParaRPr lang="en-US" altLang="ja-JP" sz="800" b="1" dirty="0">
              <a:solidFill>
                <a:srgbClr val="333399"/>
              </a:solidFill>
              <a:latin typeface="ＭＳ ゴシック" pitchFamily="49" charset="-128"/>
            </a:endParaRPr>
          </a:p>
          <a:p>
            <a:pPr eaLnBrk="1" hangingPunct="1">
              <a:spcBef>
                <a:spcPts val="0"/>
              </a:spcBef>
              <a:defRPr/>
            </a:pPr>
            <a:r>
              <a:rPr lang="en-US" altLang="ja-JP" sz="1600" b="1" dirty="0">
                <a:latin typeface="ＭＳ ゴシック" pitchFamily="49" charset="-128"/>
              </a:rPr>
              <a:t>     </a:t>
            </a:r>
            <a:r>
              <a:rPr lang="ja-JP" altLang="en-US" dirty="0">
                <a:latin typeface="ＭＳ ゴシック" pitchFamily="49" charset="-128"/>
              </a:rPr>
              <a:t>特定の条件に合致する者を抽出できる機能があります。</a:t>
            </a:r>
            <a:endParaRPr lang="en-US" altLang="ja-JP" sz="1600" dirty="0">
              <a:latin typeface="ＭＳ ゴシック" pitchFamily="49" charset="-128"/>
            </a:endParaRPr>
          </a:p>
        </p:txBody>
      </p:sp>
      <p:sp>
        <p:nvSpPr>
          <p:cNvPr id="3" name="スライド番号プレースホルダー 2"/>
          <p:cNvSpPr>
            <a:spLocks noGrp="1"/>
          </p:cNvSpPr>
          <p:nvPr>
            <p:ph type="sldNum" sz="quarter" idx="12"/>
          </p:nvPr>
        </p:nvSpPr>
        <p:spPr>
          <a:xfrm>
            <a:off x="8197273" y="6248357"/>
            <a:ext cx="528786" cy="476250"/>
          </a:xfrm>
        </p:spPr>
        <p:txBody>
          <a:bodyPr/>
          <a:lstStyle/>
          <a:p>
            <a:pPr>
              <a:defRPr/>
            </a:pPr>
            <a:r>
              <a:rPr lang="en-US" altLang="ja-JP" dirty="0"/>
              <a:t>42</a:t>
            </a:r>
          </a:p>
        </p:txBody>
      </p:sp>
      <p:sp>
        <p:nvSpPr>
          <p:cNvPr id="17" name="Text Box 10">
            <a:extLst>
              <a:ext uri="{FF2B5EF4-FFF2-40B4-BE49-F238E27FC236}">
                <a16:creationId xmlns:a16="http://schemas.microsoft.com/office/drawing/2014/main" id="{A6861134-ABBD-4F02-9401-F6B103478B63}"/>
              </a:ext>
            </a:extLst>
          </p:cNvPr>
          <p:cNvSpPr txBox="1">
            <a:spLocks noChangeArrowheads="1"/>
          </p:cNvSpPr>
          <p:nvPr/>
        </p:nvSpPr>
        <p:spPr bwMode="auto">
          <a:xfrm>
            <a:off x="457200" y="5594286"/>
            <a:ext cx="81454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要件</a:t>
            </a:r>
            <a:r>
              <a:rPr lang="en-US" altLang="ja-JP" sz="1200" dirty="0">
                <a:solidFill>
                  <a:srgbClr val="000000"/>
                </a:solidFill>
                <a:latin typeface="ＭＳ ゴシック" pitchFamily="49" charset="-128"/>
              </a:rPr>
              <a:t>】</a:t>
            </a:r>
          </a:p>
          <a:p>
            <a:pPr eaLnBrk="1" hangingPunct="1">
              <a:spcBef>
                <a:spcPts val="0"/>
              </a:spcBef>
            </a:pPr>
            <a:r>
              <a:rPr lang="ja-JP" altLang="en-US" sz="1200" dirty="0">
                <a:solidFill>
                  <a:srgbClr val="000000"/>
                </a:solidFill>
                <a:latin typeface="ＭＳ ゴシック" pitchFamily="49" charset="-128"/>
              </a:rPr>
              <a:t>　・</a:t>
            </a:r>
            <a:r>
              <a:rPr lang="ja-JP" altLang="en-US" sz="1200" dirty="0">
                <a:solidFill>
                  <a:srgbClr val="0070C0"/>
                </a:solidFill>
                <a:latin typeface="ＭＳ ゴシック" pitchFamily="49" charset="-128"/>
              </a:rPr>
              <a:t>年金受給期間要件</a:t>
            </a:r>
            <a:r>
              <a:rPr lang="ja-JP" altLang="en-US" sz="1200" dirty="0">
                <a:solidFill>
                  <a:srgbClr val="000000"/>
                </a:solidFill>
                <a:latin typeface="ＭＳ ゴシック" pitchFamily="49" charset="-128"/>
              </a:rPr>
              <a:t>を満たす</a:t>
            </a:r>
            <a:r>
              <a:rPr lang="en-US" altLang="ja-JP" sz="1200" dirty="0">
                <a:solidFill>
                  <a:srgbClr val="000000"/>
                </a:solidFill>
                <a:latin typeface="ＭＳ ゴシック" pitchFamily="49" charset="-128"/>
              </a:rPr>
              <a:t>= </a:t>
            </a:r>
            <a:r>
              <a:rPr lang="ja-JP" altLang="en-US" sz="1200" dirty="0">
                <a:solidFill>
                  <a:srgbClr val="0070C0"/>
                </a:solidFill>
                <a:latin typeface="ＭＳ ゴシック" pitchFamily="49" charset="-128"/>
              </a:rPr>
              <a:t>保険料納付月数 ＋ カラ期間</a:t>
            </a:r>
            <a:r>
              <a:rPr lang="en-US" altLang="ja-JP" sz="1200" dirty="0">
                <a:solidFill>
                  <a:srgbClr val="0070C0"/>
                </a:solidFill>
                <a:latin typeface="ＭＳ ゴシック" pitchFamily="49" charset="-128"/>
              </a:rPr>
              <a:t>※</a:t>
            </a:r>
            <a:r>
              <a:rPr lang="ja-JP" altLang="en-US" sz="1200" dirty="0">
                <a:solidFill>
                  <a:srgbClr val="0070C0"/>
                </a:solidFill>
                <a:latin typeface="ＭＳ ゴシック" pitchFamily="49" charset="-128"/>
              </a:rPr>
              <a:t> ＋ 特別カラ期間</a:t>
            </a:r>
            <a:r>
              <a:rPr lang="en-US" altLang="ja-JP" sz="1200" dirty="0">
                <a:solidFill>
                  <a:srgbClr val="0070C0"/>
                </a:solidFill>
                <a:latin typeface="ＭＳ ゴシック" pitchFamily="49" charset="-128"/>
              </a:rPr>
              <a:t>※</a:t>
            </a:r>
            <a:r>
              <a:rPr lang="ja-JP" altLang="en-US" sz="1200" dirty="0">
                <a:solidFill>
                  <a:srgbClr val="0070C0"/>
                </a:solidFill>
                <a:latin typeface="ＭＳ ゴシック" pitchFamily="49" charset="-128"/>
              </a:rPr>
              <a:t> ≧ ２４０月（２０年）</a:t>
            </a:r>
          </a:p>
          <a:p>
            <a:pPr eaLnBrk="1" hangingPunct="1">
              <a:spcBef>
                <a:spcPts val="0"/>
              </a:spcBef>
            </a:pPr>
            <a:r>
              <a:rPr lang="ja-JP" altLang="en-US" sz="1200" dirty="0">
                <a:solidFill>
                  <a:srgbClr val="000000"/>
                </a:solidFill>
                <a:latin typeface="ＭＳ ゴシック" pitchFamily="49" charset="-128"/>
              </a:rPr>
              <a:t>　　</a:t>
            </a:r>
            <a:r>
              <a:rPr lang="ja-JP" altLang="en-US" sz="1000" dirty="0">
                <a:solidFill>
                  <a:srgbClr val="000000"/>
                </a:solidFill>
                <a:latin typeface="ＭＳ ゴシック" pitchFamily="49" charset="-128"/>
              </a:rPr>
              <a:t>注：生年月日により２４０月未満でも受給資格を満たす場合（経過措置）が有ります。</a:t>
            </a:r>
            <a:endParaRPr lang="en-US" altLang="ja-JP" sz="1000" dirty="0">
              <a:solidFill>
                <a:srgbClr val="000000"/>
              </a:solidFill>
              <a:latin typeface="ＭＳ ゴシック" pitchFamily="49" charset="-128"/>
            </a:endParaRPr>
          </a:p>
          <a:p>
            <a:pPr eaLnBrk="1" hangingPunct="1">
              <a:spcBef>
                <a:spcPts val="0"/>
              </a:spcBef>
            </a:pPr>
            <a:r>
              <a:rPr lang="ja-JP" altLang="en-US" sz="1200" dirty="0">
                <a:solidFill>
                  <a:srgbClr val="000000"/>
                </a:solidFill>
                <a:latin typeface="ＭＳ ゴシック" pitchFamily="49" charset="-128"/>
              </a:rPr>
              <a:t>　・</a:t>
            </a:r>
            <a:r>
              <a:rPr lang="ja-JP" altLang="en-US" sz="1200" dirty="0">
                <a:solidFill>
                  <a:srgbClr val="FF0000"/>
                </a:solidFill>
                <a:latin typeface="ＭＳ ゴシック" pitchFamily="49" charset="-128"/>
              </a:rPr>
              <a:t>死亡一時金受給期間要件</a:t>
            </a:r>
            <a:r>
              <a:rPr lang="ja-JP" altLang="en-US" sz="1200" dirty="0">
                <a:solidFill>
                  <a:srgbClr val="000000"/>
                </a:solidFill>
                <a:latin typeface="ＭＳ ゴシック" pitchFamily="49" charset="-128"/>
              </a:rPr>
              <a:t>を満たす＝</a:t>
            </a:r>
            <a:r>
              <a:rPr lang="ja-JP" altLang="en-US" sz="1200" dirty="0">
                <a:solidFill>
                  <a:srgbClr val="FF0000"/>
                </a:solidFill>
                <a:latin typeface="ＭＳ ゴシック" pitchFamily="49" charset="-128"/>
              </a:rPr>
              <a:t>保険料納付月数が３６月以上</a:t>
            </a:r>
            <a:endParaRPr lang="ja-JP" altLang="en-US" sz="1200" dirty="0">
              <a:solidFill>
                <a:srgbClr val="000000"/>
              </a:solidFill>
              <a:latin typeface="ＭＳ ゴシック" pitchFamily="49" charset="-128"/>
            </a:endParaRPr>
          </a:p>
        </p:txBody>
      </p:sp>
      <p:sp>
        <p:nvSpPr>
          <p:cNvPr id="4" name="テキスト ボックス 3">
            <a:extLst>
              <a:ext uri="{FF2B5EF4-FFF2-40B4-BE49-F238E27FC236}">
                <a16:creationId xmlns:a16="http://schemas.microsoft.com/office/drawing/2014/main" id="{82FBB96A-4C77-490D-A23B-CF2C7CB311DC}"/>
              </a:ext>
            </a:extLst>
          </p:cNvPr>
          <p:cNvSpPr txBox="1"/>
          <p:nvPr/>
        </p:nvSpPr>
        <p:spPr>
          <a:xfrm>
            <a:off x="448320" y="4650942"/>
            <a:ext cx="7915983" cy="954107"/>
          </a:xfrm>
          <a:prstGeom prst="rect">
            <a:avLst/>
          </a:prstGeom>
          <a:noFill/>
        </p:spPr>
        <p:txBody>
          <a:bodyPr wrap="square" rtlCol="0">
            <a:spAutoFit/>
          </a:bodyPr>
          <a:lstStyle/>
          <a:p>
            <a:pPr>
              <a:spcBef>
                <a:spcPts val="0"/>
              </a:spcBef>
            </a:pPr>
            <a:r>
              <a:rPr lang="ja-JP" altLang="en-US" dirty="0"/>
              <a:t>旧制度は、</a:t>
            </a:r>
            <a:r>
              <a:rPr kumimoji="1" lang="ja-JP" altLang="en-US" dirty="0"/>
              <a:t>「</a:t>
            </a:r>
            <a:r>
              <a:rPr kumimoji="1" lang="ja-JP" altLang="en-US" dirty="0">
                <a:solidFill>
                  <a:srgbClr val="0070C0"/>
                </a:solidFill>
              </a:rPr>
              <a:t>年金</a:t>
            </a:r>
            <a:r>
              <a:rPr kumimoji="1" lang="ja-JP" altLang="en-US" dirty="0"/>
              <a:t>は受給できないが</a:t>
            </a:r>
            <a:r>
              <a:rPr kumimoji="1" lang="ja-JP" altLang="en-US" dirty="0">
                <a:solidFill>
                  <a:srgbClr val="FF0000"/>
                </a:solidFill>
              </a:rPr>
              <a:t>死亡一時金</a:t>
            </a:r>
            <a:r>
              <a:rPr kumimoji="1" lang="ja-JP" altLang="en-US" dirty="0"/>
              <a:t>のみ受給できる者」</a:t>
            </a:r>
            <a:r>
              <a:rPr lang="ja-JP" altLang="en-US" dirty="0"/>
              <a:t>や「</a:t>
            </a:r>
            <a:r>
              <a:rPr lang="ja-JP" altLang="en-US" dirty="0">
                <a:solidFill>
                  <a:srgbClr val="0070C0"/>
                </a:solidFill>
              </a:rPr>
              <a:t>年金</a:t>
            </a:r>
            <a:r>
              <a:rPr lang="ja-JP" altLang="en-US" dirty="0"/>
              <a:t>は受給できるが</a:t>
            </a:r>
            <a:r>
              <a:rPr lang="ja-JP" altLang="en-US" dirty="0">
                <a:solidFill>
                  <a:srgbClr val="FF0000"/>
                </a:solidFill>
              </a:rPr>
              <a:t>死亡一時金</a:t>
            </a:r>
            <a:r>
              <a:rPr lang="ja-JP" altLang="en-US" dirty="0"/>
              <a:t>は受給できない者」が存在する等、年金等の受給要件が複雑です。</a:t>
            </a:r>
            <a:endParaRPr lang="en-US" altLang="ja-JP" dirty="0"/>
          </a:p>
          <a:p>
            <a:pPr>
              <a:spcBef>
                <a:spcPts val="0"/>
              </a:spcBef>
            </a:pPr>
            <a:r>
              <a:rPr lang="ja-JP" altLang="en-US" dirty="0"/>
              <a:t>このため、「</a:t>
            </a:r>
            <a:r>
              <a:rPr lang="ja-JP" altLang="en-US" dirty="0">
                <a:solidFill>
                  <a:srgbClr val="0070C0"/>
                </a:solidFill>
              </a:rPr>
              <a:t>年金</a:t>
            </a:r>
            <a:r>
              <a:rPr lang="ja-JP" altLang="en-US" dirty="0"/>
              <a:t>受給のための期間要件を満たす者」及び「</a:t>
            </a:r>
            <a:r>
              <a:rPr lang="ja-JP" altLang="en-US" dirty="0">
                <a:solidFill>
                  <a:srgbClr val="FF0000"/>
                </a:solidFill>
              </a:rPr>
              <a:t>死亡一時金</a:t>
            </a:r>
            <a:r>
              <a:rPr lang="ja-JP" altLang="en-US" dirty="0"/>
              <a:t>受給のための期間要件を満たす者」等の抽出機能を活用すると業務効率が上がります。</a:t>
            </a:r>
            <a:endParaRPr kumimoji="1" lang="en-US" altLang="ja-JP" sz="1600" dirty="0"/>
          </a:p>
        </p:txBody>
      </p:sp>
      <p:sp>
        <p:nvSpPr>
          <p:cNvPr id="19" name="Text Box 10">
            <a:extLst>
              <a:ext uri="{FF2B5EF4-FFF2-40B4-BE49-F238E27FC236}">
                <a16:creationId xmlns:a16="http://schemas.microsoft.com/office/drawing/2014/main" id="{87383CAB-FF83-4C87-87E8-4FCDB064CF1D}"/>
              </a:ext>
            </a:extLst>
          </p:cNvPr>
          <p:cNvSpPr txBox="1">
            <a:spLocks noChangeArrowheads="1"/>
          </p:cNvSpPr>
          <p:nvPr/>
        </p:nvSpPr>
        <p:spPr bwMode="auto">
          <a:xfrm>
            <a:off x="745912" y="6420476"/>
            <a:ext cx="70584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defRPr/>
            </a:pPr>
            <a:r>
              <a:rPr lang="en-US" altLang="ja-JP" sz="1000" dirty="0">
                <a:solidFill>
                  <a:srgbClr val="000000"/>
                </a:solidFill>
                <a:latin typeface="ＭＳ ゴシック" pitchFamily="49" charset="-128"/>
              </a:rPr>
              <a:t>※</a:t>
            </a:r>
            <a:r>
              <a:rPr lang="ja-JP" altLang="en-US" sz="1000" dirty="0">
                <a:solidFill>
                  <a:srgbClr val="000000"/>
                </a:solidFill>
                <a:latin typeface="ＭＳ ゴシック" pitchFamily="49" charset="-128"/>
              </a:rPr>
              <a:t> カラ期間　　：農業者年金の加入・受給資格期間に通算できる被用者年金加入期間</a:t>
            </a:r>
          </a:p>
          <a:p>
            <a:pPr marL="1257300" indent="-1257300" eaLnBrk="1" hangingPunct="1">
              <a:spcBef>
                <a:spcPts val="0"/>
              </a:spcBef>
              <a:defRPr/>
            </a:pPr>
            <a:r>
              <a:rPr lang="en-US" altLang="ja-JP" sz="1000" dirty="0">
                <a:solidFill>
                  <a:srgbClr val="000000"/>
                </a:solidFill>
                <a:latin typeface="ＭＳ ゴシック" pitchFamily="49" charset="-128"/>
              </a:rPr>
              <a:t>※ </a:t>
            </a:r>
            <a:r>
              <a:rPr lang="ja-JP" altLang="en-US" sz="1000" dirty="0">
                <a:solidFill>
                  <a:srgbClr val="000000"/>
                </a:solidFill>
                <a:latin typeface="ＭＳ ゴシック" pitchFamily="49" charset="-128"/>
              </a:rPr>
              <a:t>特別カラ期間：旧制度加入者について平成１４年１月からその者が６５歳に達する日の属する月の前月までの期間</a:t>
            </a:r>
          </a:p>
        </p:txBody>
      </p:sp>
    </p:spTree>
    <p:extLst>
      <p:ext uri="{BB962C8B-B14F-4D97-AF65-F5344CB8AC3E}">
        <p14:creationId xmlns:p14="http://schemas.microsoft.com/office/powerpoint/2010/main" val="32463905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467544" y="1331311"/>
            <a:ext cx="8268128" cy="4201665"/>
          </a:xfrm>
          <a:prstGeom prst="rect">
            <a:avLst/>
          </a:prstGeom>
        </p:spPr>
      </p:pic>
      <p:sp>
        <p:nvSpPr>
          <p:cNvPr id="63495" name="Text Box 17"/>
          <p:cNvSpPr txBox="1">
            <a:spLocks noChangeArrowheads="1"/>
          </p:cNvSpPr>
          <p:nvPr/>
        </p:nvSpPr>
        <p:spPr bwMode="auto">
          <a:xfrm>
            <a:off x="395536" y="332656"/>
            <a:ext cx="66967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800" dirty="0">
                <a:latin typeface="ＭＳ ゴシック" pitchFamily="49" charset="-128"/>
              </a:rPr>
              <a:t>（３）</a:t>
            </a:r>
            <a:r>
              <a:rPr lang="ja-JP" altLang="en-US" sz="1800" dirty="0">
                <a:solidFill>
                  <a:srgbClr val="000000"/>
                </a:solidFill>
                <a:latin typeface="ＭＳ ゴシック" pitchFamily="49" charset="-128"/>
              </a:rPr>
              <a:t>現況届の提出対象者を抽出する場合</a:t>
            </a:r>
          </a:p>
        </p:txBody>
      </p:sp>
      <p:sp>
        <p:nvSpPr>
          <p:cNvPr id="63496" name="Text Box 5"/>
          <p:cNvSpPr txBox="1">
            <a:spLocks noChangeArrowheads="1"/>
          </p:cNvSpPr>
          <p:nvPr/>
        </p:nvSpPr>
        <p:spPr bwMode="auto">
          <a:xfrm>
            <a:off x="395536" y="5867474"/>
            <a:ext cx="8247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9388" indent="-179388"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現況届処理期間中</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８～１０月</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は提出状況が更新されるので、提出者・未提出者の分類による抽出もできます。</a:t>
            </a:r>
          </a:p>
        </p:txBody>
      </p:sp>
      <p:pic>
        <p:nvPicPr>
          <p:cNvPr id="3" name="図 2"/>
          <p:cNvPicPr>
            <a:picLocks noChangeAspect="1"/>
          </p:cNvPicPr>
          <p:nvPr/>
        </p:nvPicPr>
        <p:blipFill>
          <a:blip r:embed="rId3"/>
          <a:stretch>
            <a:fillRect/>
          </a:stretch>
        </p:blipFill>
        <p:spPr>
          <a:xfrm>
            <a:off x="8174506" y="5560099"/>
            <a:ext cx="170703" cy="286537"/>
          </a:xfrm>
          <a:prstGeom prst="rect">
            <a:avLst/>
          </a:prstGeom>
        </p:spPr>
      </p:pic>
      <p:sp>
        <p:nvSpPr>
          <p:cNvPr id="17" name="角丸四角形吹き出し 13"/>
          <p:cNvSpPr>
            <a:spLocks noChangeArrowheads="1"/>
          </p:cNvSpPr>
          <p:nvPr/>
        </p:nvSpPr>
        <p:spPr bwMode="auto">
          <a:xfrm>
            <a:off x="5004048" y="4119396"/>
            <a:ext cx="2232248" cy="284749"/>
          </a:xfrm>
          <a:prstGeom prst="wedgeRoundRectCallout">
            <a:avLst>
              <a:gd name="adj1" fmla="val -39344"/>
              <a:gd name="adj2" fmla="val 241146"/>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対象者の抽出に☑を入れます。</a:t>
            </a:r>
            <a:endParaRPr lang="en-US" altLang="ja-JP" sz="1200" dirty="0">
              <a:solidFill>
                <a:srgbClr val="000000"/>
              </a:solidFill>
              <a:latin typeface="ＭＳ ゴシック" pitchFamily="49" charset="-128"/>
            </a:endParaRPr>
          </a:p>
        </p:txBody>
      </p:sp>
      <p:sp>
        <p:nvSpPr>
          <p:cNvPr id="10" name="Rectangle 30"/>
          <p:cNvSpPr>
            <a:spLocks noChangeArrowheads="1"/>
          </p:cNvSpPr>
          <p:nvPr/>
        </p:nvSpPr>
        <p:spPr bwMode="auto">
          <a:xfrm>
            <a:off x="4572000" y="4918327"/>
            <a:ext cx="3672408" cy="246244"/>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1" name="Rectangle 30"/>
          <p:cNvSpPr>
            <a:spLocks noChangeArrowheads="1"/>
          </p:cNvSpPr>
          <p:nvPr/>
        </p:nvSpPr>
        <p:spPr bwMode="auto">
          <a:xfrm>
            <a:off x="7683793" y="5281460"/>
            <a:ext cx="1080121" cy="278639"/>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5" name="スライド番号プレースホルダー 4"/>
          <p:cNvSpPr>
            <a:spLocks noGrp="1"/>
          </p:cNvSpPr>
          <p:nvPr>
            <p:ph type="sldNum" sz="quarter" idx="12"/>
          </p:nvPr>
        </p:nvSpPr>
        <p:spPr>
          <a:xfrm>
            <a:off x="8244408" y="6245225"/>
            <a:ext cx="442392" cy="476250"/>
          </a:xfrm>
        </p:spPr>
        <p:txBody>
          <a:bodyPr/>
          <a:lstStyle/>
          <a:p>
            <a:pPr>
              <a:defRPr/>
            </a:pPr>
            <a:r>
              <a:rPr lang="en-US" altLang="ja-JP" dirty="0"/>
              <a:t>43</a:t>
            </a:r>
          </a:p>
        </p:txBody>
      </p:sp>
    </p:spTree>
    <p:extLst>
      <p:ext uri="{BB962C8B-B14F-4D97-AF65-F5344CB8AC3E}">
        <p14:creationId xmlns:p14="http://schemas.microsoft.com/office/powerpoint/2010/main" val="22385780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584557" y="796330"/>
            <a:ext cx="7575376" cy="5057856"/>
          </a:xfrm>
          <a:prstGeom prst="rect">
            <a:avLst/>
          </a:prstGeom>
        </p:spPr>
      </p:pic>
      <p:sp>
        <p:nvSpPr>
          <p:cNvPr id="63495" name="Text Box 17"/>
          <p:cNvSpPr txBox="1">
            <a:spLocks noChangeArrowheads="1"/>
          </p:cNvSpPr>
          <p:nvPr/>
        </p:nvSpPr>
        <p:spPr bwMode="auto">
          <a:xfrm>
            <a:off x="107504" y="358459"/>
            <a:ext cx="7788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b="1" dirty="0">
                <a:latin typeface="ＭＳ ゴシック" pitchFamily="49" charset="-128"/>
              </a:rPr>
              <a:t>（ア）</a:t>
            </a:r>
            <a:r>
              <a:rPr lang="ja-JP" altLang="en-US" sz="1600" dirty="0">
                <a:solidFill>
                  <a:srgbClr val="000000"/>
                </a:solidFill>
                <a:latin typeface="ＭＳ ゴシック" pitchFamily="49" charset="-128"/>
              </a:rPr>
              <a:t>現況届の提出対象者を抽出する場合　⇒　検索結果画面</a:t>
            </a:r>
          </a:p>
        </p:txBody>
      </p:sp>
      <p:sp>
        <p:nvSpPr>
          <p:cNvPr id="10" name="Rectangle 30"/>
          <p:cNvSpPr>
            <a:spLocks noChangeArrowheads="1"/>
          </p:cNvSpPr>
          <p:nvPr/>
        </p:nvSpPr>
        <p:spPr bwMode="auto">
          <a:xfrm>
            <a:off x="6516216" y="1844824"/>
            <a:ext cx="504056" cy="2376264"/>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1" name="Rectangle 30"/>
          <p:cNvSpPr>
            <a:spLocks noChangeArrowheads="1"/>
          </p:cNvSpPr>
          <p:nvPr/>
        </p:nvSpPr>
        <p:spPr bwMode="auto">
          <a:xfrm>
            <a:off x="683568" y="1559452"/>
            <a:ext cx="1008111" cy="283335"/>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4" name="角丸四角形吹き出し 13"/>
          <p:cNvSpPr>
            <a:spLocks noChangeArrowheads="1"/>
          </p:cNvSpPr>
          <p:nvPr/>
        </p:nvSpPr>
        <p:spPr bwMode="auto">
          <a:xfrm>
            <a:off x="3563888" y="4437112"/>
            <a:ext cx="2232248" cy="489060"/>
          </a:xfrm>
          <a:prstGeom prst="wedgeRoundRectCallout">
            <a:avLst>
              <a:gd name="adj1" fmla="val 81011"/>
              <a:gd name="adj2" fmla="val -36657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提出状況に応じてステータスが表示されます。</a:t>
            </a:r>
            <a:endParaRPr lang="en-US" altLang="ja-JP" sz="1200" dirty="0">
              <a:solidFill>
                <a:srgbClr val="000000"/>
              </a:solidFill>
              <a:latin typeface="ＭＳ ゴシック" pitchFamily="49" charset="-128"/>
            </a:endParaRPr>
          </a:p>
        </p:txBody>
      </p:sp>
      <p:sp>
        <p:nvSpPr>
          <p:cNvPr id="3" name="スライド番号プレースホルダー 2"/>
          <p:cNvSpPr>
            <a:spLocks noGrp="1"/>
          </p:cNvSpPr>
          <p:nvPr>
            <p:ph type="sldNum" sz="quarter" idx="12"/>
          </p:nvPr>
        </p:nvSpPr>
        <p:spPr>
          <a:xfrm>
            <a:off x="8159932" y="6245225"/>
            <a:ext cx="526867" cy="476250"/>
          </a:xfrm>
        </p:spPr>
        <p:txBody>
          <a:bodyPr/>
          <a:lstStyle/>
          <a:p>
            <a:pPr>
              <a:defRPr/>
            </a:pPr>
            <a:r>
              <a:rPr lang="en-US" altLang="ja-JP" dirty="0"/>
              <a:t>44</a:t>
            </a:r>
          </a:p>
        </p:txBody>
      </p:sp>
    </p:spTree>
    <p:extLst>
      <p:ext uri="{BB962C8B-B14F-4D97-AF65-F5344CB8AC3E}">
        <p14:creationId xmlns:p14="http://schemas.microsoft.com/office/powerpoint/2010/main" val="7708516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544543" y="934761"/>
            <a:ext cx="7885344" cy="5007074"/>
          </a:xfrm>
          <a:prstGeom prst="rect">
            <a:avLst/>
          </a:prstGeom>
        </p:spPr>
      </p:pic>
      <p:sp>
        <p:nvSpPr>
          <p:cNvPr id="63495" name="Text Box 17"/>
          <p:cNvSpPr txBox="1">
            <a:spLocks noChangeArrowheads="1"/>
          </p:cNvSpPr>
          <p:nvPr/>
        </p:nvSpPr>
        <p:spPr bwMode="auto">
          <a:xfrm>
            <a:off x="34925" y="362015"/>
            <a:ext cx="7788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b="1" dirty="0">
                <a:latin typeface="ＭＳ ゴシック" pitchFamily="49" charset="-128"/>
              </a:rPr>
              <a:t>（イ）</a:t>
            </a:r>
            <a:r>
              <a:rPr lang="ja-JP" altLang="en-US" sz="1600" dirty="0">
                <a:solidFill>
                  <a:srgbClr val="000000"/>
                </a:solidFill>
                <a:latin typeface="ＭＳ ゴシック" pitchFamily="49" charset="-128"/>
              </a:rPr>
              <a:t>現況届の提出対象者を抽出する場合　⇒　検索結果画面　⇒　本人情報画面</a:t>
            </a:r>
          </a:p>
        </p:txBody>
      </p:sp>
      <p:sp>
        <p:nvSpPr>
          <p:cNvPr id="11" name="Rectangle 30"/>
          <p:cNvSpPr>
            <a:spLocks noChangeArrowheads="1"/>
          </p:cNvSpPr>
          <p:nvPr/>
        </p:nvSpPr>
        <p:spPr bwMode="auto">
          <a:xfrm>
            <a:off x="539552" y="2636912"/>
            <a:ext cx="7283648" cy="1080120"/>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14" name="角丸四角形吹き出し 13"/>
          <p:cNvSpPr>
            <a:spLocks noChangeArrowheads="1"/>
          </p:cNvSpPr>
          <p:nvPr/>
        </p:nvSpPr>
        <p:spPr bwMode="auto">
          <a:xfrm>
            <a:off x="2411760" y="4077072"/>
            <a:ext cx="2664296" cy="897683"/>
          </a:xfrm>
          <a:prstGeom prst="wedgeRoundRectCallout">
            <a:avLst>
              <a:gd name="adj1" fmla="val -37788"/>
              <a:gd name="adj2" fmla="val -110004"/>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現況届提出対象の年金種別に</a:t>
            </a:r>
            <a:r>
              <a:rPr lang="ja-JP" altLang="en-US" sz="1200" dirty="0">
                <a:latin typeface="ＭＳ ゴシック" pitchFamily="49" charset="-128"/>
              </a:rPr>
              <a:t>「○」</a:t>
            </a:r>
            <a:r>
              <a:rPr lang="ja-JP" altLang="en-US" sz="1200" dirty="0">
                <a:solidFill>
                  <a:srgbClr val="000000"/>
                </a:solidFill>
                <a:latin typeface="ＭＳ ゴシック" pitchFamily="49" charset="-128"/>
              </a:rPr>
              <a:t>がつきます</a:t>
            </a: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前年度以前から現況届の提出がなく差止になっている者は</a:t>
            </a:r>
            <a:r>
              <a:rPr lang="ja-JP" altLang="en-US" sz="1200" dirty="0">
                <a:latin typeface="ＭＳ ゴシック" pitchFamily="49" charset="-128"/>
              </a:rPr>
              <a:t>「＊」</a:t>
            </a:r>
            <a:r>
              <a:rPr lang="ja-JP" altLang="en-US" sz="1200" dirty="0">
                <a:solidFill>
                  <a:srgbClr val="000000"/>
                </a:solidFill>
                <a:latin typeface="ＭＳ ゴシック" pitchFamily="49" charset="-128"/>
              </a:rPr>
              <a:t>が入ります</a:t>
            </a:r>
            <a:r>
              <a:rPr lang="en-US" altLang="ja-JP" sz="1200" dirty="0">
                <a:solidFill>
                  <a:srgbClr val="000000"/>
                </a:solidFill>
                <a:latin typeface="ＭＳ ゴシック" pitchFamily="49" charset="-128"/>
              </a:rPr>
              <a:t>)</a:t>
            </a:r>
            <a:r>
              <a:rPr lang="ja-JP" altLang="en-US" sz="1200" dirty="0" err="1">
                <a:solidFill>
                  <a:srgbClr val="000000"/>
                </a:solidFill>
                <a:latin typeface="ＭＳ ゴシック" pitchFamily="49" charset="-128"/>
              </a:rPr>
              <a:t>。</a:t>
            </a:r>
            <a:endParaRPr lang="en-US" altLang="ja-JP" sz="1200" dirty="0">
              <a:solidFill>
                <a:srgbClr val="000000"/>
              </a:solidFill>
              <a:latin typeface="ＭＳ ゴシック" pitchFamily="49" charset="-128"/>
            </a:endParaRPr>
          </a:p>
        </p:txBody>
      </p:sp>
      <p:sp>
        <p:nvSpPr>
          <p:cNvPr id="9" name="角丸四角形吹き出し 8"/>
          <p:cNvSpPr>
            <a:spLocks noChangeArrowheads="1"/>
          </p:cNvSpPr>
          <p:nvPr/>
        </p:nvSpPr>
        <p:spPr bwMode="auto">
          <a:xfrm>
            <a:off x="5004048" y="1953448"/>
            <a:ext cx="2520280" cy="489060"/>
          </a:xfrm>
          <a:prstGeom prst="wedgeRoundRectCallout">
            <a:avLst>
              <a:gd name="adj1" fmla="val -93147"/>
              <a:gd name="adj2" fmla="val 243663"/>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提出済で、基金にて処理が完了したものには処理年月日が入ります。</a:t>
            </a:r>
            <a:endParaRPr lang="en-US" altLang="ja-JP" sz="1200" dirty="0">
              <a:solidFill>
                <a:srgbClr val="000000"/>
              </a:solidFill>
              <a:latin typeface="ＭＳ ゴシック" pitchFamily="49" charset="-128"/>
            </a:endParaRPr>
          </a:p>
        </p:txBody>
      </p:sp>
      <p:sp>
        <p:nvSpPr>
          <p:cNvPr id="13" name="角丸四角形吹き出し 12"/>
          <p:cNvSpPr>
            <a:spLocks noChangeArrowheads="1"/>
          </p:cNvSpPr>
          <p:nvPr/>
        </p:nvSpPr>
        <p:spPr bwMode="auto">
          <a:xfrm>
            <a:off x="1966935" y="1379189"/>
            <a:ext cx="2520280" cy="489060"/>
          </a:xfrm>
          <a:prstGeom prst="wedgeRoundRectCallout">
            <a:avLst>
              <a:gd name="adj1" fmla="val -68833"/>
              <a:gd name="adj2" fmla="val 204861"/>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毎年４月末に当年度の提出対象者</a:t>
            </a:r>
            <a:r>
              <a:rPr lang="ja-JP" altLang="en-US" sz="1200" dirty="0">
                <a:latin typeface="ＭＳ ゴシック" pitchFamily="49" charset="-128"/>
              </a:rPr>
              <a:t>の</a:t>
            </a:r>
            <a:r>
              <a:rPr lang="ja-JP" altLang="en-US" sz="1200" dirty="0">
                <a:solidFill>
                  <a:srgbClr val="000000"/>
                </a:solidFill>
                <a:latin typeface="ＭＳ ゴシック" pitchFamily="49" charset="-128"/>
              </a:rPr>
              <a:t>データが更新されます。</a:t>
            </a:r>
            <a:endParaRPr lang="en-US" altLang="ja-JP" sz="1200" dirty="0">
              <a:solidFill>
                <a:srgbClr val="000000"/>
              </a:solidFill>
              <a:latin typeface="ＭＳ ゴシック" pitchFamily="49" charset="-128"/>
            </a:endParaRPr>
          </a:p>
        </p:txBody>
      </p:sp>
      <p:sp>
        <p:nvSpPr>
          <p:cNvPr id="15" name="Rectangle 30"/>
          <p:cNvSpPr>
            <a:spLocks noChangeArrowheads="1"/>
          </p:cNvSpPr>
          <p:nvPr/>
        </p:nvSpPr>
        <p:spPr bwMode="auto">
          <a:xfrm>
            <a:off x="607167" y="2654994"/>
            <a:ext cx="1012505" cy="197942"/>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spcBef>
                <a:spcPct val="0"/>
              </a:spcBef>
            </a:pPr>
            <a:endParaRPr lang="ja-JP" altLang="ja-JP" sz="1800">
              <a:solidFill>
                <a:srgbClr val="000000"/>
              </a:solidFill>
              <a:ea typeface="ＭＳ Ｐゴシック" charset="-128"/>
            </a:endParaRPr>
          </a:p>
        </p:txBody>
      </p:sp>
      <p:sp>
        <p:nvSpPr>
          <p:cNvPr id="4" name="スライド番号プレースホルダー 3"/>
          <p:cNvSpPr>
            <a:spLocks noGrp="1"/>
          </p:cNvSpPr>
          <p:nvPr>
            <p:ph type="sldNum" sz="quarter" idx="12"/>
          </p:nvPr>
        </p:nvSpPr>
        <p:spPr>
          <a:xfrm>
            <a:off x="8244408" y="6245225"/>
            <a:ext cx="442392" cy="476250"/>
          </a:xfrm>
        </p:spPr>
        <p:txBody>
          <a:bodyPr/>
          <a:lstStyle/>
          <a:p>
            <a:pPr>
              <a:defRPr/>
            </a:pPr>
            <a:r>
              <a:rPr lang="en-US" altLang="ja-JP" dirty="0"/>
              <a:t>45</a:t>
            </a:r>
          </a:p>
        </p:txBody>
      </p:sp>
    </p:spTree>
    <p:extLst>
      <p:ext uri="{BB962C8B-B14F-4D97-AF65-F5344CB8AC3E}">
        <p14:creationId xmlns:p14="http://schemas.microsoft.com/office/powerpoint/2010/main" val="42529375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FCA4431-393D-4AC9-9B9A-880F52136D94}"/>
              </a:ext>
            </a:extLst>
          </p:cNvPr>
          <p:cNvPicPr>
            <a:picLocks noChangeAspect="1"/>
          </p:cNvPicPr>
          <p:nvPr/>
        </p:nvPicPr>
        <p:blipFill>
          <a:blip r:embed="rId2"/>
          <a:stretch>
            <a:fillRect/>
          </a:stretch>
        </p:blipFill>
        <p:spPr>
          <a:xfrm>
            <a:off x="5019674" y="1764185"/>
            <a:ext cx="3733800" cy="2762250"/>
          </a:xfrm>
          <a:prstGeom prst="rect">
            <a:avLst/>
          </a:prstGeom>
        </p:spPr>
      </p:pic>
      <p:pic>
        <p:nvPicPr>
          <p:cNvPr id="4" name="図 3">
            <a:extLst>
              <a:ext uri="{FF2B5EF4-FFF2-40B4-BE49-F238E27FC236}">
                <a16:creationId xmlns:a16="http://schemas.microsoft.com/office/drawing/2014/main" id="{70B9769C-40C2-47B9-80BB-A0CAD54ACED1}"/>
              </a:ext>
            </a:extLst>
          </p:cNvPr>
          <p:cNvPicPr>
            <a:picLocks noChangeAspect="1"/>
          </p:cNvPicPr>
          <p:nvPr/>
        </p:nvPicPr>
        <p:blipFill>
          <a:blip r:embed="rId3"/>
          <a:stretch>
            <a:fillRect/>
          </a:stretch>
        </p:blipFill>
        <p:spPr>
          <a:xfrm>
            <a:off x="116334" y="1764185"/>
            <a:ext cx="4215326" cy="2709852"/>
          </a:xfrm>
          <a:prstGeom prst="rect">
            <a:avLst/>
          </a:prstGeom>
        </p:spPr>
      </p:pic>
      <p:pic>
        <p:nvPicPr>
          <p:cNvPr id="2" name="図 1">
            <a:extLst>
              <a:ext uri="{FF2B5EF4-FFF2-40B4-BE49-F238E27FC236}">
                <a16:creationId xmlns:a16="http://schemas.microsoft.com/office/drawing/2014/main" id="{9762AD09-961C-4808-8BE3-3756FCC0B012}"/>
              </a:ext>
            </a:extLst>
          </p:cNvPr>
          <p:cNvPicPr>
            <a:picLocks noChangeAspect="1"/>
          </p:cNvPicPr>
          <p:nvPr/>
        </p:nvPicPr>
        <p:blipFill>
          <a:blip r:embed="rId4"/>
          <a:stretch>
            <a:fillRect/>
          </a:stretch>
        </p:blipFill>
        <p:spPr>
          <a:xfrm>
            <a:off x="287260" y="3284984"/>
            <a:ext cx="4185252" cy="2664296"/>
          </a:xfrm>
          <a:prstGeom prst="rect">
            <a:avLst/>
          </a:prstGeom>
        </p:spPr>
      </p:pic>
      <p:sp>
        <p:nvSpPr>
          <p:cNvPr id="3076" name="Text Box 7"/>
          <p:cNvSpPr txBox="1">
            <a:spLocks noChangeArrowheads="1"/>
          </p:cNvSpPr>
          <p:nvPr/>
        </p:nvSpPr>
        <p:spPr bwMode="auto">
          <a:xfrm>
            <a:off x="179388" y="260350"/>
            <a:ext cx="5382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12.</a:t>
            </a:r>
            <a:r>
              <a:rPr lang="ja-JP" altLang="en-US" sz="1800" dirty="0">
                <a:latin typeface="ＭＳ ゴシック" pitchFamily="49" charset="-128"/>
              </a:rPr>
              <a:t>保険料納付額の出力</a:t>
            </a:r>
          </a:p>
        </p:txBody>
      </p:sp>
      <p:sp>
        <p:nvSpPr>
          <p:cNvPr id="25" name="Text Box 19"/>
          <p:cNvSpPr txBox="1">
            <a:spLocks noChangeArrowheads="1"/>
          </p:cNvSpPr>
          <p:nvPr/>
        </p:nvSpPr>
        <p:spPr bwMode="auto">
          <a:xfrm>
            <a:off x="-32" y="1500174"/>
            <a:ext cx="1852612" cy="2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200" dirty="0">
                <a:solidFill>
                  <a:srgbClr val="000000"/>
                </a:solidFill>
                <a:ea typeface="ＭＳ ゴシック" pitchFamily="49" charset="-128"/>
              </a:rPr>
              <a:t>【</a:t>
            </a:r>
            <a:r>
              <a:rPr lang="ja-JP" altLang="en-US" sz="1200" dirty="0">
                <a:solidFill>
                  <a:srgbClr val="000000"/>
                </a:solidFill>
                <a:ea typeface="ＭＳ ゴシック" pitchFamily="49" charset="-128"/>
              </a:rPr>
              <a:t> メインメニュー画面</a:t>
            </a:r>
            <a:r>
              <a:rPr lang="en-US" altLang="ja-JP" sz="1200" dirty="0">
                <a:solidFill>
                  <a:srgbClr val="000000"/>
                </a:solidFill>
                <a:ea typeface="ＭＳ ゴシック" pitchFamily="49" charset="-128"/>
              </a:rPr>
              <a:t>】</a:t>
            </a:r>
            <a:endParaRPr lang="ja-JP" altLang="en-US" sz="1200" dirty="0">
              <a:solidFill>
                <a:srgbClr val="000000"/>
              </a:solidFill>
              <a:ea typeface="ＭＳ ゴシック" pitchFamily="49" charset="-128"/>
            </a:endParaRPr>
          </a:p>
        </p:txBody>
      </p:sp>
      <p:sp>
        <p:nvSpPr>
          <p:cNvPr id="27" name="Text Box 46"/>
          <p:cNvSpPr txBox="1">
            <a:spLocks noChangeArrowheads="1"/>
          </p:cNvSpPr>
          <p:nvPr/>
        </p:nvSpPr>
        <p:spPr bwMode="auto">
          <a:xfrm>
            <a:off x="4788024" y="1499755"/>
            <a:ext cx="2411416" cy="2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200" dirty="0">
                <a:solidFill>
                  <a:srgbClr val="000000"/>
                </a:solidFill>
                <a:ea typeface="ＭＳ ゴシック" pitchFamily="49" charset="-128"/>
              </a:rPr>
              <a:t>【</a:t>
            </a:r>
            <a:r>
              <a:rPr lang="ja-JP" altLang="en-US" sz="1200" dirty="0">
                <a:solidFill>
                  <a:srgbClr val="000000"/>
                </a:solidFill>
                <a:ea typeface="ＭＳ ゴシック" pitchFamily="49" charset="-128"/>
              </a:rPr>
              <a:t>納付額出力画面</a:t>
            </a:r>
            <a:r>
              <a:rPr lang="en-US" altLang="ja-JP" sz="1200" dirty="0">
                <a:solidFill>
                  <a:srgbClr val="000000"/>
                </a:solidFill>
                <a:ea typeface="ＭＳ ゴシック" pitchFamily="49" charset="-128"/>
              </a:rPr>
              <a:t>】</a:t>
            </a:r>
            <a:endParaRPr lang="ja-JP" altLang="en-US" sz="1200" dirty="0">
              <a:solidFill>
                <a:srgbClr val="000000"/>
              </a:solidFill>
              <a:ea typeface="ＭＳ ゴシック" pitchFamily="49" charset="-128"/>
            </a:endParaRPr>
          </a:p>
        </p:txBody>
      </p:sp>
      <p:sp>
        <p:nvSpPr>
          <p:cNvPr id="18" name="AutoShape 21"/>
          <p:cNvSpPr>
            <a:spLocks noChangeArrowheads="1"/>
          </p:cNvSpPr>
          <p:nvPr/>
        </p:nvSpPr>
        <p:spPr bwMode="auto">
          <a:xfrm rot="19600852">
            <a:off x="4286250" y="3696698"/>
            <a:ext cx="714380" cy="506412"/>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solidFill>
                <a:srgbClr val="000000"/>
              </a:solidFill>
            </a:endParaRPr>
          </a:p>
        </p:txBody>
      </p:sp>
      <p:sp>
        <p:nvSpPr>
          <p:cNvPr id="19" name="Rectangle 5"/>
          <p:cNvSpPr>
            <a:spLocks noChangeArrowheads="1"/>
          </p:cNvSpPr>
          <p:nvPr/>
        </p:nvSpPr>
        <p:spPr bwMode="auto">
          <a:xfrm>
            <a:off x="2771800" y="2492896"/>
            <a:ext cx="936104" cy="14401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21" name="図 10" descr="img03.png"/>
          <p:cNvPicPr>
            <a:picLocks noChangeAspect="1"/>
          </p:cNvPicPr>
          <p:nvPr/>
        </p:nvPicPr>
        <p:blipFill>
          <a:blip r:embed="rId5"/>
          <a:srcRect/>
          <a:stretch>
            <a:fillRect/>
          </a:stretch>
        </p:blipFill>
        <p:spPr bwMode="auto">
          <a:xfrm>
            <a:off x="2928926" y="2636912"/>
            <a:ext cx="198439" cy="336131"/>
          </a:xfrm>
          <a:prstGeom prst="rect">
            <a:avLst/>
          </a:prstGeom>
          <a:noFill/>
          <a:ln w="9525">
            <a:noFill/>
            <a:miter lim="800000"/>
            <a:headEnd/>
            <a:tailEnd/>
          </a:ln>
        </p:spPr>
      </p:pic>
      <p:sp>
        <p:nvSpPr>
          <p:cNvPr id="22" name="Rectangle 5"/>
          <p:cNvSpPr>
            <a:spLocks noChangeArrowheads="1"/>
          </p:cNvSpPr>
          <p:nvPr/>
        </p:nvSpPr>
        <p:spPr bwMode="auto">
          <a:xfrm>
            <a:off x="3127365" y="4464786"/>
            <a:ext cx="1078511" cy="15003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29" name="図 10" descr="img03.png"/>
          <p:cNvPicPr>
            <a:picLocks noChangeAspect="1"/>
          </p:cNvPicPr>
          <p:nvPr/>
        </p:nvPicPr>
        <p:blipFill>
          <a:blip r:embed="rId5"/>
          <a:srcRect/>
          <a:stretch>
            <a:fillRect/>
          </a:stretch>
        </p:blipFill>
        <p:spPr bwMode="auto">
          <a:xfrm>
            <a:off x="3239852" y="4637068"/>
            <a:ext cx="198439" cy="336131"/>
          </a:xfrm>
          <a:prstGeom prst="rect">
            <a:avLst/>
          </a:prstGeom>
          <a:noFill/>
          <a:ln w="9525">
            <a:noFill/>
            <a:miter lim="800000"/>
            <a:headEnd/>
            <a:tailEnd/>
          </a:ln>
        </p:spPr>
      </p:pic>
      <p:sp>
        <p:nvSpPr>
          <p:cNvPr id="3" name="スライド番号プレースホルダー 2"/>
          <p:cNvSpPr>
            <a:spLocks noGrp="1"/>
          </p:cNvSpPr>
          <p:nvPr>
            <p:ph type="sldNum" sz="quarter" idx="12"/>
          </p:nvPr>
        </p:nvSpPr>
        <p:spPr>
          <a:xfrm>
            <a:off x="8172400" y="6245225"/>
            <a:ext cx="514400" cy="476250"/>
          </a:xfrm>
        </p:spPr>
        <p:txBody>
          <a:bodyPr/>
          <a:lstStyle/>
          <a:p>
            <a:pPr>
              <a:defRPr/>
            </a:pPr>
            <a:r>
              <a:rPr lang="en-US" altLang="ja-JP" dirty="0"/>
              <a:t>46</a:t>
            </a:r>
          </a:p>
        </p:txBody>
      </p:sp>
      <p:sp>
        <p:nvSpPr>
          <p:cNvPr id="15" name="Text Box 23">
            <a:extLst>
              <a:ext uri="{FF2B5EF4-FFF2-40B4-BE49-F238E27FC236}">
                <a16:creationId xmlns:a16="http://schemas.microsoft.com/office/drawing/2014/main" id="{93091F5A-6ABA-4036-B0AE-3104D2F38550}"/>
              </a:ext>
            </a:extLst>
          </p:cNvPr>
          <p:cNvSpPr txBox="1">
            <a:spLocks noChangeArrowheads="1"/>
          </p:cNvSpPr>
          <p:nvPr/>
        </p:nvSpPr>
        <p:spPr bwMode="auto">
          <a:xfrm>
            <a:off x="235012" y="701119"/>
            <a:ext cx="8103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sz="12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届出書作成</a:t>
            </a:r>
            <a:r>
              <a:rPr lang="en-US" altLang="ja-JP" sz="1600" dirty="0">
                <a:latin typeface="ＭＳ ゴシック" pitchFamily="49" charset="-128"/>
              </a:rPr>
              <a:t>】</a:t>
            </a:r>
            <a:r>
              <a:rPr lang="ja-JP" altLang="en-US" sz="1600" dirty="0">
                <a:latin typeface="ＭＳ ゴシック" pitchFamily="49" charset="-128"/>
              </a:rPr>
              <a:t>の</a:t>
            </a:r>
            <a:r>
              <a:rPr lang="en-US" altLang="ja-JP" sz="1600" dirty="0">
                <a:latin typeface="ＭＳ ゴシック" pitchFamily="49" charset="-128"/>
              </a:rPr>
              <a:t>【</a:t>
            </a:r>
            <a:r>
              <a:rPr lang="ja-JP" altLang="en-US" sz="1600" dirty="0">
                <a:latin typeface="ＭＳ ゴシック" pitchFamily="49" charset="-128"/>
              </a:rPr>
              <a:t>納付額を出力する場合</a:t>
            </a:r>
            <a:r>
              <a:rPr lang="en-US" altLang="ja-JP" sz="1600" dirty="0">
                <a:latin typeface="ＭＳ ゴシック" pitchFamily="49" charset="-128"/>
              </a:rPr>
              <a:t>】</a:t>
            </a:r>
            <a:r>
              <a:rPr lang="ja-JP" altLang="en-US" sz="1600" dirty="0">
                <a:latin typeface="ＭＳ ゴシック" pitchFamily="49" charset="-128"/>
              </a:rPr>
              <a:t>から年金加入者が収めた保険料納付額を出力することができます。</a:t>
            </a:r>
            <a:endParaRPr lang="en-US" altLang="ja-JP" sz="1200" dirty="0">
              <a:latin typeface="ＭＳ ゴシック" pitchFamily="49" charset="-128"/>
            </a:endParaRPr>
          </a:p>
        </p:txBody>
      </p:sp>
    </p:spTree>
    <p:extLst>
      <p:ext uri="{BB962C8B-B14F-4D97-AF65-F5344CB8AC3E}">
        <p14:creationId xmlns:p14="http://schemas.microsoft.com/office/powerpoint/2010/main" val="17181409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0F125E8-A39B-4718-BDC0-6CD30F2F304D}"/>
              </a:ext>
            </a:extLst>
          </p:cNvPr>
          <p:cNvPicPr>
            <a:picLocks noChangeAspect="1"/>
          </p:cNvPicPr>
          <p:nvPr/>
        </p:nvPicPr>
        <p:blipFill>
          <a:blip r:embed="rId2"/>
          <a:stretch>
            <a:fillRect/>
          </a:stretch>
        </p:blipFill>
        <p:spPr>
          <a:xfrm>
            <a:off x="545951" y="1340768"/>
            <a:ext cx="5610225" cy="3590925"/>
          </a:xfrm>
          <a:prstGeom prst="rect">
            <a:avLst/>
          </a:prstGeom>
        </p:spPr>
      </p:pic>
      <p:pic>
        <p:nvPicPr>
          <p:cNvPr id="19" name="図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6745" y="3078136"/>
            <a:ext cx="5466511" cy="3449257"/>
          </a:xfrm>
          <a:prstGeom prst="rect">
            <a:avLst/>
          </a:prstGeom>
          <a:solidFill>
            <a:schemeClr val="tx1"/>
          </a:solidFill>
          <a:ln w="25400">
            <a:solidFill>
              <a:schemeClr val="accent1"/>
            </a:solidFill>
          </a:ln>
        </p:spPr>
      </p:pic>
      <p:sp>
        <p:nvSpPr>
          <p:cNvPr id="24" name="Rectangle 4"/>
          <p:cNvSpPr>
            <a:spLocks noChangeArrowheads="1"/>
          </p:cNvSpPr>
          <p:nvPr/>
        </p:nvSpPr>
        <p:spPr bwMode="auto">
          <a:xfrm>
            <a:off x="251520" y="223747"/>
            <a:ext cx="8640960" cy="936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4399" tIns="37201" rIns="74399" bIns="37201">
            <a:spAutoFit/>
          </a:bodyPr>
          <a:lstStyle/>
          <a:p>
            <a:pPr defTabSz="746125">
              <a:spcBef>
                <a:spcPts val="0"/>
              </a:spcBef>
            </a:pPr>
            <a:r>
              <a:rPr lang="ja-JP" altLang="en-US" dirty="0">
                <a:latin typeface="ＭＳ ゴシック" panose="020B0609070205080204" pitchFamily="49" charset="-128"/>
              </a:rPr>
              <a:t>（１）検索条件「被保険者証記号番号」欄に「</a:t>
            </a:r>
            <a:r>
              <a:rPr lang="en-US" altLang="ja-JP" dirty="0">
                <a:latin typeface="ＭＳ ゴシック" panose="020B0609070205080204" pitchFamily="49" charset="-128"/>
              </a:rPr>
              <a:t>12345-0000001103</a:t>
            </a:r>
            <a:r>
              <a:rPr lang="ja-JP" altLang="en-US" dirty="0">
                <a:latin typeface="ＭＳ ゴシック" panose="020B0609070205080204" pitchFamily="49" charset="-128"/>
              </a:rPr>
              <a:t>」を入力し、</a:t>
            </a:r>
            <a:r>
              <a:rPr lang="en-US" altLang="ja-JP" dirty="0">
                <a:latin typeface="ＭＳ ゴシック" panose="020B0609070205080204" pitchFamily="49" charset="-128"/>
              </a:rPr>
              <a:t>【</a:t>
            </a:r>
            <a:r>
              <a:rPr lang="ja-JP" altLang="en-US" dirty="0">
                <a:latin typeface="ＭＳ ゴシック" panose="020B0609070205080204" pitchFamily="49" charset="-128"/>
              </a:rPr>
              <a:t>検索</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a:t>
            </a:r>
            <a:endParaRPr lang="en-US" altLang="ja-JP" dirty="0">
              <a:latin typeface="ＭＳ ゴシック" panose="020B0609070205080204" pitchFamily="49" charset="-128"/>
            </a:endParaRPr>
          </a:p>
          <a:p>
            <a:pPr defTabSz="746125">
              <a:spcBef>
                <a:spcPts val="0"/>
              </a:spcBef>
            </a:pPr>
            <a:r>
              <a:rPr lang="ja-JP" altLang="en-US" dirty="0">
                <a:latin typeface="ＭＳ ゴシック" panose="020B0609070205080204" pitchFamily="49" charset="-128"/>
              </a:rPr>
              <a:t>　　クリックします。</a:t>
            </a:r>
            <a:endParaRPr lang="en-US" altLang="ja-JP" dirty="0">
              <a:latin typeface="ＭＳ ゴシック" panose="020B0609070205080204" pitchFamily="49" charset="-128"/>
            </a:endParaRPr>
          </a:p>
          <a:p>
            <a:pPr defTabSz="746125">
              <a:spcBef>
                <a:spcPts val="0"/>
              </a:spcBef>
            </a:pPr>
            <a:r>
              <a:rPr lang="ja-JP" altLang="en-US" dirty="0">
                <a:latin typeface="ＭＳ ゴシック" panose="020B0609070205080204" pitchFamily="49" charset="-128"/>
              </a:rPr>
              <a:t>（２）</a:t>
            </a:r>
            <a:r>
              <a:rPr lang="ja-JP" altLang="en-US" dirty="0">
                <a:solidFill>
                  <a:srgbClr val="000000"/>
                </a:solidFill>
                <a:latin typeface="ＭＳ ゴシック" panose="020B0609070205080204" pitchFamily="49" charset="-128"/>
              </a:rPr>
              <a:t>納付年ごとに納付額情報の一覧が表示されます。納付年の「</a:t>
            </a:r>
            <a:r>
              <a:rPr lang="en-US" altLang="ja-JP" dirty="0">
                <a:solidFill>
                  <a:srgbClr val="000000"/>
                </a:solidFill>
                <a:latin typeface="ＭＳ ゴシック" panose="020B0609070205080204" pitchFamily="49" charset="-128"/>
              </a:rPr>
              <a:t>H25</a:t>
            </a:r>
            <a:r>
              <a:rPr lang="ja-JP" altLang="en-US" dirty="0">
                <a:solidFill>
                  <a:srgbClr val="000000"/>
                </a:solidFill>
                <a:latin typeface="ＭＳ ゴシック" panose="020B0609070205080204" pitchFamily="49" charset="-128"/>
              </a:rPr>
              <a:t>」チェックボックスにチェックを</a:t>
            </a:r>
            <a:endParaRPr lang="en-US" altLang="ja-JP" dirty="0">
              <a:solidFill>
                <a:srgbClr val="000000"/>
              </a:solidFill>
              <a:latin typeface="ＭＳ ゴシック" panose="020B0609070205080204" pitchFamily="49" charset="-128"/>
            </a:endParaRPr>
          </a:p>
          <a:p>
            <a:pPr defTabSz="746125">
              <a:spcBef>
                <a:spcPts val="0"/>
              </a:spcBef>
            </a:pPr>
            <a:r>
              <a:rPr lang="ja-JP" altLang="en-US" dirty="0">
                <a:solidFill>
                  <a:srgbClr val="000000"/>
                </a:solidFill>
                <a:latin typeface="ＭＳ ゴシック" panose="020B0609070205080204" pitchFamily="49" charset="-128"/>
              </a:rPr>
              <a:t>　　入れ、</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出力</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endParaRPr lang="en-US" altLang="ja-JP" dirty="0">
              <a:solidFill>
                <a:srgbClr val="000000"/>
              </a:solidFill>
              <a:latin typeface="ＭＳ ゴシック" panose="020B0609070205080204" pitchFamily="49" charset="-128"/>
            </a:endParaRPr>
          </a:p>
        </p:txBody>
      </p:sp>
      <p:pic>
        <p:nvPicPr>
          <p:cNvPr id="22" name="図 10" descr="img03.png"/>
          <p:cNvPicPr>
            <a:picLocks noChangeAspect="1"/>
          </p:cNvPicPr>
          <p:nvPr/>
        </p:nvPicPr>
        <p:blipFill>
          <a:blip r:embed="rId4"/>
          <a:srcRect/>
          <a:stretch>
            <a:fillRect/>
          </a:stretch>
        </p:blipFill>
        <p:spPr bwMode="auto">
          <a:xfrm>
            <a:off x="5371236" y="2336557"/>
            <a:ext cx="198439" cy="336131"/>
          </a:xfrm>
          <a:prstGeom prst="rect">
            <a:avLst/>
          </a:prstGeom>
          <a:noFill/>
          <a:ln w="9525">
            <a:noFill/>
            <a:miter lim="800000"/>
            <a:headEnd/>
            <a:tailEnd/>
          </a:ln>
        </p:spPr>
      </p:pic>
      <p:sp>
        <p:nvSpPr>
          <p:cNvPr id="29" name="Rectangle 5"/>
          <p:cNvSpPr>
            <a:spLocks noChangeArrowheads="1"/>
          </p:cNvSpPr>
          <p:nvPr/>
        </p:nvSpPr>
        <p:spPr bwMode="auto">
          <a:xfrm>
            <a:off x="5221091" y="2150712"/>
            <a:ext cx="609116" cy="19720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0" name="角丸四角形吹き出し 13"/>
          <p:cNvSpPr>
            <a:spLocks noChangeArrowheads="1"/>
          </p:cNvSpPr>
          <p:nvPr/>
        </p:nvSpPr>
        <p:spPr bwMode="auto">
          <a:xfrm>
            <a:off x="5871302" y="1836491"/>
            <a:ext cx="977433" cy="284749"/>
          </a:xfrm>
          <a:prstGeom prst="wedgeRoundRectCallout">
            <a:avLst>
              <a:gd name="adj1" fmla="val -60693"/>
              <a:gd name="adj2" fmla="val 92008"/>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②クリック</a:t>
            </a:r>
          </a:p>
        </p:txBody>
      </p:sp>
      <p:sp>
        <p:nvSpPr>
          <p:cNvPr id="39" name="Rectangle 5"/>
          <p:cNvSpPr>
            <a:spLocks noChangeArrowheads="1"/>
          </p:cNvSpPr>
          <p:nvPr/>
        </p:nvSpPr>
        <p:spPr bwMode="auto">
          <a:xfrm>
            <a:off x="1594460" y="2001497"/>
            <a:ext cx="1548780" cy="14162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40" name="角丸四角形吹き出し 13"/>
          <p:cNvSpPr>
            <a:spLocks noChangeArrowheads="1"/>
          </p:cNvSpPr>
          <p:nvPr/>
        </p:nvSpPr>
        <p:spPr bwMode="auto">
          <a:xfrm>
            <a:off x="682138" y="2334317"/>
            <a:ext cx="3313798" cy="386904"/>
          </a:xfrm>
          <a:prstGeom prst="wedgeRoundRectCallout">
            <a:avLst>
              <a:gd name="adj1" fmla="val -2820"/>
              <a:gd name="adj2" fmla="val -9258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①「</a:t>
            </a:r>
            <a:r>
              <a:rPr lang="en-US" altLang="ja-JP" sz="1800" dirty="0">
                <a:solidFill>
                  <a:srgbClr val="000000"/>
                </a:solidFill>
                <a:ea typeface="ＭＳ 明朝" panose="02020609040205080304" pitchFamily="17" charset="-128"/>
              </a:rPr>
              <a:t> 12345-</a:t>
            </a:r>
            <a:r>
              <a:rPr lang="en-US" altLang="ja-JP" sz="1800" dirty="0"/>
              <a:t>0000001103 </a:t>
            </a:r>
            <a:r>
              <a:rPr lang="ja-JP" altLang="en-US" sz="1200" dirty="0">
                <a:solidFill>
                  <a:srgbClr val="000000"/>
                </a:solidFill>
                <a:latin typeface="ＭＳ ゴシック" pitchFamily="49" charset="-128"/>
              </a:rPr>
              <a:t>」を指定</a:t>
            </a:r>
          </a:p>
        </p:txBody>
      </p:sp>
      <p:sp>
        <p:nvSpPr>
          <p:cNvPr id="27" name="Rectangle 5"/>
          <p:cNvSpPr>
            <a:spLocks noChangeArrowheads="1"/>
          </p:cNvSpPr>
          <p:nvPr/>
        </p:nvSpPr>
        <p:spPr bwMode="auto">
          <a:xfrm flipV="1">
            <a:off x="2672241" y="4809908"/>
            <a:ext cx="284968" cy="42357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1" name="角丸四角形吹き出し 13"/>
          <p:cNvSpPr>
            <a:spLocks noChangeArrowheads="1"/>
          </p:cNvSpPr>
          <p:nvPr/>
        </p:nvSpPr>
        <p:spPr bwMode="auto">
          <a:xfrm>
            <a:off x="2934626" y="5501705"/>
            <a:ext cx="1997414" cy="284749"/>
          </a:xfrm>
          <a:prstGeom prst="wedgeRoundRectCallout">
            <a:avLst>
              <a:gd name="adj1" fmla="val -54933"/>
              <a:gd name="adj2" fmla="val -110075"/>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③出力する納付年を選択</a:t>
            </a:r>
          </a:p>
        </p:txBody>
      </p:sp>
      <p:pic>
        <p:nvPicPr>
          <p:cNvPr id="23" name="図 10" descr="img03.png"/>
          <p:cNvPicPr>
            <a:picLocks noChangeAspect="1"/>
          </p:cNvPicPr>
          <p:nvPr/>
        </p:nvPicPr>
        <p:blipFill>
          <a:blip r:embed="rId4"/>
          <a:srcRect/>
          <a:stretch>
            <a:fillRect/>
          </a:stretch>
        </p:blipFill>
        <p:spPr bwMode="auto">
          <a:xfrm>
            <a:off x="7638466" y="6527393"/>
            <a:ext cx="198439" cy="336131"/>
          </a:xfrm>
          <a:prstGeom prst="rect">
            <a:avLst/>
          </a:prstGeom>
          <a:noFill/>
          <a:ln w="9525">
            <a:noFill/>
            <a:miter lim="800000"/>
            <a:headEnd/>
            <a:tailEnd/>
          </a:ln>
        </p:spPr>
      </p:pic>
      <p:sp>
        <p:nvSpPr>
          <p:cNvPr id="25" name="Rectangle 5"/>
          <p:cNvSpPr>
            <a:spLocks noChangeArrowheads="1"/>
          </p:cNvSpPr>
          <p:nvPr/>
        </p:nvSpPr>
        <p:spPr bwMode="auto">
          <a:xfrm>
            <a:off x="7360025" y="6338337"/>
            <a:ext cx="605304" cy="17338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26" name="角丸四角形吹き出し 13"/>
          <p:cNvSpPr>
            <a:spLocks noChangeArrowheads="1"/>
          </p:cNvSpPr>
          <p:nvPr/>
        </p:nvSpPr>
        <p:spPr bwMode="auto">
          <a:xfrm>
            <a:off x="6352348" y="5818427"/>
            <a:ext cx="992773" cy="284749"/>
          </a:xfrm>
          <a:prstGeom prst="wedgeRoundRectCallout">
            <a:avLst>
              <a:gd name="adj1" fmla="val 62956"/>
              <a:gd name="adj2" fmla="val 125178"/>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④クリック</a:t>
            </a:r>
          </a:p>
        </p:txBody>
      </p:sp>
      <p:sp>
        <p:nvSpPr>
          <p:cNvPr id="16" name="角丸四角形吹き出し 13"/>
          <p:cNvSpPr>
            <a:spLocks noChangeArrowheads="1"/>
          </p:cNvSpPr>
          <p:nvPr/>
        </p:nvSpPr>
        <p:spPr bwMode="auto">
          <a:xfrm>
            <a:off x="6736070" y="4553054"/>
            <a:ext cx="2156410" cy="489060"/>
          </a:xfrm>
          <a:prstGeom prst="wedgeRoundRectCallout">
            <a:avLst>
              <a:gd name="adj1" fmla="val -58604"/>
              <a:gd name="adj2" fmla="val 30327"/>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200" dirty="0">
                <a:solidFill>
                  <a:srgbClr val="000000"/>
                </a:solidFill>
                <a:latin typeface="ＭＳ ゴシック" pitchFamily="49" charset="-128"/>
              </a:rPr>
              <a:t>直近５年間の納付記録が表示されます</a:t>
            </a: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例では２年間</a:t>
            </a:r>
            <a:r>
              <a:rPr lang="en-US" altLang="ja-JP" sz="1200" dirty="0">
                <a:solidFill>
                  <a:srgbClr val="000000"/>
                </a:solidFill>
                <a:latin typeface="ＭＳ ゴシック" pitchFamily="49" charset="-128"/>
              </a:rPr>
              <a:t>)</a:t>
            </a:r>
            <a:r>
              <a:rPr lang="ja-JP" altLang="en-US" sz="1200" dirty="0" err="1">
                <a:solidFill>
                  <a:srgbClr val="000000"/>
                </a:solidFill>
                <a:latin typeface="ＭＳ ゴシック" pitchFamily="49" charset="-128"/>
              </a:rPr>
              <a:t>。</a:t>
            </a:r>
            <a:endParaRPr lang="ja-JP" altLang="en-US" sz="1200" dirty="0">
              <a:solidFill>
                <a:srgbClr val="000000"/>
              </a:solidFill>
              <a:latin typeface="ＭＳ ゴシック" pitchFamily="49" charset="-128"/>
            </a:endParaRPr>
          </a:p>
        </p:txBody>
      </p:sp>
      <p:sp>
        <p:nvSpPr>
          <p:cNvPr id="4" name="スライド番号プレースホルダー 3"/>
          <p:cNvSpPr>
            <a:spLocks noGrp="1"/>
          </p:cNvSpPr>
          <p:nvPr>
            <p:ph type="sldNum" sz="quarter" idx="12"/>
          </p:nvPr>
        </p:nvSpPr>
        <p:spPr>
          <a:xfrm>
            <a:off x="8244408" y="6245225"/>
            <a:ext cx="442392" cy="476250"/>
          </a:xfrm>
        </p:spPr>
        <p:txBody>
          <a:bodyPr/>
          <a:lstStyle/>
          <a:p>
            <a:pPr>
              <a:defRPr/>
            </a:pPr>
            <a:r>
              <a:rPr lang="en-US" altLang="ja-JP" dirty="0"/>
              <a:t>47</a:t>
            </a:r>
          </a:p>
        </p:txBody>
      </p:sp>
    </p:spTree>
    <p:extLst>
      <p:ext uri="{BB962C8B-B14F-4D97-AF65-F5344CB8AC3E}">
        <p14:creationId xmlns:p14="http://schemas.microsoft.com/office/powerpoint/2010/main" val="3747270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1438470-1380-475C-8950-6AB215468D02}"/>
              </a:ext>
            </a:extLst>
          </p:cNvPr>
          <p:cNvPicPr>
            <a:picLocks noChangeAspect="1"/>
          </p:cNvPicPr>
          <p:nvPr/>
        </p:nvPicPr>
        <p:blipFill>
          <a:blip r:embed="rId3"/>
          <a:stretch>
            <a:fillRect/>
          </a:stretch>
        </p:blipFill>
        <p:spPr>
          <a:xfrm>
            <a:off x="588140" y="4205223"/>
            <a:ext cx="4048125" cy="2428875"/>
          </a:xfrm>
          <a:prstGeom prst="rect">
            <a:avLst/>
          </a:prstGeom>
        </p:spPr>
      </p:pic>
      <p:pic>
        <p:nvPicPr>
          <p:cNvPr id="3" name="図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4105" y="1189732"/>
            <a:ext cx="3501462" cy="4987107"/>
          </a:xfrm>
          <a:prstGeom prst="rect">
            <a:avLst/>
          </a:prstGeom>
          <a:ln w="19050">
            <a:solidFill>
              <a:schemeClr val="accent1"/>
            </a:solidFill>
          </a:ln>
        </p:spPr>
      </p:pic>
      <p:pic>
        <p:nvPicPr>
          <p:cNvPr id="2" name="図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0380" y="1188078"/>
            <a:ext cx="4383909" cy="2766157"/>
          </a:xfrm>
          <a:prstGeom prst="rect">
            <a:avLst/>
          </a:prstGeom>
        </p:spPr>
      </p:pic>
      <p:sp>
        <p:nvSpPr>
          <p:cNvPr id="21" name="Text Box 7"/>
          <p:cNvSpPr txBox="1">
            <a:spLocks noChangeArrowheads="1"/>
          </p:cNvSpPr>
          <p:nvPr/>
        </p:nvSpPr>
        <p:spPr bwMode="auto">
          <a:xfrm>
            <a:off x="207855" y="114109"/>
            <a:ext cx="86606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sysDot"/>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85738" indent="-185738" eaLnBrk="1" hangingPunct="1">
              <a:spcBef>
                <a:spcPts val="0"/>
              </a:spcBef>
            </a:pPr>
            <a:r>
              <a:rPr lang="ja-JP" altLang="en-US" dirty="0">
                <a:latin typeface="ＭＳ ゴシック" panose="020B0609070205080204" pitchFamily="49" charset="-128"/>
              </a:rPr>
              <a:t>（３）メッセージ（選択した年の保険料額納付額を出力します。よろしいですか？）が表示されたら、</a:t>
            </a:r>
            <a:endParaRPr lang="en-US" altLang="ja-JP" dirty="0">
              <a:latin typeface="ＭＳ ゴシック" panose="020B0609070205080204" pitchFamily="49" charset="-128"/>
            </a:endParaRPr>
          </a:p>
          <a:p>
            <a:pPr marL="185738" indent="-185738" eaLnBrk="1" hangingPunct="1">
              <a:spcBef>
                <a:spcPts val="0"/>
              </a:spcBef>
            </a:pPr>
            <a:r>
              <a:rPr lang="en-US" altLang="ja-JP" b="1" dirty="0">
                <a:latin typeface="ＭＳ ゴシック" panose="020B0609070205080204" pitchFamily="49" charset="-128"/>
              </a:rPr>
              <a:t>   </a:t>
            </a:r>
            <a:r>
              <a:rPr lang="en-US" altLang="ja-JP" dirty="0">
                <a:latin typeface="ＭＳ ゴシック" panose="020B0609070205080204" pitchFamily="49" charset="-128"/>
              </a:rPr>
              <a:t>【</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a:p>
            <a:pPr marL="185738" indent="-185738" eaLnBrk="1" hangingPunct="1">
              <a:spcBef>
                <a:spcPts val="0"/>
              </a:spcBef>
            </a:pPr>
            <a:r>
              <a:rPr lang="ja-JP" altLang="en-US" dirty="0">
                <a:latin typeface="ＭＳ ゴシック" panose="020B0609070205080204" pitchFamily="49" charset="-128"/>
              </a:rPr>
              <a:t>（４）ファイルのダウンロード画面が表示されたら</a:t>
            </a:r>
            <a:r>
              <a:rPr lang="en-US" altLang="ja-JP" dirty="0">
                <a:latin typeface="ＭＳ ゴシック" panose="020B0609070205080204" pitchFamily="49" charset="-128"/>
              </a:rPr>
              <a:t>【</a:t>
            </a:r>
            <a:r>
              <a:rPr lang="ja-JP" altLang="en-US" dirty="0">
                <a:latin typeface="ＭＳ ゴシック" panose="020B0609070205080204" pitchFamily="49" charset="-128"/>
              </a:rPr>
              <a:t>開く</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ボタンをクリックし、選択した納付年の</a:t>
            </a:r>
            <a:endParaRPr lang="en-US" altLang="ja-JP" dirty="0">
              <a:latin typeface="ＭＳ ゴシック" panose="020B0609070205080204" pitchFamily="49" charset="-128"/>
            </a:endParaRPr>
          </a:p>
          <a:p>
            <a:pPr marL="185738" indent="-185738" eaLnBrk="1" hangingPunct="1">
              <a:spcBef>
                <a:spcPts val="0"/>
              </a:spcBef>
            </a:pPr>
            <a:r>
              <a:rPr lang="en-US" altLang="ja-JP" dirty="0">
                <a:latin typeface="ＭＳ ゴシック" panose="020B0609070205080204" pitchFamily="49" charset="-128"/>
              </a:rPr>
              <a:t>    </a:t>
            </a:r>
            <a:r>
              <a:rPr lang="ja-JP" altLang="en-US" dirty="0">
                <a:latin typeface="ＭＳ ゴシック" panose="020B0609070205080204" pitchFamily="49" charset="-128"/>
              </a:rPr>
              <a:t>保険料納付額（</a:t>
            </a:r>
            <a:r>
              <a:rPr lang="en-US" altLang="ja-JP" dirty="0">
                <a:latin typeface="ＭＳ ゴシック" panose="020B0609070205080204" pitchFamily="49" charset="-128"/>
              </a:rPr>
              <a:t>PDF</a:t>
            </a:r>
            <a:r>
              <a:rPr lang="ja-JP" altLang="en-US" dirty="0">
                <a:latin typeface="ＭＳ ゴシック" panose="020B0609070205080204" pitchFamily="49" charset="-128"/>
              </a:rPr>
              <a:t>ファイル</a:t>
            </a:r>
            <a:r>
              <a:rPr lang="ja-JP" altLang="en-US" dirty="0">
                <a:solidFill>
                  <a:srgbClr val="000000"/>
                </a:solidFill>
                <a:latin typeface="ＭＳ ゴシック" panose="020B0609070205080204" pitchFamily="49" charset="-128"/>
              </a:rPr>
              <a:t>）が開きます。</a:t>
            </a:r>
            <a:endParaRPr lang="en-US" altLang="ja-JP" dirty="0">
              <a:solidFill>
                <a:srgbClr val="000000"/>
              </a:solidFill>
              <a:latin typeface="ＭＳ ゴシック" panose="020B0609070205080204" pitchFamily="49" charset="-128"/>
            </a:endParaRPr>
          </a:p>
        </p:txBody>
      </p:sp>
      <p:pic>
        <p:nvPicPr>
          <p:cNvPr id="26" name="図 10" descr="img03.png"/>
          <p:cNvPicPr>
            <a:picLocks noChangeAspect="1"/>
          </p:cNvPicPr>
          <p:nvPr/>
        </p:nvPicPr>
        <p:blipFill>
          <a:blip r:embed="rId6"/>
          <a:srcRect/>
          <a:stretch>
            <a:fillRect/>
          </a:stretch>
        </p:blipFill>
        <p:spPr bwMode="auto">
          <a:xfrm>
            <a:off x="2666095" y="6268352"/>
            <a:ext cx="198439" cy="336131"/>
          </a:xfrm>
          <a:prstGeom prst="rect">
            <a:avLst/>
          </a:prstGeom>
          <a:noFill/>
          <a:ln w="9525">
            <a:noFill/>
            <a:miter lim="800000"/>
            <a:headEnd/>
            <a:tailEnd/>
          </a:ln>
        </p:spPr>
      </p:pic>
      <p:sp>
        <p:nvSpPr>
          <p:cNvPr id="28" name="Rectangle 5"/>
          <p:cNvSpPr>
            <a:spLocks noChangeArrowheads="1"/>
          </p:cNvSpPr>
          <p:nvPr/>
        </p:nvSpPr>
        <p:spPr bwMode="auto">
          <a:xfrm>
            <a:off x="2612203" y="6176839"/>
            <a:ext cx="354733" cy="9212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cxnSp>
        <p:nvCxnSpPr>
          <p:cNvPr id="19" name="直線コネクタ 18"/>
          <p:cNvCxnSpPr/>
          <p:nvPr/>
        </p:nvCxnSpPr>
        <p:spPr bwMode="auto">
          <a:xfrm>
            <a:off x="6012160" y="2440781"/>
            <a:ext cx="504056" cy="0"/>
          </a:xfrm>
          <a:prstGeom prst="line">
            <a:avLst/>
          </a:prstGeom>
          <a:solidFill>
            <a:srgbClr val="FFCC00"/>
          </a:solidFill>
          <a:ln w="28575" cap="flat" cmpd="sng" algn="ctr">
            <a:solidFill>
              <a:srgbClr val="FF0000"/>
            </a:solidFill>
            <a:prstDash val="solid"/>
            <a:round/>
            <a:headEnd type="none" w="med" len="med"/>
            <a:tailEnd type="none" w="med" len="med"/>
          </a:ln>
          <a:effectLst/>
        </p:spPr>
      </p:cxnSp>
      <p:pic>
        <p:nvPicPr>
          <p:cNvPr id="22" name="図 10" descr="img03.png"/>
          <p:cNvPicPr>
            <a:picLocks noChangeAspect="1"/>
          </p:cNvPicPr>
          <p:nvPr/>
        </p:nvPicPr>
        <p:blipFill>
          <a:blip r:embed="rId6"/>
          <a:srcRect/>
          <a:stretch>
            <a:fillRect/>
          </a:stretch>
        </p:blipFill>
        <p:spPr bwMode="auto">
          <a:xfrm>
            <a:off x="4213181" y="3951161"/>
            <a:ext cx="198439" cy="336131"/>
          </a:xfrm>
          <a:prstGeom prst="rect">
            <a:avLst/>
          </a:prstGeom>
          <a:noFill/>
          <a:ln w="9525">
            <a:noFill/>
            <a:miter lim="800000"/>
            <a:headEnd/>
            <a:tailEnd/>
          </a:ln>
        </p:spPr>
      </p:pic>
      <p:sp>
        <p:nvSpPr>
          <p:cNvPr id="25" name="Rectangle 5"/>
          <p:cNvSpPr>
            <a:spLocks noChangeArrowheads="1"/>
          </p:cNvSpPr>
          <p:nvPr/>
        </p:nvSpPr>
        <p:spPr bwMode="auto">
          <a:xfrm>
            <a:off x="4150875" y="3791867"/>
            <a:ext cx="524191" cy="15929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20" name="AutoShape 20"/>
          <p:cNvSpPr>
            <a:spLocks noChangeArrowheads="1"/>
          </p:cNvSpPr>
          <p:nvPr/>
        </p:nvSpPr>
        <p:spPr bwMode="auto">
          <a:xfrm>
            <a:off x="4544328" y="4235281"/>
            <a:ext cx="742052" cy="504825"/>
          </a:xfrm>
          <a:prstGeom prst="rightArrow">
            <a:avLst>
              <a:gd name="adj1" fmla="val 50000"/>
              <a:gd name="adj2" fmla="val 37448"/>
            </a:avLst>
          </a:prstGeom>
          <a:solidFill>
            <a:schemeClr val="accent1"/>
          </a:solidFill>
          <a:ln w="9525" algn="ctr">
            <a:solidFill>
              <a:schemeClr val="tx1"/>
            </a:solidFill>
            <a:miter lim="800000"/>
            <a:headEnd/>
            <a:tailEnd/>
          </a:ln>
        </p:spPr>
        <p:txBody>
          <a:bodyPr wrap="none" anchor="ctr"/>
          <a:lstStyle/>
          <a:p>
            <a:pPr algn="ctr"/>
            <a:endParaRPr lang="ja-JP" altLang="en-US">
              <a:solidFill>
                <a:srgbClr val="000000"/>
              </a:solidFill>
              <a:latin typeface="ＭＳ ゴシック" pitchFamily="49" charset="-128"/>
            </a:endParaRPr>
          </a:p>
        </p:txBody>
      </p:sp>
      <p:sp>
        <p:nvSpPr>
          <p:cNvPr id="23" name="角丸四角形吹き出し 13"/>
          <p:cNvSpPr>
            <a:spLocks noChangeArrowheads="1"/>
          </p:cNvSpPr>
          <p:nvPr/>
        </p:nvSpPr>
        <p:spPr bwMode="auto">
          <a:xfrm>
            <a:off x="2902787" y="3884716"/>
            <a:ext cx="1037239" cy="284749"/>
          </a:xfrm>
          <a:prstGeom prst="wedgeRoundRectCallout">
            <a:avLst>
              <a:gd name="adj1" fmla="val 78831"/>
              <a:gd name="adj2" fmla="val -57400"/>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solidFill>
                  <a:srgbClr val="000000"/>
                </a:solidFill>
                <a:latin typeface="ＭＳ ゴシック" pitchFamily="49" charset="-128"/>
              </a:rPr>
              <a:t>①クリック</a:t>
            </a:r>
          </a:p>
        </p:txBody>
      </p:sp>
      <p:sp>
        <p:nvSpPr>
          <p:cNvPr id="27" name="角丸四角形吹き出し 13"/>
          <p:cNvSpPr>
            <a:spLocks noChangeArrowheads="1"/>
          </p:cNvSpPr>
          <p:nvPr/>
        </p:nvSpPr>
        <p:spPr bwMode="auto">
          <a:xfrm>
            <a:off x="1403648" y="5897165"/>
            <a:ext cx="1008112" cy="284749"/>
          </a:xfrm>
          <a:prstGeom prst="wedgeRoundRectCallout">
            <a:avLst>
              <a:gd name="adj1" fmla="val 84705"/>
              <a:gd name="adj2" fmla="val 49619"/>
              <a:gd name="adj3" fmla="val 16667"/>
            </a:avLst>
          </a:prstGeom>
          <a:solidFill>
            <a:srgbClr val="CCFFCC"/>
          </a:solidFill>
          <a:ln w="9525" algn="ctr">
            <a:solidFill>
              <a:schemeClr val="tx1"/>
            </a:solidFill>
            <a:round/>
            <a:headEnd/>
            <a:tailEnd/>
          </a:ln>
        </p:spPr>
        <p:txBody>
          <a:bodyPr wrap="square" lIns="36000" tIns="36000" rIns="36000" bIns="36000">
            <a:spAutoFit/>
          </a:bodyPr>
          <a:lstStyle/>
          <a:p>
            <a:pPr algn="ctr"/>
            <a:r>
              <a:rPr lang="ja-JP" altLang="en-US" sz="1200" dirty="0">
                <a:solidFill>
                  <a:srgbClr val="000000"/>
                </a:solidFill>
                <a:latin typeface="ＭＳ ゴシック" pitchFamily="49" charset="-128"/>
              </a:rPr>
              <a:t>②クリック</a:t>
            </a:r>
          </a:p>
        </p:txBody>
      </p:sp>
      <p:cxnSp>
        <p:nvCxnSpPr>
          <p:cNvPr id="24" name="直線コネクタ 23"/>
          <p:cNvCxnSpPr/>
          <p:nvPr/>
        </p:nvCxnSpPr>
        <p:spPr bwMode="auto">
          <a:xfrm>
            <a:off x="7144836" y="4601021"/>
            <a:ext cx="1531620" cy="0"/>
          </a:xfrm>
          <a:prstGeom prst="line">
            <a:avLst/>
          </a:prstGeom>
          <a:solidFill>
            <a:srgbClr val="FFCC00"/>
          </a:solidFill>
          <a:ln w="28575" cap="flat" cmpd="sng" algn="ctr">
            <a:solidFill>
              <a:srgbClr val="FF0000"/>
            </a:solidFill>
            <a:prstDash val="solid"/>
            <a:round/>
            <a:headEnd type="none" w="med" len="med"/>
            <a:tailEnd type="none" w="med" len="med"/>
          </a:ln>
          <a:effectLst/>
        </p:spPr>
      </p:cxnSp>
      <p:cxnSp>
        <p:nvCxnSpPr>
          <p:cNvPr id="32" name="直線コネクタ 31"/>
          <p:cNvCxnSpPr/>
          <p:nvPr/>
        </p:nvCxnSpPr>
        <p:spPr bwMode="auto">
          <a:xfrm>
            <a:off x="5726231" y="6222902"/>
            <a:ext cx="1531620" cy="0"/>
          </a:xfrm>
          <a:prstGeom prst="line">
            <a:avLst/>
          </a:prstGeom>
          <a:solidFill>
            <a:srgbClr val="FFCC00"/>
          </a:solidFill>
          <a:ln w="28575" cap="flat" cmpd="sng" algn="ctr">
            <a:solidFill>
              <a:srgbClr val="FF0000"/>
            </a:solidFill>
            <a:prstDash val="solid"/>
            <a:round/>
            <a:headEnd type="none" w="med" len="med"/>
            <a:tailEnd type="none" w="med" len="med"/>
          </a:ln>
          <a:effectLst/>
        </p:spPr>
      </p:cxnSp>
      <p:sp>
        <p:nvSpPr>
          <p:cNvPr id="5" name="テキスト ボックス 4">
            <a:extLst>
              <a:ext uri="{FF2B5EF4-FFF2-40B4-BE49-F238E27FC236}">
                <a16:creationId xmlns:a16="http://schemas.microsoft.com/office/drawing/2014/main" id="{EDC4FF71-8A10-4B6A-B5EB-30710296A00B}"/>
              </a:ext>
            </a:extLst>
          </p:cNvPr>
          <p:cNvSpPr txBox="1"/>
          <p:nvPr/>
        </p:nvSpPr>
        <p:spPr>
          <a:xfrm>
            <a:off x="5889699" y="2171528"/>
            <a:ext cx="2736304" cy="246221"/>
          </a:xfrm>
          <a:prstGeom prst="rect">
            <a:avLst/>
          </a:prstGeom>
          <a:solidFill>
            <a:schemeClr val="bg1"/>
          </a:solidFill>
        </p:spPr>
        <p:txBody>
          <a:bodyPr wrap="square" rtlCol="0">
            <a:spAutoFit/>
          </a:bodyPr>
          <a:lstStyle/>
          <a:p>
            <a:r>
              <a:rPr kumimoji="1" lang="ja-JP" altLang="en-US" sz="1000" dirty="0">
                <a:latin typeface="ＭＳ 明朝" panose="02020609040205080304" pitchFamily="17" charset="-128"/>
                <a:ea typeface="ＭＳ 明朝" panose="02020609040205080304" pitchFamily="17" charset="-128"/>
              </a:rPr>
              <a:t>令和</a:t>
            </a:r>
            <a:r>
              <a:rPr kumimoji="1" lang="en-US" altLang="ja-JP" sz="1000" dirty="0">
                <a:latin typeface="ＭＳ 明朝" panose="02020609040205080304" pitchFamily="17" charset="-128"/>
                <a:ea typeface="ＭＳ 明朝" panose="02020609040205080304" pitchFamily="17" charset="-128"/>
              </a:rPr>
              <a:t>1</a:t>
            </a:r>
            <a:r>
              <a:rPr kumimoji="1" lang="ja-JP" altLang="en-US" sz="1000" dirty="0">
                <a:latin typeface="ＭＳ 明朝" panose="02020609040205080304" pitchFamily="17" charset="-128"/>
                <a:ea typeface="ＭＳ 明朝" panose="02020609040205080304" pitchFamily="17" charset="-128"/>
              </a:rPr>
              <a:t>年中に納付した農業者年金保険料額</a:t>
            </a:r>
          </a:p>
        </p:txBody>
      </p:sp>
      <p:sp>
        <p:nvSpPr>
          <p:cNvPr id="6" name="スライド番号プレースホルダー 5"/>
          <p:cNvSpPr>
            <a:spLocks noGrp="1"/>
          </p:cNvSpPr>
          <p:nvPr>
            <p:ph type="sldNum" sz="quarter" idx="12"/>
          </p:nvPr>
        </p:nvSpPr>
        <p:spPr>
          <a:xfrm>
            <a:off x="8244408" y="6366358"/>
            <a:ext cx="477416" cy="476250"/>
          </a:xfrm>
        </p:spPr>
        <p:txBody>
          <a:bodyPr/>
          <a:lstStyle/>
          <a:p>
            <a:pPr>
              <a:defRPr/>
            </a:pPr>
            <a:r>
              <a:rPr lang="en-US" altLang="ja-JP" dirty="0"/>
              <a:t>48</a:t>
            </a:r>
          </a:p>
        </p:txBody>
      </p:sp>
    </p:spTree>
    <p:extLst>
      <p:ext uri="{BB962C8B-B14F-4D97-AF65-F5344CB8AC3E}">
        <p14:creationId xmlns:p14="http://schemas.microsoft.com/office/powerpoint/2010/main" val="19537459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図 43">
            <a:extLst>
              <a:ext uri="{FF2B5EF4-FFF2-40B4-BE49-F238E27FC236}">
                <a16:creationId xmlns:a16="http://schemas.microsoft.com/office/drawing/2014/main" id="{212C4570-646F-4EDB-8734-10276BFF154B}"/>
              </a:ext>
            </a:extLst>
          </p:cNvPr>
          <p:cNvPicPr>
            <a:picLocks noChangeAspect="1"/>
          </p:cNvPicPr>
          <p:nvPr/>
        </p:nvPicPr>
        <p:blipFill>
          <a:blip r:embed="rId2"/>
          <a:stretch>
            <a:fillRect/>
          </a:stretch>
        </p:blipFill>
        <p:spPr>
          <a:xfrm>
            <a:off x="611560" y="1656129"/>
            <a:ext cx="4591050" cy="2933700"/>
          </a:xfrm>
          <a:prstGeom prst="rect">
            <a:avLst/>
          </a:prstGeom>
        </p:spPr>
      </p:pic>
      <p:pic>
        <p:nvPicPr>
          <p:cNvPr id="3079" name="Picture 7" descr="C:\Users\70211092\Desktop\WinShot画像\WS000015.BMP"/>
          <p:cNvPicPr>
            <a:picLocks noChangeAspect="1" noChangeArrowheads="1"/>
          </p:cNvPicPr>
          <p:nvPr/>
        </p:nvPicPr>
        <p:blipFill>
          <a:blip r:embed="rId3"/>
          <a:srcRect/>
          <a:stretch>
            <a:fillRect/>
          </a:stretch>
        </p:blipFill>
        <p:spPr bwMode="auto">
          <a:xfrm>
            <a:off x="5222048" y="1857064"/>
            <a:ext cx="2207214" cy="1928826"/>
          </a:xfrm>
          <a:prstGeom prst="rect">
            <a:avLst/>
          </a:prstGeom>
          <a:noFill/>
        </p:spPr>
      </p:pic>
      <p:sp>
        <p:nvSpPr>
          <p:cNvPr id="17412" name="Text Box 5"/>
          <p:cNvSpPr txBox="1">
            <a:spLocks noChangeArrowheads="1"/>
          </p:cNvSpPr>
          <p:nvPr/>
        </p:nvSpPr>
        <p:spPr bwMode="auto">
          <a:xfrm>
            <a:off x="179512" y="142499"/>
            <a:ext cx="3672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13.</a:t>
            </a:r>
            <a:r>
              <a:rPr lang="ja-JP" altLang="en-US" sz="1800" dirty="0">
                <a:latin typeface="ＭＳ ゴシック" pitchFamily="49" charset="-128"/>
              </a:rPr>
              <a:t>年金・死亡一時金の試算</a:t>
            </a:r>
            <a:endParaRPr lang="ja-JP" altLang="en-US" dirty="0">
              <a:latin typeface="ＭＳ ゴシック" pitchFamily="49" charset="-128"/>
            </a:endParaRPr>
          </a:p>
        </p:txBody>
      </p:sp>
      <p:sp>
        <p:nvSpPr>
          <p:cNvPr id="30" name="Text Box 33"/>
          <p:cNvSpPr txBox="1">
            <a:spLocks noChangeArrowheads="1"/>
          </p:cNvSpPr>
          <p:nvPr/>
        </p:nvSpPr>
        <p:spPr bwMode="auto">
          <a:xfrm>
            <a:off x="544551" y="1382793"/>
            <a:ext cx="1710103" cy="21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000" dirty="0">
                <a:solidFill>
                  <a:srgbClr val="000000"/>
                </a:solidFill>
                <a:ea typeface="ＭＳ ゴシック" pitchFamily="49" charset="-128"/>
              </a:rPr>
              <a:t>【</a:t>
            </a:r>
            <a:r>
              <a:rPr lang="ja-JP" altLang="en-US" sz="1000" dirty="0">
                <a:solidFill>
                  <a:srgbClr val="000000"/>
                </a:solidFill>
                <a:latin typeface="ＭＳ ゴシック" pitchFamily="49" charset="-128"/>
                <a:ea typeface="ＭＳ ゴシック" pitchFamily="49" charset="-128"/>
              </a:rPr>
              <a:t>メインメニュー</a:t>
            </a:r>
            <a:r>
              <a:rPr lang="ja-JP" altLang="en-US" sz="1000" dirty="0">
                <a:solidFill>
                  <a:srgbClr val="000000"/>
                </a:solidFill>
                <a:ea typeface="ＭＳ ゴシック" pitchFamily="49" charset="-128"/>
              </a:rPr>
              <a:t>画面</a:t>
            </a:r>
            <a:r>
              <a:rPr lang="en-US" altLang="ja-JP" sz="1000" dirty="0">
                <a:solidFill>
                  <a:srgbClr val="000000"/>
                </a:solidFill>
                <a:ea typeface="ＭＳ ゴシック" pitchFamily="49" charset="-128"/>
              </a:rPr>
              <a:t>】</a:t>
            </a:r>
            <a:endParaRPr lang="ja-JP" altLang="en-US" sz="1000" dirty="0">
              <a:solidFill>
                <a:srgbClr val="000000"/>
              </a:solidFill>
              <a:ea typeface="ＭＳ ゴシック" pitchFamily="49" charset="-128"/>
            </a:endParaRPr>
          </a:p>
        </p:txBody>
      </p:sp>
      <p:sp>
        <p:nvSpPr>
          <p:cNvPr id="35" name="Rectangle 5"/>
          <p:cNvSpPr>
            <a:spLocks noChangeArrowheads="1"/>
          </p:cNvSpPr>
          <p:nvPr/>
        </p:nvSpPr>
        <p:spPr bwMode="auto">
          <a:xfrm>
            <a:off x="3581937" y="2692652"/>
            <a:ext cx="906450" cy="14766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60" name="フリーフォーム 2"/>
          <p:cNvSpPr>
            <a:spLocks/>
          </p:cNvSpPr>
          <p:nvPr/>
        </p:nvSpPr>
        <p:spPr bwMode="auto">
          <a:xfrm flipV="1">
            <a:off x="4182638" y="2439548"/>
            <a:ext cx="1677986" cy="234965"/>
          </a:xfrm>
          <a:custGeom>
            <a:avLst/>
            <a:gdLst>
              <a:gd name="T0" fmla="*/ 0 w 1276350"/>
              <a:gd name="T1" fmla="*/ 0 h 314337"/>
              <a:gd name="T2" fmla="*/ 771525 w 1276350"/>
              <a:gd name="T3" fmla="*/ 312597 h 314337"/>
              <a:gd name="T4" fmla="*/ 1276350 w 1276350"/>
              <a:gd name="T5" fmla="*/ 9525 h 314337"/>
              <a:gd name="T6" fmla="*/ 0 60000 65536"/>
              <a:gd name="T7" fmla="*/ 0 60000 65536"/>
              <a:gd name="T8" fmla="*/ 0 60000 65536"/>
            </a:gdLst>
            <a:ahLst/>
            <a:cxnLst>
              <a:cxn ang="T6">
                <a:pos x="T0" y="T1"/>
              </a:cxn>
              <a:cxn ang="T7">
                <a:pos x="T2" y="T3"/>
              </a:cxn>
              <a:cxn ang="T8">
                <a:pos x="T4" y="T5"/>
              </a:cxn>
            </a:cxnLst>
            <a:rect l="0" t="0" r="r" b="b"/>
            <a:pathLst>
              <a:path w="1276350" h="314337">
                <a:moveTo>
                  <a:pt x="0" y="0"/>
                </a:moveTo>
                <a:cubicBezTo>
                  <a:pt x="279400" y="156369"/>
                  <a:pt x="558800" y="312738"/>
                  <a:pt x="771525" y="314325"/>
                </a:cubicBezTo>
                <a:cubicBezTo>
                  <a:pt x="984250" y="315912"/>
                  <a:pt x="1130300" y="162718"/>
                  <a:pt x="1276350" y="9525"/>
                </a:cubicBezTo>
              </a:path>
            </a:pathLst>
          </a:custGeom>
          <a:noFill/>
          <a:ln w="222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solidFill>
                <a:srgbClr val="000000"/>
              </a:solidFill>
            </a:endParaRPr>
          </a:p>
        </p:txBody>
      </p:sp>
      <p:sp>
        <p:nvSpPr>
          <p:cNvPr id="62" name="Rectangle 5"/>
          <p:cNvSpPr>
            <a:spLocks noChangeArrowheads="1"/>
          </p:cNvSpPr>
          <p:nvPr/>
        </p:nvSpPr>
        <p:spPr bwMode="auto">
          <a:xfrm>
            <a:off x="5522117" y="2719106"/>
            <a:ext cx="1838306" cy="41908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 name="スライド番号プレースホルダー 2"/>
          <p:cNvSpPr>
            <a:spLocks noGrp="1"/>
          </p:cNvSpPr>
          <p:nvPr>
            <p:ph type="sldNum" sz="quarter" idx="12"/>
          </p:nvPr>
        </p:nvSpPr>
        <p:spPr>
          <a:xfrm>
            <a:off x="8426802" y="6283480"/>
            <a:ext cx="429810" cy="476250"/>
          </a:xfrm>
        </p:spPr>
        <p:txBody>
          <a:bodyPr/>
          <a:lstStyle/>
          <a:p>
            <a:pPr>
              <a:defRPr/>
            </a:pPr>
            <a:r>
              <a:rPr lang="en-US" altLang="ja-JP" dirty="0"/>
              <a:t>49</a:t>
            </a:r>
          </a:p>
        </p:txBody>
      </p:sp>
      <p:sp>
        <p:nvSpPr>
          <p:cNvPr id="43" name="Text Box 23">
            <a:extLst>
              <a:ext uri="{FF2B5EF4-FFF2-40B4-BE49-F238E27FC236}">
                <a16:creationId xmlns:a16="http://schemas.microsoft.com/office/drawing/2014/main" id="{492EE71C-E902-4655-AF6D-70357C9E1449}"/>
              </a:ext>
            </a:extLst>
          </p:cNvPr>
          <p:cNvSpPr txBox="1">
            <a:spLocks noChangeArrowheads="1"/>
          </p:cNvSpPr>
          <p:nvPr/>
        </p:nvSpPr>
        <p:spPr bwMode="auto">
          <a:xfrm>
            <a:off x="323528" y="640333"/>
            <a:ext cx="8103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sz="12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年金額試算</a:t>
            </a:r>
            <a:r>
              <a:rPr lang="en-US" altLang="ja-JP" sz="1600" dirty="0">
                <a:latin typeface="ＭＳ ゴシック" pitchFamily="49" charset="-128"/>
              </a:rPr>
              <a:t>】</a:t>
            </a:r>
            <a:r>
              <a:rPr lang="ja-JP" altLang="en-US" sz="1600" dirty="0">
                <a:latin typeface="ＭＳ ゴシック" pitchFamily="49" charset="-128"/>
              </a:rPr>
              <a:t>の</a:t>
            </a:r>
            <a:r>
              <a:rPr lang="en-US" altLang="ja-JP" sz="1600" dirty="0">
                <a:latin typeface="ＭＳ ゴシック" pitchFamily="49" charset="-128"/>
              </a:rPr>
              <a:t>【</a:t>
            </a:r>
            <a:r>
              <a:rPr lang="ja-JP" altLang="en-US" sz="1600" dirty="0">
                <a:latin typeface="ＭＳ ゴシック" pitchFamily="49" charset="-128"/>
              </a:rPr>
              <a:t>新制度の年金額試算</a:t>
            </a:r>
            <a:r>
              <a:rPr lang="en-US" altLang="ja-JP" sz="1600" dirty="0">
                <a:latin typeface="ＭＳ ゴシック" pitchFamily="49" charset="-128"/>
              </a:rPr>
              <a:t>】</a:t>
            </a:r>
            <a:r>
              <a:rPr lang="ja-JP" altLang="en-US" sz="1600" dirty="0">
                <a:latin typeface="ＭＳ ゴシック" pitchFamily="49" charset="-128"/>
              </a:rPr>
              <a:t>又は</a:t>
            </a:r>
            <a:r>
              <a:rPr lang="en-US" altLang="ja-JP" sz="1600" dirty="0">
                <a:latin typeface="ＭＳ ゴシック" pitchFamily="49" charset="-128"/>
              </a:rPr>
              <a:t>【</a:t>
            </a:r>
            <a:r>
              <a:rPr lang="ja-JP" altLang="en-US" sz="1600" dirty="0">
                <a:latin typeface="ＭＳ ゴシック" pitchFamily="49" charset="-128"/>
              </a:rPr>
              <a:t>旧制度の年金額試算</a:t>
            </a:r>
            <a:r>
              <a:rPr lang="en-US" altLang="ja-JP" sz="1600" dirty="0">
                <a:latin typeface="ＭＳ ゴシック" pitchFamily="49" charset="-128"/>
              </a:rPr>
              <a:t>】</a:t>
            </a:r>
            <a:r>
              <a:rPr lang="ja-JP" altLang="en-US" sz="1600" dirty="0">
                <a:latin typeface="ＭＳ ゴシック" pitchFamily="49" charset="-128"/>
              </a:rPr>
              <a:t>から、</a:t>
            </a:r>
            <a:endParaRPr lang="en-US" altLang="ja-JP" sz="1600" dirty="0">
              <a:latin typeface="ＭＳ ゴシック" pitchFamily="49" charset="-128"/>
            </a:endParaRPr>
          </a:p>
          <a:p>
            <a:pPr eaLnBrk="1" hangingPunct="1">
              <a:spcBef>
                <a:spcPts val="0"/>
              </a:spcBef>
            </a:pPr>
            <a:r>
              <a:rPr lang="ja-JP" altLang="en-US" sz="1600" dirty="0">
                <a:latin typeface="ＭＳ ゴシック" pitchFamily="49" charset="-128"/>
              </a:rPr>
              <a:t>年金受給見込額及び死亡一時金額の試算を行うことができます。</a:t>
            </a:r>
            <a:endParaRPr lang="en-US" altLang="ja-JP" sz="1200" dirty="0">
              <a:latin typeface="ＭＳ ゴシック" pitchFamily="49" charset="-128"/>
            </a:endParaRPr>
          </a:p>
        </p:txBody>
      </p:sp>
      <p:sp>
        <p:nvSpPr>
          <p:cNvPr id="12" name="Text Box 23">
            <a:extLst>
              <a:ext uri="{FF2B5EF4-FFF2-40B4-BE49-F238E27FC236}">
                <a16:creationId xmlns:a16="http://schemas.microsoft.com/office/drawing/2014/main" id="{6D5939AD-5584-493D-99D8-69FA4B451C92}"/>
              </a:ext>
            </a:extLst>
          </p:cNvPr>
          <p:cNvSpPr txBox="1">
            <a:spLocks noChangeArrowheads="1"/>
          </p:cNvSpPr>
          <p:nvPr/>
        </p:nvSpPr>
        <p:spPr bwMode="auto">
          <a:xfrm>
            <a:off x="436750" y="4961175"/>
            <a:ext cx="810327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sz="1600" dirty="0">
                <a:latin typeface="ＭＳ ゴシック" pitchFamily="49" charset="-128"/>
              </a:rPr>
              <a:t>　記録管理システムでは、</a:t>
            </a:r>
            <a:r>
              <a:rPr lang="ja-JP" altLang="en-US" sz="1600" dirty="0">
                <a:solidFill>
                  <a:srgbClr val="0070C0"/>
                </a:solidFill>
                <a:latin typeface="ＭＳ ゴシック" pitchFamily="49" charset="-128"/>
              </a:rPr>
              <a:t>既に農業者年金制度に加入されている方の年金額の試算</a:t>
            </a:r>
            <a:r>
              <a:rPr lang="ja-JP" altLang="en-US" sz="1600" dirty="0">
                <a:latin typeface="ＭＳ ゴシック" pitchFamily="49" charset="-128"/>
              </a:rPr>
              <a:t>が行えます。</a:t>
            </a:r>
            <a:endParaRPr lang="en-US" altLang="ja-JP" sz="1600" dirty="0">
              <a:latin typeface="ＭＳ ゴシック" pitchFamily="49" charset="-128"/>
            </a:endParaRPr>
          </a:p>
          <a:p>
            <a:pPr eaLnBrk="1" hangingPunct="1">
              <a:spcBef>
                <a:spcPts val="0"/>
              </a:spcBef>
            </a:pPr>
            <a:r>
              <a:rPr lang="ja-JP" altLang="en-US" sz="1600" dirty="0">
                <a:solidFill>
                  <a:srgbClr val="FF0000"/>
                </a:solidFill>
                <a:latin typeface="ＭＳ ゴシック" pitchFamily="49" charset="-128"/>
              </a:rPr>
              <a:t>　これから農業者年金に加入を検討されている方への年金額試算</a:t>
            </a:r>
            <a:r>
              <a:rPr lang="ja-JP" altLang="en-US" sz="1600" dirty="0">
                <a:latin typeface="ＭＳ ゴシック" pitchFamily="49" charset="-128"/>
              </a:rPr>
              <a:t>については、基金のホームページに「</a:t>
            </a:r>
            <a:r>
              <a:rPr lang="ja-JP" altLang="en-US" sz="1600" dirty="0">
                <a:solidFill>
                  <a:srgbClr val="FF0000"/>
                </a:solidFill>
                <a:latin typeface="ＭＳ ゴシック" pitchFamily="49" charset="-128"/>
              </a:rPr>
              <a:t>年金シミュレーター</a:t>
            </a:r>
            <a:r>
              <a:rPr lang="ja-JP" altLang="en-US" sz="1600" dirty="0">
                <a:latin typeface="ＭＳ ゴシック" pitchFamily="49" charset="-128"/>
              </a:rPr>
              <a:t>」を掲載しておりますので、ご活用ください。</a:t>
            </a:r>
            <a:endParaRPr lang="en-US" altLang="ja-JP" sz="1600" dirty="0">
              <a:latin typeface="ＭＳ ゴシック" pitchFamily="49" charset="-128"/>
            </a:endParaRPr>
          </a:p>
          <a:p>
            <a:pPr eaLnBrk="1" hangingPunct="1">
              <a:spcBef>
                <a:spcPts val="0"/>
              </a:spcBef>
            </a:pPr>
            <a:endParaRPr lang="en-US" altLang="ja-JP" sz="1600" dirty="0">
              <a:latin typeface="ＭＳ ゴシック" pitchFamily="49" charset="-128"/>
            </a:endParaRPr>
          </a:p>
          <a:p>
            <a:pPr eaLnBrk="1" hangingPunct="1">
              <a:spcBef>
                <a:spcPts val="0"/>
              </a:spcBef>
            </a:pPr>
            <a:r>
              <a:rPr lang="ja-JP" altLang="en-US" sz="1600" dirty="0">
                <a:latin typeface="ＭＳ ゴシック" pitchFamily="49" charset="-128"/>
              </a:rPr>
              <a:t>　　　　　　　　　　　　　　基金ホームページ：　　</a:t>
            </a:r>
            <a:r>
              <a:rPr lang="en-US" altLang="ja-JP" sz="1600" u="sng" dirty="0">
                <a:solidFill>
                  <a:srgbClr val="0070C0"/>
                </a:solidFill>
                <a:latin typeface="ＭＳ ゴシック" pitchFamily="49" charset="-128"/>
              </a:rPr>
              <a:t>https://www.nounen.go.jp/</a:t>
            </a:r>
          </a:p>
        </p:txBody>
      </p:sp>
    </p:spTree>
    <p:extLst>
      <p:ext uri="{BB962C8B-B14F-4D97-AF65-F5344CB8AC3E}">
        <p14:creationId xmlns:p14="http://schemas.microsoft.com/office/powerpoint/2010/main" val="16845042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コンテンツ プレースホルダ 2"/>
          <p:cNvSpPr txBox="1">
            <a:spLocks/>
          </p:cNvSpPr>
          <p:nvPr/>
        </p:nvSpPr>
        <p:spPr bwMode="auto">
          <a:xfrm>
            <a:off x="360332" y="3284984"/>
            <a:ext cx="8351837" cy="2828461"/>
          </a:xfrm>
          <a:prstGeom prst="rect">
            <a:avLst/>
          </a:prstGeom>
          <a:noFill/>
          <a:ln w="9525">
            <a:solidFill>
              <a:schemeClr val="tx1"/>
            </a:solidFill>
            <a:miter lim="800000"/>
            <a:headEnd/>
            <a:tailEnd/>
          </a:ln>
        </p:spPr>
        <p:txBody>
          <a:bodyPr/>
          <a:lstStyle/>
          <a:p>
            <a:pPr marL="342900" indent="-342900" eaLnBrk="0" hangingPunct="0">
              <a:spcBef>
                <a:spcPct val="20000"/>
              </a:spcBef>
              <a:defRPr/>
            </a:pPr>
            <a:r>
              <a:rPr lang="ja-JP" altLang="en-US" sz="2400" b="1" kern="0" dirty="0">
                <a:solidFill>
                  <a:srgbClr val="000000"/>
                </a:solidFill>
                <a:latin typeface="Arial"/>
                <a:ea typeface="ＭＳ Ｐゴシック"/>
              </a:rPr>
              <a:t>○　新制度</a:t>
            </a:r>
            <a:endParaRPr lang="en-US" altLang="ja-JP" sz="2400" b="1" kern="0" dirty="0">
              <a:solidFill>
                <a:srgbClr val="000000"/>
              </a:solidFill>
              <a:latin typeface="Arial"/>
              <a:ea typeface="ＭＳ Ｐゴシック"/>
            </a:endParaRPr>
          </a:p>
          <a:p>
            <a:pPr marL="342900" indent="-342900" eaLnBrk="0" hangingPunct="0">
              <a:spcBef>
                <a:spcPct val="20000"/>
              </a:spcBef>
              <a:defRPr/>
            </a:pPr>
            <a:r>
              <a:rPr lang="ja-JP" altLang="en-US" sz="2400" kern="0" dirty="0">
                <a:solidFill>
                  <a:srgbClr val="000000"/>
                </a:solidFill>
                <a:latin typeface="Arial"/>
                <a:ea typeface="ＭＳ Ｐゴシック"/>
              </a:rPr>
              <a:t>　　　年金額 ＝ 給付原資 </a:t>
            </a:r>
            <a:r>
              <a:rPr lang="en-US" altLang="ja-JP" sz="2400" kern="0" dirty="0">
                <a:solidFill>
                  <a:srgbClr val="000000"/>
                </a:solidFill>
                <a:latin typeface="Arial"/>
                <a:ea typeface="ＭＳ Ｐゴシック"/>
              </a:rPr>
              <a:t>÷</a:t>
            </a:r>
            <a:r>
              <a:rPr lang="ja-JP" altLang="en-US" sz="2400" kern="0" dirty="0">
                <a:solidFill>
                  <a:srgbClr val="000000"/>
                </a:solidFill>
                <a:latin typeface="Arial"/>
                <a:ea typeface="ＭＳ Ｐゴシック"/>
              </a:rPr>
              <a:t> 年金現価率</a:t>
            </a:r>
            <a:endParaRPr lang="en-US" altLang="ja-JP" sz="2400" kern="0" dirty="0">
              <a:solidFill>
                <a:srgbClr val="000000"/>
              </a:solidFill>
              <a:latin typeface="Arial"/>
              <a:ea typeface="ＭＳ Ｐゴシック"/>
            </a:endParaRPr>
          </a:p>
          <a:p>
            <a:pPr marL="342900" indent="-342900" eaLnBrk="0" hangingPunct="0">
              <a:spcBef>
                <a:spcPct val="20000"/>
              </a:spcBef>
              <a:defRPr/>
            </a:pPr>
            <a:r>
              <a:rPr lang="ja-JP" altLang="en-US" sz="2400" kern="0" dirty="0">
                <a:solidFill>
                  <a:srgbClr val="000000"/>
                </a:solidFill>
                <a:latin typeface="Arial"/>
                <a:ea typeface="ＭＳ Ｐゴシック"/>
              </a:rPr>
              <a:t>　　　給付原資 ＝ 納付済保険料総額 ＋ 付利額</a:t>
            </a:r>
            <a:r>
              <a:rPr lang="en-US" altLang="ja-JP" sz="2400" kern="0" dirty="0">
                <a:solidFill>
                  <a:srgbClr val="000000"/>
                </a:solidFill>
                <a:latin typeface="Arial"/>
                <a:ea typeface="ＭＳ Ｐゴシック"/>
              </a:rPr>
              <a:t>(</a:t>
            </a:r>
            <a:r>
              <a:rPr lang="ja-JP" altLang="en-US" sz="2400" kern="0" dirty="0">
                <a:solidFill>
                  <a:srgbClr val="000000"/>
                </a:solidFill>
                <a:latin typeface="Arial"/>
                <a:ea typeface="ＭＳ Ｐゴシック"/>
              </a:rPr>
              <a:t>運用収入</a:t>
            </a:r>
            <a:r>
              <a:rPr lang="en-US" altLang="ja-JP" sz="2400" kern="0" dirty="0">
                <a:solidFill>
                  <a:srgbClr val="000000"/>
                </a:solidFill>
                <a:latin typeface="Arial"/>
                <a:ea typeface="ＭＳ Ｐゴシック"/>
              </a:rPr>
              <a:t>)</a:t>
            </a:r>
          </a:p>
          <a:p>
            <a:pPr>
              <a:defRPr/>
            </a:pPr>
            <a:endParaRPr lang="en-US" altLang="ja-JP" sz="1200" dirty="0">
              <a:solidFill>
                <a:srgbClr val="000000"/>
              </a:solidFill>
            </a:endParaRPr>
          </a:p>
          <a:p>
            <a:pPr>
              <a:spcBef>
                <a:spcPts val="600"/>
              </a:spcBef>
              <a:defRPr/>
            </a:pPr>
            <a:r>
              <a:rPr lang="ja-JP" altLang="en-US" sz="1600" dirty="0">
                <a:solidFill>
                  <a:srgbClr val="000000"/>
                </a:solidFill>
              </a:rPr>
              <a:t>　　</a:t>
            </a:r>
            <a:r>
              <a:rPr lang="en-US" altLang="ja-JP" sz="1600" dirty="0">
                <a:solidFill>
                  <a:srgbClr val="000000"/>
                </a:solidFill>
              </a:rPr>
              <a:t>※</a:t>
            </a:r>
            <a:r>
              <a:rPr lang="ja-JP" altLang="en-US" sz="1600" dirty="0">
                <a:solidFill>
                  <a:srgbClr val="000000"/>
                </a:solidFill>
              </a:rPr>
              <a:t>　１．被保険者の納付済保険料総額は、今後の保険料月額に応じて変動</a:t>
            </a:r>
            <a:endParaRPr lang="en-US" altLang="ja-JP" sz="1600" dirty="0">
              <a:solidFill>
                <a:srgbClr val="000000"/>
              </a:solidFill>
            </a:endParaRPr>
          </a:p>
          <a:p>
            <a:pPr>
              <a:spcBef>
                <a:spcPts val="600"/>
              </a:spcBef>
              <a:defRPr/>
            </a:pPr>
            <a:r>
              <a:rPr lang="ja-JP" altLang="en-US" sz="1600" dirty="0">
                <a:solidFill>
                  <a:srgbClr val="000000"/>
                </a:solidFill>
              </a:rPr>
              <a:t>　　　　２．付利額は、年度末の付利利率（付利実績）に応じて変動</a:t>
            </a:r>
            <a:endParaRPr lang="en-US" altLang="ja-JP" sz="1600" dirty="0">
              <a:solidFill>
                <a:srgbClr val="000000"/>
              </a:solidFill>
            </a:endParaRPr>
          </a:p>
          <a:p>
            <a:pPr>
              <a:spcBef>
                <a:spcPts val="600"/>
              </a:spcBef>
              <a:defRPr/>
            </a:pPr>
            <a:r>
              <a:rPr lang="ja-JP" altLang="en-US" sz="1600" dirty="0">
                <a:solidFill>
                  <a:srgbClr val="000000"/>
                </a:solidFill>
              </a:rPr>
              <a:t>　　　　３．年金現価率は、支給開始年齢（平均支給期間）に応じて変動</a:t>
            </a:r>
            <a:endParaRPr lang="en-US" altLang="ja-JP" sz="1600" dirty="0">
              <a:solidFill>
                <a:srgbClr val="000000"/>
              </a:solidFill>
            </a:endParaRPr>
          </a:p>
        </p:txBody>
      </p:sp>
      <p:sp>
        <p:nvSpPr>
          <p:cNvPr id="34819" name="コンテンツ プレースホルダ 2"/>
          <p:cNvSpPr>
            <a:spLocks noGrp="1"/>
          </p:cNvSpPr>
          <p:nvPr>
            <p:ph idx="1"/>
          </p:nvPr>
        </p:nvSpPr>
        <p:spPr>
          <a:xfrm>
            <a:off x="349219" y="857232"/>
            <a:ext cx="8362950" cy="2016125"/>
          </a:xfrm>
          <a:ln>
            <a:solidFill>
              <a:schemeClr val="tx1"/>
            </a:solidFill>
            <a:miter lim="800000"/>
            <a:headEnd/>
            <a:tailEnd/>
          </a:ln>
        </p:spPr>
        <p:txBody>
          <a:bodyPr/>
          <a:lstStyle/>
          <a:p>
            <a:pPr>
              <a:buFontTx/>
              <a:buNone/>
            </a:pPr>
            <a:r>
              <a:rPr lang="ja-JP" altLang="en-US" sz="2400" b="1" dirty="0"/>
              <a:t>○　旧制度</a:t>
            </a:r>
            <a:endParaRPr lang="en-US" altLang="ja-JP" sz="2400" b="1" dirty="0"/>
          </a:p>
          <a:p>
            <a:pPr>
              <a:buFontTx/>
              <a:buNone/>
            </a:pPr>
            <a:r>
              <a:rPr lang="ja-JP" altLang="en-US" sz="2400" dirty="0"/>
              <a:t>　　　年金額 ＝ 年金単価 </a:t>
            </a:r>
            <a:r>
              <a:rPr lang="en-US" altLang="ja-JP" sz="2400" dirty="0"/>
              <a:t>×</a:t>
            </a:r>
            <a:r>
              <a:rPr lang="ja-JP" altLang="en-US" sz="2400" dirty="0"/>
              <a:t> 保険料納付済月数</a:t>
            </a:r>
            <a:endParaRPr lang="en-US" altLang="ja-JP" sz="2400" dirty="0"/>
          </a:p>
          <a:p>
            <a:pPr>
              <a:buFontTx/>
              <a:buNone/>
            </a:pPr>
            <a:endParaRPr lang="en-US" altLang="ja-JP" sz="1200" dirty="0"/>
          </a:p>
          <a:p>
            <a:pPr>
              <a:spcBef>
                <a:spcPts val="600"/>
              </a:spcBef>
              <a:buFontTx/>
              <a:buNone/>
            </a:pPr>
            <a:r>
              <a:rPr lang="ja-JP" altLang="en-US" sz="1600" dirty="0"/>
              <a:t>　　</a:t>
            </a:r>
            <a:r>
              <a:rPr lang="en-US" altLang="ja-JP" sz="1600" dirty="0"/>
              <a:t>※</a:t>
            </a:r>
            <a:r>
              <a:rPr lang="ja-JP" altLang="en-US" sz="1600" dirty="0"/>
              <a:t>　１．年金単価は、生年月日に応じて決定（変動せず）</a:t>
            </a:r>
            <a:endParaRPr lang="en-US" altLang="ja-JP" sz="1600" dirty="0"/>
          </a:p>
          <a:p>
            <a:pPr>
              <a:spcBef>
                <a:spcPts val="600"/>
              </a:spcBef>
              <a:buFontTx/>
              <a:buNone/>
            </a:pPr>
            <a:r>
              <a:rPr lang="ja-JP" altLang="en-US" sz="1600" dirty="0"/>
              <a:t>　　　　 ２．旧制度の保険料納付済期間月数は決定済み（変動せず）</a:t>
            </a:r>
            <a:endParaRPr lang="en-US" altLang="ja-JP" sz="1800" dirty="0"/>
          </a:p>
        </p:txBody>
      </p:sp>
      <p:sp>
        <p:nvSpPr>
          <p:cNvPr id="18437" name="Text Box 7"/>
          <p:cNvSpPr txBox="1">
            <a:spLocks noChangeArrowheads="1"/>
          </p:cNvSpPr>
          <p:nvPr/>
        </p:nvSpPr>
        <p:spPr bwMode="auto">
          <a:xfrm>
            <a:off x="142844" y="357166"/>
            <a:ext cx="568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a:t>
            </a:r>
            <a:r>
              <a:rPr lang="ja-JP" altLang="en-US" sz="1800" dirty="0">
                <a:latin typeface="ＭＳ ゴシック" pitchFamily="49" charset="-128"/>
              </a:rPr>
              <a:t>参考</a:t>
            </a:r>
            <a:r>
              <a:rPr lang="en-US" altLang="ja-JP" sz="1800" dirty="0">
                <a:latin typeface="ＭＳ ゴシック" pitchFamily="49" charset="-128"/>
              </a:rPr>
              <a:t>》</a:t>
            </a:r>
            <a:r>
              <a:rPr lang="ja-JP" altLang="en-US" sz="1800" dirty="0">
                <a:latin typeface="ＭＳ ゴシック" pitchFamily="49" charset="-128"/>
              </a:rPr>
              <a:t>新・旧制度の年金額の計算式</a:t>
            </a: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50</a:t>
            </a:r>
          </a:p>
        </p:txBody>
      </p:sp>
      <p:sp>
        <p:nvSpPr>
          <p:cNvPr id="2" name="テキスト ボックス 1">
            <a:extLst>
              <a:ext uri="{FF2B5EF4-FFF2-40B4-BE49-F238E27FC236}">
                <a16:creationId xmlns:a16="http://schemas.microsoft.com/office/drawing/2014/main" id="{371DC374-5065-4D48-A207-876A60DCC094}"/>
              </a:ext>
            </a:extLst>
          </p:cNvPr>
          <p:cNvSpPr txBox="1"/>
          <p:nvPr/>
        </p:nvSpPr>
        <p:spPr>
          <a:xfrm>
            <a:off x="1763688" y="936157"/>
            <a:ext cx="3101021" cy="338554"/>
          </a:xfrm>
          <a:prstGeom prst="rect">
            <a:avLst/>
          </a:prstGeom>
          <a:noFill/>
        </p:spPr>
        <p:txBody>
          <a:bodyPr wrap="square" rtlCol="0">
            <a:spAutoFit/>
          </a:bodyPr>
          <a:lstStyle/>
          <a:p>
            <a:r>
              <a:rPr lang="ja-JP" altLang="en-US" sz="1600" dirty="0">
                <a:solidFill>
                  <a:srgbClr val="FF0000"/>
                </a:solidFill>
              </a:rPr>
              <a:t>（既に年金額が確定している）</a:t>
            </a:r>
            <a:endParaRPr kumimoji="1" lang="ja-JP" altLang="en-US" sz="1600" dirty="0">
              <a:solidFill>
                <a:srgbClr val="FF0000"/>
              </a:solidFill>
            </a:endParaRPr>
          </a:p>
        </p:txBody>
      </p:sp>
      <p:sp>
        <p:nvSpPr>
          <p:cNvPr id="8" name="テキスト ボックス 7">
            <a:extLst>
              <a:ext uri="{FF2B5EF4-FFF2-40B4-BE49-F238E27FC236}">
                <a16:creationId xmlns:a16="http://schemas.microsoft.com/office/drawing/2014/main" id="{C896460F-D29D-45D0-A5FB-167A781E45BA}"/>
              </a:ext>
            </a:extLst>
          </p:cNvPr>
          <p:cNvSpPr txBox="1"/>
          <p:nvPr/>
        </p:nvSpPr>
        <p:spPr>
          <a:xfrm>
            <a:off x="1788875" y="3361033"/>
            <a:ext cx="3096343" cy="338554"/>
          </a:xfrm>
          <a:prstGeom prst="rect">
            <a:avLst/>
          </a:prstGeom>
          <a:noFill/>
        </p:spPr>
        <p:txBody>
          <a:bodyPr wrap="square" rtlCol="0">
            <a:spAutoFit/>
          </a:bodyPr>
          <a:lstStyle/>
          <a:p>
            <a:r>
              <a:rPr lang="ja-JP" altLang="en-US" sz="1600" dirty="0">
                <a:solidFill>
                  <a:srgbClr val="FF0000"/>
                </a:solidFill>
              </a:rPr>
              <a:t>（年金額が確定していない）</a:t>
            </a:r>
            <a:endParaRPr kumimoji="1" lang="ja-JP" altLang="en-US" sz="1600" dirty="0">
              <a:solidFill>
                <a:srgbClr val="FF0000"/>
              </a:solidFill>
            </a:endParaRPr>
          </a:p>
        </p:txBody>
      </p:sp>
      <p:sp>
        <p:nvSpPr>
          <p:cNvPr id="4" name="テキスト ボックス 3">
            <a:extLst>
              <a:ext uri="{FF2B5EF4-FFF2-40B4-BE49-F238E27FC236}">
                <a16:creationId xmlns:a16="http://schemas.microsoft.com/office/drawing/2014/main" id="{76A1CAED-FBB7-4B72-8660-7D91819A2183}"/>
              </a:ext>
            </a:extLst>
          </p:cNvPr>
          <p:cNvSpPr txBox="1"/>
          <p:nvPr/>
        </p:nvSpPr>
        <p:spPr>
          <a:xfrm>
            <a:off x="4427984" y="3361033"/>
            <a:ext cx="3311388" cy="338554"/>
          </a:xfrm>
          <a:prstGeom prst="rect">
            <a:avLst/>
          </a:prstGeom>
          <a:noFill/>
        </p:spPr>
        <p:txBody>
          <a:bodyPr wrap="square" rtlCol="0" anchor="ctr">
            <a:spAutoFit/>
          </a:bodyPr>
          <a:lstStyle/>
          <a:p>
            <a:r>
              <a:rPr kumimoji="1" lang="ja-JP" altLang="en-US" sz="1600" b="1" dirty="0">
                <a:solidFill>
                  <a:srgbClr val="FF0000"/>
                </a:solidFill>
              </a:rPr>
              <a:t>→　年金額をシミュレーション</a:t>
            </a:r>
          </a:p>
        </p:txBody>
      </p:sp>
    </p:spTree>
    <p:extLst>
      <p:ext uri="{BB962C8B-B14F-4D97-AF65-F5344CB8AC3E}">
        <p14:creationId xmlns:p14="http://schemas.microsoft.com/office/powerpoint/2010/main" val="3490800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F636F35-E3EB-4D15-B2FC-1C8ACDC2D0B0}"/>
              </a:ext>
            </a:extLst>
          </p:cNvPr>
          <p:cNvPicPr>
            <a:picLocks noChangeAspect="1"/>
          </p:cNvPicPr>
          <p:nvPr/>
        </p:nvPicPr>
        <p:blipFill>
          <a:blip r:embed="rId2"/>
          <a:stretch>
            <a:fillRect/>
          </a:stretch>
        </p:blipFill>
        <p:spPr>
          <a:xfrm>
            <a:off x="4684074" y="3049689"/>
            <a:ext cx="4048125" cy="2600325"/>
          </a:xfrm>
          <a:prstGeom prst="rect">
            <a:avLst/>
          </a:prstGeom>
        </p:spPr>
      </p:pic>
      <p:pic>
        <p:nvPicPr>
          <p:cNvPr id="2" name="図 1">
            <a:extLst>
              <a:ext uri="{FF2B5EF4-FFF2-40B4-BE49-F238E27FC236}">
                <a16:creationId xmlns:a16="http://schemas.microsoft.com/office/drawing/2014/main" id="{A39FEF76-4023-4740-8E3F-E8361257FA5D}"/>
              </a:ext>
            </a:extLst>
          </p:cNvPr>
          <p:cNvPicPr>
            <a:picLocks noChangeAspect="1"/>
          </p:cNvPicPr>
          <p:nvPr/>
        </p:nvPicPr>
        <p:blipFill>
          <a:blip r:embed="rId3"/>
          <a:stretch>
            <a:fillRect/>
          </a:stretch>
        </p:blipFill>
        <p:spPr>
          <a:xfrm>
            <a:off x="323528" y="3060923"/>
            <a:ext cx="4076700" cy="2600325"/>
          </a:xfrm>
          <a:prstGeom prst="rect">
            <a:avLst/>
          </a:prstGeom>
        </p:spPr>
      </p:pic>
      <p:sp>
        <p:nvSpPr>
          <p:cNvPr id="19459" name="Text Box 3"/>
          <p:cNvSpPr txBox="1">
            <a:spLocks noChangeArrowheads="1"/>
          </p:cNvSpPr>
          <p:nvPr/>
        </p:nvSpPr>
        <p:spPr bwMode="auto">
          <a:xfrm>
            <a:off x="612775" y="1319790"/>
            <a:ext cx="7200900" cy="707886"/>
          </a:xfrm>
          <a:prstGeom prst="rect">
            <a:avLst/>
          </a:prstGeom>
          <a:solidFill>
            <a:schemeClr val="accent5"/>
          </a:solidFill>
          <a:ln w="9525">
            <a:solidFill>
              <a:schemeClr val="tx1"/>
            </a:solidFill>
            <a:prstDash val="dash"/>
            <a:miter lim="800000"/>
            <a:headEnd/>
            <a:tailEnd/>
          </a:ln>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600" dirty="0">
                <a:solidFill>
                  <a:srgbClr val="000000"/>
                </a:solidFill>
                <a:latin typeface="ＭＳ ゴシック" pitchFamily="49" charset="-128"/>
              </a:rPr>
              <a:t>　被保険者記号番号 ：１２３４５－</a:t>
            </a:r>
            <a:r>
              <a:rPr lang="ja-JP" altLang="en-US" sz="1600" dirty="0"/>
              <a:t>１００１１００００４</a:t>
            </a:r>
            <a:endParaRPr lang="ja-JP" altLang="en-US" sz="1600" b="1" u="sng" dirty="0">
              <a:solidFill>
                <a:srgbClr val="FF0000"/>
              </a:solidFill>
              <a:latin typeface="ＭＳ ゴシック" pitchFamily="49" charset="-128"/>
            </a:endParaRPr>
          </a:p>
          <a:p>
            <a:pPr eaLnBrk="1" hangingPunct="1">
              <a:defRPr/>
            </a:pPr>
            <a:r>
              <a:rPr lang="ja-JP" altLang="en-US" sz="1600" dirty="0">
                <a:solidFill>
                  <a:srgbClr val="000000"/>
                </a:solidFill>
                <a:latin typeface="ＭＳ ゴシック" pitchFamily="49" charset="-128"/>
              </a:rPr>
              <a:t>　氏　名　　　　　 ：年金　次郎</a:t>
            </a:r>
          </a:p>
        </p:txBody>
      </p:sp>
      <p:pic>
        <p:nvPicPr>
          <p:cNvPr id="28676" name="Picture 8" descr="C:\Users\s.yokobori\AppData\Local\Microsoft\Windows\Temporary Internet Files\Content.IE5\I1NXK7NK\MC9002119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1975" y="807028"/>
            <a:ext cx="8524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7" name="Text Box 5"/>
          <p:cNvSpPr txBox="1">
            <a:spLocks noChangeArrowheads="1"/>
          </p:cNvSpPr>
          <p:nvPr/>
        </p:nvSpPr>
        <p:spPr bwMode="auto">
          <a:xfrm>
            <a:off x="4499545" y="2305339"/>
            <a:ext cx="4263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6213" indent="-176213"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solidFill>
                  <a:schemeClr val="accent6"/>
                </a:solidFill>
                <a:latin typeface="ＭＳ ゴシック" panose="020B0609070205080204" pitchFamily="49" charset="-128"/>
              </a:rPr>
              <a:t>（イ）</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試算</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p>
        </p:txBody>
      </p:sp>
      <p:sp>
        <p:nvSpPr>
          <p:cNvPr id="28685" name="Text Box 5"/>
          <p:cNvSpPr txBox="1">
            <a:spLocks noChangeArrowheads="1"/>
          </p:cNvSpPr>
          <p:nvPr/>
        </p:nvSpPr>
        <p:spPr bwMode="auto">
          <a:xfrm>
            <a:off x="323528" y="2305339"/>
            <a:ext cx="3891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6213" indent="-176213"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0" indent="0" eaLnBrk="1" hangingPunct="1"/>
            <a:r>
              <a:rPr lang="ja-JP" altLang="en-US" dirty="0">
                <a:solidFill>
                  <a:schemeClr val="accent6"/>
                </a:solidFill>
                <a:latin typeface="ＭＳ ゴシック" panose="020B0609070205080204" pitchFamily="49" charset="-128"/>
              </a:rPr>
              <a:t>（ア）</a:t>
            </a:r>
            <a:r>
              <a:rPr lang="ja-JP" altLang="en-US" dirty="0">
                <a:solidFill>
                  <a:srgbClr val="000000"/>
                </a:solidFill>
                <a:latin typeface="ＭＳ ゴシック" panose="020B0609070205080204" pitchFamily="49" charset="-128"/>
              </a:rPr>
              <a:t>被保険者記号番号を指定して、</a:t>
            </a:r>
            <a:br>
              <a:rPr lang="ja-JP" altLang="en-US" dirty="0">
                <a:solidFill>
                  <a:srgbClr val="000000"/>
                </a:solidFill>
                <a:latin typeface="ＭＳ ゴシック" panose="020B0609070205080204" pitchFamily="49" charset="-128"/>
              </a:rPr>
            </a:br>
            <a:r>
              <a:rPr lang="ja-JP" altLang="en-US" dirty="0">
                <a:solidFill>
                  <a:srgbClr val="000000"/>
                </a:solidFill>
                <a:latin typeface="ＭＳ ゴシック" panose="020B0609070205080204" pitchFamily="49" charset="-128"/>
              </a:rPr>
              <a:t>　　</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検索</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p>
        </p:txBody>
      </p:sp>
      <p:sp>
        <p:nvSpPr>
          <p:cNvPr id="18" name="Rectangle 5"/>
          <p:cNvSpPr>
            <a:spLocks noChangeArrowheads="1"/>
          </p:cNvSpPr>
          <p:nvPr/>
        </p:nvSpPr>
        <p:spPr bwMode="auto">
          <a:xfrm>
            <a:off x="1200378" y="3493099"/>
            <a:ext cx="620801" cy="12285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19" name="図 10" descr="img03.png"/>
          <p:cNvPicPr>
            <a:picLocks noChangeAspect="1"/>
          </p:cNvPicPr>
          <p:nvPr/>
        </p:nvPicPr>
        <p:blipFill>
          <a:blip r:embed="rId5"/>
          <a:srcRect/>
          <a:stretch>
            <a:fillRect/>
          </a:stretch>
        </p:blipFill>
        <p:spPr bwMode="auto">
          <a:xfrm>
            <a:off x="3786182" y="3816937"/>
            <a:ext cx="196235" cy="332397"/>
          </a:xfrm>
          <a:prstGeom prst="rect">
            <a:avLst/>
          </a:prstGeom>
          <a:noFill/>
          <a:ln w="9525">
            <a:noFill/>
            <a:miter lim="800000"/>
            <a:headEnd/>
            <a:tailEnd/>
          </a:ln>
        </p:spPr>
      </p:pic>
      <p:sp>
        <p:nvSpPr>
          <p:cNvPr id="20" name="角丸四角形吹き出し 12"/>
          <p:cNvSpPr>
            <a:spLocks noChangeArrowheads="1"/>
          </p:cNvSpPr>
          <p:nvPr/>
        </p:nvSpPr>
        <p:spPr bwMode="auto">
          <a:xfrm>
            <a:off x="2714612" y="4236052"/>
            <a:ext cx="1122691" cy="290129"/>
          </a:xfrm>
          <a:prstGeom prst="wedgeRoundRectCallout">
            <a:avLst>
              <a:gd name="adj1" fmla="val 40616"/>
              <a:gd name="adj2" fmla="val -189853"/>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300" dirty="0">
                <a:solidFill>
                  <a:srgbClr val="000000"/>
                </a:solidFill>
              </a:rPr>
              <a:t>②クリック</a:t>
            </a:r>
          </a:p>
        </p:txBody>
      </p:sp>
      <p:sp>
        <p:nvSpPr>
          <p:cNvPr id="21" name="角丸四角形吹き出し 12"/>
          <p:cNvSpPr>
            <a:spLocks noChangeArrowheads="1"/>
          </p:cNvSpPr>
          <p:nvPr/>
        </p:nvSpPr>
        <p:spPr bwMode="auto">
          <a:xfrm>
            <a:off x="6929454" y="4459879"/>
            <a:ext cx="1071569" cy="290129"/>
          </a:xfrm>
          <a:prstGeom prst="wedgeRoundRectCallout">
            <a:avLst>
              <a:gd name="adj1" fmla="val 53954"/>
              <a:gd name="adj2" fmla="val -139013"/>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300" dirty="0">
                <a:solidFill>
                  <a:srgbClr val="000000"/>
                </a:solidFill>
              </a:rPr>
              <a:t>③クリック</a:t>
            </a:r>
          </a:p>
        </p:txBody>
      </p:sp>
      <p:pic>
        <p:nvPicPr>
          <p:cNvPr id="22" name="図 10" descr="img03.png"/>
          <p:cNvPicPr>
            <a:picLocks noChangeAspect="1"/>
          </p:cNvPicPr>
          <p:nvPr/>
        </p:nvPicPr>
        <p:blipFill>
          <a:blip r:embed="rId5"/>
          <a:srcRect/>
          <a:stretch>
            <a:fillRect/>
          </a:stretch>
        </p:blipFill>
        <p:spPr bwMode="auto">
          <a:xfrm>
            <a:off x="8143900" y="4317003"/>
            <a:ext cx="196235" cy="332397"/>
          </a:xfrm>
          <a:prstGeom prst="rect">
            <a:avLst/>
          </a:prstGeom>
          <a:noFill/>
          <a:ln w="9525">
            <a:noFill/>
            <a:miter lim="800000"/>
            <a:headEnd/>
            <a:tailEnd/>
          </a:ln>
        </p:spPr>
      </p:pic>
      <p:sp>
        <p:nvSpPr>
          <p:cNvPr id="23" name="角丸四角形吹き出し 15"/>
          <p:cNvSpPr>
            <a:spLocks noChangeArrowheads="1"/>
          </p:cNvSpPr>
          <p:nvPr/>
        </p:nvSpPr>
        <p:spPr bwMode="auto">
          <a:xfrm>
            <a:off x="428596" y="3888375"/>
            <a:ext cx="2252469" cy="290129"/>
          </a:xfrm>
          <a:prstGeom prst="wedgeRoundRectCallout">
            <a:avLst>
              <a:gd name="adj1" fmla="val -13062"/>
              <a:gd name="adj2" fmla="val -14524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300" dirty="0">
                <a:solidFill>
                  <a:srgbClr val="000000"/>
                </a:solidFill>
              </a:rPr>
              <a:t>①被保険者記号番号を指定</a:t>
            </a:r>
          </a:p>
        </p:txBody>
      </p:sp>
      <p:sp>
        <p:nvSpPr>
          <p:cNvPr id="29" name="AutoShape 25"/>
          <p:cNvSpPr>
            <a:spLocks noChangeArrowheads="1"/>
          </p:cNvSpPr>
          <p:nvPr/>
        </p:nvSpPr>
        <p:spPr bwMode="auto">
          <a:xfrm>
            <a:off x="4214810" y="4093176"/>
            <a:ext cx="642942"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solidFill>
                <a:srgbClr val="000000"/>
              </a:solidFill>
              <a:latin typeface="ＭＳ ゴシック" pitchFamily="49" charset="-128"/>
            </a:endParaRPr>
          </a:p>
        </p:txBody>
      </p:sp>
      <p:sp>
        <p:nvSpPr>
          <p:cNvPr id="24" name="Rectangle 5"/>
          <p:cNvSpPr>
            <a:spLocks noChangeArrowheads="1"/>
          </p:cNvSpPr>
          <p:nvPr/>
        </p:nvSpPr>
        <p:spPr bwMode="auto">
          <a:xfrm>
            <a:off x="3708330" y="3652168"/>
            <a:ext cx="436950" cy="13905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25" name="Rectangle 5"/>
          <p:cNvSpPr>
            <a:spLocks noChangeArrowheads="1"/>
          </p:cNvSpPr>
          <p:nvPr/>
        </p:nvSpPr>
        <p:spPr bwMode="auto">
          <a:xfrm>
            <a:off x="8072461" y="4164615"/>
            <a:ext cx="431459" cy="12952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26" name="Text Box 7"/>
          <p:cNvSpPr txBox="1">
            <a:spLocks noChangeArrowheads="1"/>
          </p:cNvSpPr>
          <p:nvPr/>
        </p:nvSpPr>
        <p:spPr bwMode="auto">
          <a:xfrm>
            <a:off x="0" y="227159"/>
            <a:ext cx="7178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（１）旧制度の年金額を試算する場合</a:t>
            </a:r>
          </a:p>
        </p:txBody>
      </p:sp>
      <p:sp>
        <p:nvSpPr>
          <p:cNvPr id="27" name="Text Box 5"/>
          <p:cNvSpPr txBox="1">
            <a:spLocks noChangeArrowheads="1"/>
          </p:cNvSpPr>
          <p:nvPr/>
        </p:nvSpPr>
        <p:spPr bwMode="auto">
          <a:xfrm>
            <a:off x="667699" y="683209"/>
            <a:ext cx="49844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solidFill>
                  <a:srgbClr val="000000"/>
                </a:solidFill>
                <a:latin typeface="ＭＳ ゴシック" pitchFamily="49" charset="-128"/>
              </a:rPr>
              <a:t>下記被保険者の年金額の試算を行います。</a:t>
            </a: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51</a:t>
            </a:r>
          </a:p>
        </p:txBody>
      </p:sp>
    </p:spTree>
    <p:extLst>
      <p:ext uri="{BB962C8B-B14F-4D97-AF65-F5344CB8AC3E}">
        <p14:creationId xmlns:p14="http://schemas.microsoft.com/office/powerpoint/2010/main" val="624343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E75BA39-FBDC-48CA-B0BD-454233C50224}"/>
              </a:ext>
            </a:extLst>
          </p:cNvPr>
          <p:cNvPicPr>
            <a:picLocks noChangeAspect="1"/>
          </p:cNvPicPr>
          <p:nvPr/>
        </p:nvPicPr>
        <p:blipFill>
          <a:blip r:embed="rId2"/>
          <a:stretch>
            <a:fillRect/>
          </a:stretch>
        </p:blipFill>
        <p:spPr>
          <a:xfrm>
            <a:off x="65534" y="2777083"/>
            <a:ext cx="4362450" cy="2524125"/>
          </a:xfrm>
          <a:prstGeom prst="rect">
            <a:avLst/>
          </a:prstGeom>
        </p:spPr>
      </p:pic>
      <p:pic>
        <p:nvPicPr>
          <p:cNvPr id="4" name="図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42250" y="2611753"/>
            <a:ext cx="4594580" cy="2646299"/>
          </a:xfrm>
          <a:prstGeom prst="rect">
            <a:avLst/>
          </a:prstGeom>
        </p:spPr>
      </p:pic>
      <p:sp>
        <p:nvSpPr>
          <p:cNvPr id="29700" name="Text Box 5"/>
          <p:cNvSpPr txBox="1">
            <a:spLocks noChangeArrowheads="1"/>
          </p:cNvSpPr>
          <p:nvPr/>
        </p:nvSpPr>
        <p:spPr bwMode="auto">
          <a:xfrm>
            <a:off x="334327" y="500042"/>
            <a:ext cx="7962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marL="176213" indent="-176213"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（ウ）</a:t>
            </a:r>
            <a:r>
              <a:rPr lang="ja-JP" altLang="en-US" dirty="0">
                <a:solidFill>
                  <a:srgbClr val="000000"/>
                </a:solidFill>
                <a:latin typeface="ＭＳ ゴシック" panose="020B0609070205080204" pitchFamily="49" charset="-128"/>
              </a:rPr>
              <a:t>旧制度加入履歴のある者の年金受給見込額の試算結果が表示されます。</a:t>
            </a:r>
          </a:p>
        </p:txBody>
      </p:sp>
      <p:sp>
        <p:nvSpPr>
          <p:cNvPr id="10" name="Rectangle 5"/>
          <p:cNvSpPr>
            <a:spLocks noChangeArrowheads="1"/>
          </p:cNvSpPr>
          <p:nvPr/>
        </p:nvSpPr>
        <p:spPr bwMode="auto">
          <a:xfrm>
            <a:off x="285718" y="2289120"/>
            <a:ext cx="3714777"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nchor="b"/>
          <a:lstStyle/>
          <a:p>
            <a:pPr defTabSz="746125"/>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試算結果（待期者の場合） </a:t>
            </a:r>
            <a:r>
              <a:rPr lang="en-US" altLang="ja-JP" dirty="0">
                <a:solidFill>
                  <a:srgbClr val="000000"/>
                </a:solidFill>
                <a:latin typeface="ＭＳ ゴシック" panose="020B0609070205080204" pitchFamily="49" charset="-128"/>
              </a:rPr>
              <a:t>】</a:t>
            </a:r>
            <a:endParaRPr lang="ja-JP" altLang="en-US" dirty="0">
              <a:solidFill>
                <a:srgbClr val="000000"/>
              </a:solidFill>
              <a:latin typeface="ＭＳ ゴシック" panose="020B0609070205080204" pitchFamily="49" charset="-128"/>
            </a:endParaRPr>
          </a:p>
        </p:txBody>
      </p:sp>
      <p:sp>
        <p:nvSpPr>
          <p:cNvPr id="12" name="角丸四角形吹き出し 15"/>
          <p:cNvSpPr>
            <a:spLocks noChangeArrowheads="1"/>
          </p:cNvSpPr>
          <p:nvPr/>
        </p:nvSpPr>
        <p:spPr bwMode="auto">
          <a:xfrm>
            <a:off x="1979712" y="4437112"/>
            <a:ext cx="2160240" cy="477414"/>
          </a:xfrm>
          <a:prstGeom prst="wedgeRoundRectCallout">
            <a:avLst>
              <a:gd name="adj1" fmla="val -36282"/>
              <a:gd name="adj2" fmla="val -10650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年金受給見込額の試算結果（表示は年額です）</a:t>
            </a:r>
          </a:p>
        </p:txBody>
      </p:sp>
      <p:sp>
        <p:nvSpPr>
          <p:cNvPr id="13" name="Rectangle 5"/>
          <p:cNvSpPr>
            <a:spLocks noChangeArrowheads="1"/>
          </p:cNvSpPr>
          <p:nvPr/>
        </p:nvSpPr>
        <p:spPr bwMode="auto">
          <a:xfrm>
            <a:off x="4572000" y="2289117"/>
            <a:ext cx="392909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nchor="b"/>
          <a:lstStyle/>
          <a:p>
            <a:pPr defTabSz="746125"/>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 試算結果（受給権者の場合） </a:t>
            </a:r>
            <a:r>
              <a:rPr lang="en-US" altLang="ja-JP" dirty="0">
                <a:solidFill>
                  <a:srgbClr val="000000"/>
                </a:solidFill>
                <a:latin typeface="ＭＳ ゴシック" panose="020B0609070205080204" pitchFamily="49" charset="-128"/>
              </a:rPr>
              <a:t>】</a:t>
            </a:r>
            <a:endParaRPr lang="ja-JP" altLang="en-US" dirty="0">
              <a:solidFill>
                <a:srgbClr val="000000"/>
              </a:solidFill>
              <a:latin typeface="ＭＳ ゴシック" panose="020B0609070205080204" pitchFamily="49" charset="-128"/>
            </a:endParaRPr>
          </a:p>
        </p:txBody>
      </p:sp>
      <p:sp>
        <p:nvSpPr>
          <p:cNvPr id="15" name="Rectangle 5"/>
          <p:cNvSpPr>
            <a:spLocks noChangeArrowheads="1"/>
          </p:cNvSpPr>
          <p:nvPr/>
        </p:nvSpPr>
        <p:spPr bwMode="auto">
          <a:xfrm>
            <a:off x="555463" y="785429"/>
            <a:ext cx="8033073" cy="1146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4404" tIns="37203" rIns="74404" bIns="37203">
            <a:spAutoFit/>
          </a:bodyPr>
          <a:lstStyle/>
          <a:p>
            <a:pPr defTabSz="746125">
              <a:spcBef>
                <a:spcPct val="20000"/>
              </a:spcBef>
            </a:pP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　旧制度は、試算条件を指定する機能はありません。</a:t>
            </a:r>
          </a:p>
          <a:p>
            <a:pPr defTabSz="746125">
              <a:spcBef>
                <a:spcPct val="20000"/>
              </a:spcBef>
            </a:pP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　待期者と受給権者の場合で、試算結果の表示される内容は異なります。</a:t>
            </a:r>
            <a:endParaRPr lang="en-US" altLang="ja-JP" sz="1200" dirty="0">
              <a:solidFill>
                <a:srgbClr val="000000"/>
              </a:solidFill>
              <a:latin typeface="ＭＳ ゴシック" pitchFamily="49" charset="-128"/>
            </a:endParaRPr>
          </a:p>
          <a:p>
            <a:pPr defTabSz="746125">
              <a:spcBef>
                <a:spcPct val="20000"/>
              </a:spcBef>
            </a:pPr>
            <a:r>
              <a:rPr lang="ja-JP" altLang="en-US" sz="1200" dirty="0">
                <a:solidFill>
                  <a:srgbClr val="000000"/>
                </a:solidFill>
                <a:latin typeface="ＭＳ ゴシック" pitchFamily="49" charset="-128"/>
              </a:rPr>
              <a:t>　　待期者の場合は年金受給見込額の試算が、受給権者の場合は支払済みの年金額が表示されます。</a:t>
            </a:r>
            <a:endParaRPr lang="en-US" altLang="ja-JP" sz="1200" dirty="0">
              <a:solidFill>
                <a:srgbClr val="000000"/>
              </a:solidFill>
              <a:latin typeface="ＭＳ ゴシック" pitchFamily="49" charset="-128"/>
            </a:endParaRPr>
          </a:p>
          <a:p>
            <a:pPr defTabSz="746125">
              <a:spcBef>
                <a:spcPct val="20000"/>
              </a:spcBef>
            </a:pPr>
            <a:r>
              <a:rPr lang="en-US" altLang="ja-JP" sz="1200" dirty="0">
                <a:solidFill>
                  <a:srgbClr val="000000"/>
                </a:solidFill>
                <a:latin typeface="ＭＳ ゴシック" pitchFamily="49" charset="-128"/>
              </a:rPr>
              <a:t>※</a:t>
            </a:r>
            <a:r>
              <a:rPr lang="ja-JP" altLang="en-US" sz="1200" dirty="0">
                <a:solidFill>
                  <a:srgbClr val="000000"/>
                </a:solidFill>
                <a:latin typeface="ＭＳ ゴシック" pitchFamily="49" charset="-128"/>
              </a:rPr>
              <a:t>　受給権者で経営移譲年金のみ受給している者を試算すると、仮に支給停止となり特例老齢年金に切り替わった</a:t>
            </a:r>
            <a:endParaRPr lang="en-US" altLang="ja-JP" sz="1200" dirty="0">
              <a:solidFill>
                <a:srgbClr val="000000"/>
              </a:solidFill>
              <a:latin typeface="ＭＳ ゴシック" pitchFamily="49" charset="-128"/>
            </a:endParaRPr>
          </a:p>
          <a:p>
            <a:pPr defTabSz="746125">
              <a:spcBef>
                <a:spcPct val="20000"/>
              </a:spcBef>
            </a:pPr>
            <a:r>
              <a:rPr lang="ja-JP" altLang="en-US" sz="1200" dirty="0">
                <a:solidFill>
                  <a:srgbClr val="000000"/>
                </a:solidFill>
                <a:latin typeface="ＭＳ ゴシック" pitchFamily="49" charset="-128"/>
              </a:rPr>
              <a:t>　　場合の年金額も表示されます。</a:t>
            </a:r>
          </a:p>
        </p:txBody>
      </p:sp>
      <p:sp>
        <p:nvSpPr>
          <p:cNvPr id="16" name="角丸四角形吹き出し 15"/>
          <p:cNvSpPr>
            <a:spLocks noChangeArrowheads="1"/>
          </p:cNvSpPr>
          <p:nvPr/>
        </p:nvSpPr>
        <p:spPr bwMode="auto">
          <a:xfrm>
            <a:off x="6457953" y="3972011"/>
            <a:ext cx="2364625" cy="477414"/>
          </a:xfrm>
          <a:prstGeom prst="wedgeRoundRectCallout">
            <a:avLst>
              <a:gd name="adj1" fmla="val -36282"/>
              <a:gd name="adj2" fmla="val -10650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現在の支払い済み年金額が表示されます。</a:t>
            </a:r>
          </a:p>
        </p:txBody>
      </p:sp>
      <p:sp>
        <p:nvSpPr>
          <p:cNvPr id="5" name="スライド番号プレースホルダー 4"/>
          <p:cNvSpPr>
            <a:spLocks noGrp="1"/>
          </p:cNvSpPr>
          <p:nvPr>
            <p:ph type="sldNum" sz="quarter" idx="12"/>
          </p:nvPr>
        </p:nvSpPr>
        <p:spPr>
          <a:xfrm>
            <a:off x="8172400" y="6245225"/>
            <a:ext cx="514400" cy="476250"/>
          </a:xfrm>
        </p:spPr>
        <p:txBody>
          <a:bodyPr/>
          <a:lstStyle/>
          <a:p>
            <a:pPr>
              <a:defRPr/>
            </a:pPr>
            <a:r>
              <a:rPr lang="en-US" altLang="ja-JP" dirty="0"/>
              <a:t>52</a:t>
            </a:r>
          </a:p>
        </p:txBody>
      </p:sp>
    </p:spTree>
    <p:extLst>
      <p:ext uri="{BB962C8B-B14F-4D97-AF65-F5344CB8AC3E}">
        <p14:creationId xmlns:p14="http://schemas.microsoft.com/office/powerpoint/2010/main" val="11186612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4106" y="3021036"/>
            <a:ext cx="8352413" cy="1510936"/>
          </a:xfrm>
          <a:prstGeom prst="rect">
            <a:avLst/>
          </a:prstGeom>
        </p:spPr>
      </p:pic>
      <p:sp>
        <p:nvSpPr>
          <p:cNvPr id="4" name="Text Box 7"/>
          <p:cNvSpPr txBox="1">
            <a:spLocks noChangeArrowheads="1"/>
          </p:cNvSpPr>
          <p:nvPr/>
        </p:nvSpPr>
        <p:spPr bwMode="auto">
          <a:xfrm>
            <a:off x="250825" y="207945"/>
            <a:ext cx="7178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latin typeface="ＭＳ ゴシック" pitchFamily="49" charset="-128"/>
              </a:rPr>
              <a:t>（２）新制度の年金額を試算する場合</a:t>
            </a:r>
          </a:p>
        </p:txBody>
      </p:sp>
      <p:sp>
        <p:nvSpPr>
          <p:cNvPr id="30725" name="Text Box 5"/>
          <p:cNvSpPr txBox="1">
            <a:spLocks noChangeArrowheads="1"/>
          </p:cNvSpPr>
          <p:nvPr/>
        </p:nvSpPr>
        <p:spPr bwMode="auto">
          <a:xfrm>
            <a:off x="616620" y="714182"/>
            <a:ext cx="8064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solidFill>
                  <a:srgbClr val="000000"/>
                </a:solidFill>
                <a:latin typeface="ＭＳ ゴシック" panose="020B0609070205080204" pitchFamily="49" charset="-128"/>
              </a:rPr>
              <a:t>下記被保険者の年金額の試算を行います。</a:t>
            </a:r>
          </a:p>
        </p:txBody>
      </p:sp>
      <p:sp>
        <p:nvSpPr>
          <p:cNvPr id="30727" name="Text Box 2"/>
          <p:cNvSpPr txBox="1">
            <a:spLocks noChangeArrowheads="1"/>
          </p:cNvSpPr>
          <p:nvPr/>
        </p:nvSpPr>
        <p:spPr bwMode="auto">
          <a:xfrm>
            <a:off x="612775" y="2655429"/>
            <a:ext cx="69747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solidFill>
                  <a:srgbClr val="000000"/>
                </a:solidFill>
                <a:latin typeface="ＭＳ ゴシック" panose="020B0609070205080204" pitchFamily="49" charset="-128"/>
              </a:rPr>
              <a:t>①　被保険者記号番号を指定して、</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検索</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p>
        </p:txBody>
      </p:sp>
      <p:sp>
        <p:nvSpPr>
          <p:cNvPr id="20" name="Text Box 18"/>
          <p:cNvSpPr txBox="1">
            <a:spLocks noChangeArrowheads="1"/>
          </p:cNvSpPr>
          <p:nvPr/>
        </p:nvSpPr>
        <p:spPr bwMode="auto">
          <a:xfrm>
            <a:off x="1979712" y="3828331"/>
            <a:ext cx="1440160" cy="22784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7023" tIns="28511" rIns="57023" bIns="28511">
            <a:spAutoFit/>
          </a:bodyPr>
          <a:lstStyle>
            <a:lvl1pPr defTabSz="1108075" eaLnBrk="0" hangingPunct="0">
              <a:defRPr kumimoji="1" sz="1500">
                <a:solidFill>
                  <a:schemeClr val="tx1"/>
                </a:solidFill>
                <a:latin typeface="Arial" charset="0"/>
                <a:ea typeface="ＭＳ Ｐゴシック" charset="-128"/>
              </a:defRPr>
            </a:lvl1pPr>
            <a:lvl2pPr marL="742950" indent="-285750" defTabSz="1108075" eaLnBrk="0" hangingPunct="0">
              <a:defRPr kumimoji="1" sz="1500">
                <a:solidFill>
                  <a:schemeClr val="tx1"/>
                </a:solidFill>
                <a:latin typeface="Arial" charset="0"/>
                <a:ea typeface="ＭＳ Ｐゴシック" charset="-128"/>
              </a:defRPr>
            </a:lvl2pPr>
            <a:lvl3pPr marL="1143000" indent="-228600" defTabSz="1108075" eaLnBrk="0" hangingPunct="0">
              <a:defRPr kumimoji="1" sz="1500">
                <a:solidFill>
                  <a:schemeClr val="tx1"/>
                </a:solidFill>
                <a:latin typeface="Arial" charset="0"/>
                <a:ea typeface="ＭＳ Ｐゴシック" charset="-128"/>
              </a:defRPr>
            </a:lvl3pPr>
            <a:lvl4pPr marL="1600200" indent="-228600" defTabSz="1108075" eaLnBrk="0" hangingPunct="0">
              <a:defRPr kumimoji="1" sz="1500">
                <a:solidFill>
                  <a:schemeClr val="tx1"/>
                </a:solidFill>
                <a:latin typeface="Arial" charset="0"/>
                <a:ea typeface="ＭＳ Ｐゴシック" charset="-128"/>
              </a:defRPr>
            </a:lvl4pPr>
            <a:lvl5pPr marL="2057400" indent="-228600" defTabSz="1108075" eaLnBrk="0" hangingPunct="0">
              <a:defRPr kumimoji="1" sz="1500">
                <a:solidFill>
                  <a:schemeClr val="tx1"/>
                </a:solidFill>
                <a:latin typeface="Arial" charset="0"/>
                <a:ea typeface="ＭＳ Ｐゴシック"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endParaRPr lang="en-US" altLang="ja-JP" sz="900">
              <a:solidFill>
                <a:srgbClr val="000000"/>
              </a:solidFill>
            </a:endParaRPr>
          </a:p>
        </p:txBody>
      </p:sp>
      <p:sp>
        <p:nvSpPr>
          <p:cNvPr id="21" name="角丸四角形吹き出し 15"/>
          <p:cNvSpPr>
            <a:spLocks noChangeArrowheads="1"/>
          </p:cNvSpPr>
          <p:nvPr/>
        </p:nvSpPr>
        <p:spPr bwMode="auto">
          <a:xfrm>
            <a:off x="2768602" y="4538978"/>
            <a:ext cx="2143140" cy="273103"/>
          </a:xfrm>
          <a:prstGeom prst="wedgeRoundRectCallout">
            <a:avLst>
              <a:gd name="adj1" fmla="val -66465"/>
              <a:gd name="adj2" fmla="val -231353"/>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①被保険者記号番号を指定</a:t>
            </a:r>
          </a:p>
        </p:txBody>
      </p:sp>
      <p:pic>
        <p:nvPicPr>
          <p:cNvPr id="23" name="図 10" descr="img03.png"/>
          <p:cNvPicPr>
            <a:picLocks noChangeAspect="1"/>
          </p:cNvPicPr>
          <p:nvPr/>
        </p:nvPicPr>
        <p:blipFill>
          <a:blip r:embed="rId3"/>
          <a:srcRect/>
          <a:stretch>
            <a:fillRect/>
          </a:stretch>
        </p:blipFill>
        <p:spPr bwMode="auto">
          <a:xfrm>
            <a:off x="7434969" y="4441362"/>
            <a:ext cx="329253" cy="557715"/>
          </a:xfrm>
          <a:prstGeom prst="rect">
            <a:avLst/>
          </a:prstGeom>
          <a:noFill/>
          <a:ln w="9525">
            <a:noFill/>
            <a:miter lim="800000"/>
            <a:headEnd/>
            <a:tailEnd/>
          </a:ln>
        </p:spPr>
      </p:pic>
      <p:sp>
        <p:nvSpPr>
          <p:cNvPr id="12" name="Text Box 18"/>
          <p:cNvSpPr txBox="1">
            <a:spLocks noChangeArrowheads="1"/>
          </p:cNvSpPr>
          <p:nvPr/>
        </p:nvSpPr>
        <p:spPr bwMode="auto">
          <a:xfrm>
            <a:off x="7266561" y="4208204"/>
            <a:ext cx="1121863" cy="24430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7023" tIns="28511" rIns="57023" bIns="28511">
            <a:spAutoFit/>
          </a:bodyPr>
          <a:lstStyle>
            <a:lvl1pPr defTabSz="1108075" eaLnBrk="0" hangingPunct="0">
              <a:defRPr kumimoji="1" sz="1500">
                <a:solidFill>
                  <a:schemeClr val="tx1"/>
                </a:solidFill>
                <a:latin typeface="Arial" charset="0"/>
                <a:ea typeface="ＭＳ Ｐゴシック" charset="-128"/>
              </a:defRPr>
            </a:lvl1pPr>
            <a:lvl2pPr marL="742950" indent="-285750" defTabSz="1108075" eaLnBrk="0" hangingPunct="0">
              <a:defRPr kumimoji="1" sz="1500">
                <a:solidFill>
                  <a:schemeClr val="tx1"/>
                </a:solidFill>
                <a:latin typeface="Arial" charset="0"/>
                <a:ea typeface="ＭＳ Ｐゴシック" charset="-128"/>
              </a:defRPr>
            </a:lvl2pPr>
            <a:lvl3pPr marL="1143000" indent="-228600" defTabSz="1108075" eaLnBrk="0" hangingPunct="0">
              <a:defRPr kumimoji="1" sz="1500">
                <a:solidFill>
                  <a:schemeClr val="tx1"/>
                </a:solidFill>
                <a:latin typeface="Arial" charset="0"/>
                <a:ea typeface="ＭＳ Ｐゴシック" charset="-128"/>
              </a:defRPr>
            </a:lvl3pPr>
            <a:lvl4pPr marL="1600200" indent="-228600" defTabSz="1108075" eaLnBrk="0" hangingPunct="0">
              <a:defRPr kumimoji="1" sz="1500">
                <a:solidFill>
                  <a:schemeClr val="tx1"/>
                </a:solidFill>
                <a:latin typeface="Arial" charset="0"/>
                <a:ea typeface="ＭＳ Ｐゴシック" charset="-128"/>
              </a:defRPr>
            </a:lvl4pPr>
            <a:lvl5pPr marL="2057400" indent="-228600" defTabSz="1108075" eaLnBrk="0" hangingPunct="0">
              <a:defRPr kumimoji="1" sz="1500">
                <a:solidFill>
                  <a:schemeClr val="tx1"/>
                </a:solidFill>
                <a:latin typeface="Arial" charset="0"/>
                <a:ea typeface="ＭＳ Ｐゴシック"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endParaRPr lang="en-US" altLang="ja-JP" sz="900">
              <a:solidFill>
                <a:srgbClr val="000000"/>
              </a:solidFill>
            </a:endParaRPr>
          </a:p>
        </p:txBody>
      </p:sp>
      <p:sp>
        <p:nvSpPr>
          <p:cNvPr id="13" name="Text Box 3"/>
          <p:cNvSpPr txBox="1">
            <a:spLocks noChangeArrowheads="1"/>
          </p:cNvSpPr>
          <p:nvPr/>
        </p:nvSpPr>
        <p:spPr bwMode="auto">
          <a:xfrm>
            <a:off x="612775" y="1517205"/>
            <a:ext cx="7200900" cy="707886"/>
          </a:xfrm>
          <a:prstGeom prst="rect">
            <a:avLst/>
          </a:prstGeom>
          <a:solidFill>
            <a:schemeClr val="accent5"/>
          </a:solidFill>
          <a:ln w="9525">
            <a:solidFill>
              <a:schemeClr val="tx1"/>
            </a:solidFill>
            <a:prstDash val="dash"/>
            <a:miter lim="800000"/>
            <a:headEnd/>
            <a:tailEnd/>
          </a:ln>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600" dirty="0">
                <a:solidFill>
                  <a:srgbClr val="000000"/>
                </a:solidFill>
                <a:latin typeface="ＭＳ ゴシック" pitchFamily="49" charset="-128"/>
              </a:rPr>
              <a:t>　被保険者記号番号 ：１２３４５－００００００１１０３</a:t>
            </a:r>
            <a:endParaRPr lang="ja-JP" altLang="en-US" sz="1600" u="sng" dirty="0">
              <a:solidFill>
                <a:srgbClr val="FF0000"/>
              </a:solidFill>
              <a:latin typeface="ＭＳ ゴシック" pitchFamily="49" charset="-128"/>
            </a:endParaRPr>
          </a:p>
          <a:p>
            <a:pPr eaLnBrk="1" hangingPunct="1">
              <a:defRPr/>
            </a:pPr>
            <a:r>
              <a:rPr lang="ja-JP" altLang="en-US" sz="1600" dirty="0">
                <a:solidFill>
                  <a:srgbClr val="000000"/>
                </a:solidFill>
                <a:latin typeface="ＭＳ ゴシック" pitchFamily="49" charset="-128"/>
              </a:rPr>
              <a:t>　氏　名　　　　　 ：農年　新太郎</a:t>
            </a:r>
          </a:p>
        </p:txBody>
      </p:sp>
      <p:pic>
        <p:nvPicPr>
          <p:cNvPr id="14" name="Picture 8" descr="C:\Users\s.yokobori\AppData\Local\Microsoft\Windows\Temporary Internet Files\Content.IE5\I1NXK7NK\MC9002119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1975" y="909216"/>
            <a:ext cx="8524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角丸四角形吹き出し 12"/>
          <p:cNvSpPr>
            <a:spLocks noChangeArrowheads="1"/>
          </p:cNvSpPr>
          <p:nvPr/>
        </p:nvSpPr>
        <p:spPr bwMode="auto">
          <a:xfrm>
            <a:off x="7895279" y="4812081"/>
            <a:ext cx="997201" cy="273103"/>
          </a:xfrm>
          <a:prstGeom prst="wedgeRoundRectCallout">
            <a:avLst>
              <a:gd name="adj1" fmla="val -48936"/>
              <a:gd name="adj2" fmla="val -18158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②クリック</a:t>
            </a:r>
          </a:p>
        </p:txBody>
      </p:sp>
      <p:sp>
        <p:nvSpPr>
          <p:cNvPr id="2" name="スライド番号プレースホルダー 1"/>
          <p:cNvSpPr>
            <a:spLocks noGrp="1"/>
          </p:cNvSpPr>
          <p:nvPr>
            <p:ph type="sldNum" sz="quarter" idx="12"/>
          </p:nvPr>
        </p:nvSpPr>
        <p:spPr>
          <a:xfrm>
            <a:off x="8172400" y="6245225"/>
            <a:ext cx="514400" cy="476250"/>
          </a:xfrm>
        </p:spPr>
        <p:txBody>
          <a:bodyPr/>
          <a:lstStyle/>
          <a:p>
            <a:pPr>
              <a:defRPr/>
            </a:pPr>
            <a:r>
              <a:rPr lang="en-US" altLang="ja-JP" dirty="0"/>
              <a:t>53</a:t>
            </a:r>
          </a:p>
        </p:txBody>
      </p:sp>
    </p:spTree>
    <p:extLst>
      <p:ext uri="{BB962C8B-B14F-4D97-AF65-F5344CB8AC3E}">
        <p14:creationId xmlns:p14="http://schemas.microsoft.com/office/powerpoint/2010/main" val="13964213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75D267B-066C-4D91-8DE2-9BBF60FAE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37" y="1484784"/>
            <a:ext cx="8900926" cy="3939022"/>
          </a:xfrm>
          <a:prstGeom prst="rect">
            <a:avLst/>
          </a:prstGeom>
        </p:spPr>
      </p:pic>
      <p:sp>
        <p:nvSpPr>
          <p:cNvPr id="32772" name="Text Box 2"/>
          <p:cNvSpPr txBox="1">
            <a:spLocks noChangeArrowheads="1"/>
          </p:cNvSpPr>
          <p:nvPr/>
        </p:nvSpPr>
        <p:spPr bwMode="auto">
          <a:xfrm>
            <a:off x="320332" y="444869"/>
            <a:ext cx="8503336"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solidFill>
                  <a:srgbClr val="000000"/>
                </a:solidFill>
                <a:latin typeface="ＭＳ ゴシック" panose="020B0609070205080204" pitchFamily="49" charset="-128"/>
              </a:rPr>
              <a:t>②－１　簡易的な試算</a:t>
            </a:r>
            <a:endParaRPr lang="en-US" altLang="ja-JP" sz="1600" dirty="0">
              <a:solidFill>
                <a:srgbClr val="000000"/>
              </a:solidFill>
              <a:latin typeface="ＭＳ ゴシック" panose="020B0609070205080204" pitchFamily="49" charset="-128"/>
            </a:endParaRPr>
          </a:p>
          <a:p>
            <a:pPr eaLnBrk="1" hangingPunct="1"/>
            <a:r>
              <a:rPr lang="ja-JP" altLang="en-US" dirty="0">
                <a:solidFill>
                  <a:srgbClr val="000000"/>
                </a:solidFill>
                <a:latin typeface="ＭＳ ゴシック" panose="020B0609070205080204" pitchFamily="49" charset="-128"/>
              </a:rPr>
              <a:t>　⇒試算条件の変更は行わず、そのまま</a:t>
            </a:r>
            <a:r>
              <a:rPr lang="en-US" altLang="ja-JP" dirty="0">
                <a:solidFill>
                  <a:srgbClr val="000000"/>
                </a:solidFill>
                <a:latin typeface="ＭＳ ゴシック" panose="020B0609070205080204" pitchFamily="49" charset="-128"/>
              </a:rPr>
              <a:t>【65</a:t>
            </a:r>
            <a:r>
              <a:rPr lang="ja-JP" altLang="en-US" dirty="0">
                <a:solidFill>
                  <a:srgbClr val="000000"/>
                </a:solidFill>
                <a:latin typeface="ＭＳ ゴシック" panose="020B0609070205080204" pitchFamily="49" charset="-128"/>
              </a:rPr>
              <a:t>歳試算</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又は</a:t>
            </a:r>
            <a:r>
              <a:rPr lang="en-US" altLang="ja-JP" dirty="0">
                <a:solidFill>
                  <a:srgbClr val="000000"/>
                </a:solidFill>
                <a:latin typeface="ＭＳ ゴシック" panose="020B0609070205080204" pitchFamily="49" charset="-128"/>
              </a:rPr>
              <a:t>【75</a:t>
            </a:r>
            <a:r>
              <a:rPr lang="ja-JP" altLang="en-US" dirty="0">
                <a:solidFill>
                  <a:srgbClr val="000000"/>
                </a:solidFill>
                <a:latin typeface="ＭＳ ゴシック" panose="020B0609070205080204" pitchFamily="49" charset="-128"/>
              </a:rPr>
              <a:t>歳試算</a:t>
            </a:r>
            <a:r>
              <a:rPr lang="en-US" altLang="ja-JP" dirty="0">
                <a:solidFill>
                  <a:srgbClr val="000000"/>
                </a:solidFill>
                <a:latin typeface="ＭＳ ゴシック" panose="020B0609070205080204" pitchFamily="49" charset="-128"/>
              </a:rPr>
              <a:t>】</a:t>
            </a:r>
            <a:r>
              <a:rPr lang="ja-JP" altLang="en-US" dirty="0">
                <a:solidFill>
                  <a:srgbClr val="000000"/>
                </a:solidFill>
                <a:latin typeface="ＭＳ ゴシック" panose="020B0609070205080204" pitchFamily="49" charset="-128"/>
              </a:rPr>
              <a:t>ボタンをクリックします。</a:t>
            </a:r>
          </a:p>
        </p:txBody>
      </p:sp>
      <p:sp>
        <p:nvSpPr>
          <p:cNvPr id="21" name="Rectangle 5"/>
          <p:cNvSpPr>
            <a:spLocks noChangeArrowheads="1"/>
          </p:cNvSpPr>
          <p:nvPr/>
        </p:nvSpPr>
        <p:spPr bwMode="auto">
          <a:xfrm>
            <a:off x="7452319" y="5135146"/>
            <a:ext cx="1570143" cy="27310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35" name="図 10" descr="img03.png"/>
          <p:cNvPicPr>
            <a:picLocks noChangeAspect="1"/>
          </p:cNvPicPr>
          <p:nvPr/>
        </p:nvPicPr>
        <p:blipFill>
          <a:blip r:embed="rId3"/>
          <a:srcRect/>
          <a:stretch>
            <a:fillRect/>
          </a:stretch>
        </p:blipFill>
        <p:spPr bwMode="auto">
          <a:xfrm>
            <a:off x="8044346" y="5443436"/>
            <a:ext cx="277252" cy="469631"/>
          </a:xfrm>
          <a:prstGeom prst="rect">
            <a:avLst/>
          </a:prstGeom>
          <a:noFill/>
          <a:ln w="9525">
            <a:noFill/>
            <a:miter lim="800000"/>
            <a:headEnd/>
            <a:tailEnd/>
          </a:ln>
        </p:spPr>
      </p:pic>
      <p:sp>
        <p:nvSpPr>
          <p:cNvPr id="8" name="角丸四角形吹き出し 12"/>
          <p:cNvSpPr>
            <a:spLocks noChangeArrowheads="1"/>
          </p:cNvSpPr>
          <p:nvPr/>
        </p:nvSpPr>
        <p:spPr bwMode="auto">
          <a:xfrm>
            <a:off x="7092281" y="4483848"/>
            <a:ext cx="1890260" cy="273103"/>
          </a:xfrm>
          <a:prstGeom prst="wedgeRoundRectCallout">
            <a:avLst>
              <a:gd name="adj1" fmla="val -1201"/>
              <a:gd name="adj2" fmla="val 163582"/>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①どちらかをクリック</a:t>
            </a:r>
          </a:p>
        </p:txBody>
      </p:sp>
      <p:sp>
        <p:nvSpPr>
          <p:cNvPr id="4" name="スライド番号プレースホルダー 3"/>
          <p:cNvSpPr>
            <a:spLocks noGrp="1"/>
          </p:cNvSpPr>
          <p:nvPr>
            <p:ph type="sldNum" sz="quarter" idx="12"/>
          </p:nvPr>
        </p:nvSpPr>
        <p:spPr>
          <a:xfrm>
            <a:off x="8244408" y="6245225"/>
            <a:ext cx="442392" cy="476250"/>
          </a:xfrm>
        </p:spPr>
        <p:txBody>
          <a:bodyPr/>
          <a:lstStyle/>
          <a:p>
            <a:pPr>
              <a:defRPr/>
            </a:pPr>
            <a:r>
              <a:rPr lang="en-US" altLang="ja-JP" dirty="0"/>
              <a:t>54</a:t>
            </a:r>
          </a:p>
        </p:txBody>
      </p:sp>
    </p:spTree>
    <p:extLst>
      <p:ext uri="{BB962C8B-B14F-4D97-AF65-F5344CB8AC3E}">
        <p14:creationId xmlns:p14="http://schemas.microsoft.com/office/powerpoint/2010/main" val="22589834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7EBD20D-A59E-3C50-6862-CFEC16321F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7971" y="1845665"/>
            <a:ext cx="6044916" cy="3618790"/>
          </a:xfrm>
          <a:prstGeom prst="rect">
            <a:avLst/>
          </a:prstGeom>
        </p:spPr>
      </p:pic>
      <p:sp>
        <p:nvSpPr>
          <p:cNvPr id="33796" name="Text Box 3"/>
          <p:cNvSpPr txBox="1">
            <a:spLocks noChangeArrowheads="1"/>
          </p:cNvSpPr>
          <p:nvPr/>
        </p:nvSpPr>
        <p:spPr bwMode="auto">
          <a:xfrm>
            <a:off x="652114" y="441915"/>
            <a:ext cx="803468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solidFill>
                  <a:srgbClr val="000000"/>
                </a:solidFill>
                <a:latin typeface="ＭＳ ゴシック" panose="020B0609070205080204" pitchFamily="49" charset="-128"/>
              </a:rPr>
              <a:t>新制度加入者の年金額の試算結果が表示されます。</a:t>
            </a:r>
            <a:endParaRPr lang="en-US" altLang="ja-JP" dirty="0">
              <a:solidFill>
                <a:srgbClr val="000000"/>
              </a:solidFill>
              <a:latin typeface="ＭＳ ゴシック" panose="020B0609070205080204" pitchFamily="49" charset="-128"/>
            </a:endParaRPr>
          </a:p>
          <a:p>
            <a:pPr eaLnBrk="1" hangingPunct="1"/>
            <a:r>
              <a:rPr lang="ja-JP" altLang="en-US" dirty="0">
                <a:solidFill>
                  <a:srgbClr val="000000"/>
                </a:solidFill>
                <a:latin typeface="ＭＳ ゴシック" panose="020B0609070205080204" pitchFamily="49" charset="-128"/>
              </a:rPr>
              <a:t>（試算結果は、画面の下部に表示されます。）</a:t>
            </a:r>
            <a:endParaRPr lang="en-US" altLang="ja-JP" dirty="0">
              <a:solidFill>
                <a:srgbClr val="000000"/>
              </a:solidFill>
              <a:latin typeface="ＭＳ ゴシック" panose="020B0609070205080204" pitchFamily="49" charset="-128"/>
            </a:endParaRPr>
          </a:p>
        </p:txBody>
      </p:sp>
      <p:sp>
        <p:nvSpPr>
          <p:cNvPr id="14" name="Rectangle 5"/>
          <p:cNvSpPr>
            <a:spLocks noChangeArrowheads="1"/>
          </p:cNvSpPr>
          <p:nvPr/>
        </p:nvSpPr>
        <p:spPr bwMode="auto">
          <a:xfrm>
            <a:off x="1264916" y="2661515"/>
            <a:ext cx="6044916" cy="106474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16" name="角丸四角形吹き出し 15"/>
          <p:cNvSpPr>
            <a:spLocks noChangeArrowheads="1"/>
          </p:cNvSpPr>
          <p:nvPr/>
        </p:nvSpPr>
        <p:spPr bwMode="auto">
          <a:xfrm>
            <a:off x="2000481" y="3908654"/>
            <a:ext cx="2088232" cy="273103"/>
          </a:xfrm>
          <a:prstGeom prst="wedgeRoundRectCallout">
            <a:avLst>
              <a:gd name="adj1" fmla="val 43947"/>
              <a:gd name="adj2" fmla="val -159730"/>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年金受給見込額の試算結果</a:t>
            </a:r>
          </a:p>
        </p:txBody>
      </p:sp>
      <p:sp>
        <p:nvSpPr>
          <p:cNvPr id="17" name="角丸四角形吹き出し 15"/>
          <p:cNvSpPr>
            <a:spLocks noChangeArrowheads="1"/>
          </p:cNvSpPr>
          <p:nvPr/>
        </p:nvSpPr>
        <p:spPr bwMode="auto">
          <a:xfrm>
            <a:off x="7486936" y="2544901"/>
            <a:ext cx="1430337" cy="279400"/>
          </a:xfrm>
          <a:prstGeom prst="wedgeRoundRectCallout">
            <a:avLst>
              <a:gd name="adj1" fmla="val -76236"/>
              <a:gd name="adj2" fmla="val 56819"/>
              <a:gd name="adj3" fmla="val 16667"/>
            </a:avLst>
          </a:prstGeom>
          <a:solidFill>
            <a:srgbClr val="CCFFCC"/>
          </a:solidFill>
          <a:ln w="9525" algn="ctr">
            <a:solidFill>
              <a:schemeClr val="tx1"/>
            </a:solidFill>
            <a:round/>
            <a:headEnd/>
            <a:tailEnd/>
          </a:ln>
        </p:spPr>
        <p:txBody>
          <a:bodyPr lIns="61576" tIns="30788" rIns="61576" bIns="30788">
            <a:spAutoFit/>
          </a:bodyPr>
          <a:lstStyle/>
          <a:p>
            <a:pPr defTabSz="746125"/>
            <a:r>
              <a:rPr lang="ja-JP" altLang="en-US" sz="1200" dirty="0">
                <a:solidFill>
                  <a:srgbClr val="000000"/>
                </a:solidFill>
              </a:rPr>
              <a:t>納付済み保険料</a:t>
            </a:r>
          </a:p>
        </p:txBody>
      </p:sp>
      <p:sp>
        <p:nvSpPr>
          <p:cNvPr id="18" name="角丸四角形吹き出し 15"/>
          <p:cNvSpPr>
            <a:spLocks noChangeArrowheads="1"/>
          </p:cNvSpPr>
          <p:nvPr/>
        </p:nvSpPr>
        <p:spPr bwMode="auto">
          <a:xfrm>
            <a:off x="7463533" y="2843943"/>
            <a:ext cx="1430337" cy="277812"/>
          </a:xfrm>
          <a:prstGeom prst="wedgeRoundRectCallout">
            <a:avLst>
              <a:gd name="adj1" fmla="val -75102"/>
              <a:gd name="adj2" fmla="val -6023"/>
              <a:gd name="adj3" fmla="val 16667"/>
            </a:avLst>
          </a:prstGeom>
          <a:solidFill>
            <a:srgbClr val="CCFFCC"/>
          </a:solidFill>
          <a:ln w="9525" algn="ctr">
            <a:solidFill>
              <a:schemeClr val="tx1"/>
            </a:solidFill>
            <a:round/>
            <a:headEnd/>
            <a:tailEnd/>
          </a:ln>
        </p:spPr>
        <p:txBody>
          <a:bodyPr lIns="61576" tIns="30788" rIns="61576" bIns="30788">
            <a:spAutoFit/>
          </a:bodyPr>
          <a:lstStyle/>
          <a:p>
            <a:pPr defTabSz="746125"/>
            <a:r>
              <a:rPr lang="ja-JP" altLang="en-US" sz="1200" dirty="0">
                <a:solidFill>
                  <a:srgbClr val="000000"/>
                </a:solidFill>
              </a:rPr>
              <a:t>納付予定保険料</a:t>
            </a:r>
          </a:p>
        </p:txBody>
      </p:sp>
      <p:sp>
        <p:nvSpPr>
          <p:cNvPr id="33801" name="AutoShape 8"/>
          <p:cNvSpPr>
            <a:spLocks noChangeArrowheads="1"/>
          </p:cNvSpPr>
          <p:nvPr/>
        </p:nvSpPr>
        <p:spPr bwMode="auto">
          <a:xfrm>
            <a:off x="7045265" y="3605071"/>
            <a:ext cx="2000264" cy="830997"/>
          </a:xfrm>
          <a:prstGeom prst="wedgeRectCallout">
            <a:avLst>
              <a:gd name="adj1" fmla="val -59858"/>
              <a:gd name="adj2" fmla="val -46036"/>
            </a:avLst>
          </a:prstGeom>
          <a:solidFill>
            <a:srgbClr val="CCFFCC"/>
          </a:solidFill>
          <a:ln w="9525" algn="ctr">
            <a:solidFill>
              <a:schemeClr val="tx1"/>
            </a:solidFill>
            <a:miter lim="800000"/>
            <a:headEnd/>
            <a:tailEnd/>
          </a:ln>
        </p:spPr>
        <p:txBody>
          <a:bodyPr wrap="square">
            <a:spAutoFit/>
          </a:bodyPr>
          <a:lstStyle/>
          <a:p>
            <a:r>
              <a:rPr lang="ja-JP" altLang="en-US" sz="1200" dirty="0">
                <a:solidFill>
                  <a:srgbClr val="000000"/>
                </a:solidFill>
                <a:latin typeface="ＭＳ ゴシック" pitchFamily="49" charset="-128"/>
              </a:rPr>
              <a:t>死亡一時金は、納めている保険料をもとに現在お亡くなりになった場合の試算結果となります。</a:t>
            </a: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55</a:t>
            </a:r>
          </a:p>
        </p:txBody>
      </p:sp>
    </p:spTree>
    <p:extLst>
      <p:ext uri="{BB962C8B-B14F-4D97-AF65-F5344CB8AC3E}">
        <p14:creationId xmlns:p14="http://schemas.microsoft.com/office/powerpoint/2010/main" val="2992881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899592" y="692696"/>
            <a:ext cx="7632848" cy="2970044"/>
          </a:xfrm>
          <a:prstGeom prst="rect">
            <a:avLst/>
          </a:prstGeom>
          <a:solidFill>
            <a:schemeClr val="accent5"/>
          </a:solidFill>
          <a:ln w="9525">
            <a:solidFill>
              <a:schemeClr val="tx1"/>
            </a:solidFill>
            <a:prstDash val="solid"/>
            <a:miter lim="800000"/>
            <a:headEnd/>
            <a:tailEnd/>
          </a:ln>
        </p:spPr>
        <p:txBody>
          <a:bodyPr wrap="square">
            <a:spAutoFit/>
          </a:bodyPr>
          <a:lstStyle>
            <a:lvl1pPr marL="711200" indent="-711200"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ja-JP" altLang="en-US" sz="1800" dirty="0">
                <a:solidFill>
                  <a:srgbClr val="000000"/>
                </a:solidFill>
                <a:latin typeface="ＭＳ ゴシック" pitchFamily="49" charset="-128"/>
              </a:rPr>
              <a:t>新制度の年金額の試算する場合、次の条件を任意に設定できます。</a:t>
            </a:r>
          </a:p>
          <a:p>
            <a:pPr eaLnBrk="1" hangingPunct="1">
              <a:defRPr/>
            </a:pPr>
            <a:r>
              <a:rPr lang="ja-JP" altLang="en-US" sz="1800" dirty="0">
                <a:solidFill>
                  <a:srgbClr val="000000"/>
                </a:solidFill>
                <a:latin typeface="ＭＳ ゴシック" pitchFamily="49" charset="-128"/>
              </a:rPr>
              <a:t> </a:t>
            </a:r>
            <a:r>
              <a:rPr lang="en-US" altLang="ja-JP" sz="1800" dirty="0">
                <a:solidFill>
                  <a:srgbClr val="000000"/>
                </a:solidFill>
                <a:latin typeface="ＭＳ ゴシック" pitchFamily="49" charset="-128"/>
              </a:rPr>
              <a:t>(a)</a:t>
            </a:r>
            <a:r>
              <a:rPr lang="ja-JP" altLang="en-US" sz="1800" dirty="0">
                <a:solidFill>
                  <a:srgbClr val="000000"/>
                </a:solidFill>
                <a:latin typeface="ＭＳ ゴシック" pitchFamily="49" charset="-128"/>
              </a:rPr>
              <a:t> 想定される付利利率（どのぐらいの運用益が分配されるか）</a:t>
            </a:r>
            <a:endParaRPr lang="en-US" altLang="ja-JP" sz="1800" dirty="0">
              <a:solidFill>
                <a:srgbClr val="000000"/>
              </a:solidFill>
              <a:latin typeface="ＭＳ ゴシック" pitchFamily="49" charset="-128"/>
            </a:endParaRPr>
          </a:p>
          <a:p>
            <a:pPr eaLnBrk="1" hangingPunct="1">
              <a:spcBef>
                <a:spcPts val="0"/>
              </a:spcBef>
              <a:defRPr/>
            </a:pPr>
            <a:r>
              <a:rPr lang="ja-JP" altLang="en-US" sz="1800" dirty="0">
                <a:solidFill>
                  <a:srgbClr val="000000"/>
                </a:solidFill>
                <a:latin typeface="ＭＳ ゴシック" pitchFamily="49" charset="-128"/>
              </a:rPr>
              <a:t>   →付利利率を高く設定するほど、年金額は大きくなる</a:t>
            </a:r>
            <a:endParaRPr lang="en-US" altLang="ja-JP" sz="1800" dirty="0">
              <a:solidFill>
                <a:srgbClr val="000000"/>
              </a:solidFill>
              <a:latin typeface="ＭＳ ゴシック" pitchFamily="49" charset="-128"/>
            </a:endParaRPr>
          </a:p>
          <a:p>
            <a:pPr marL="180000" indent="-720000" eaLnBrk="1" hangingPunct="1">
              <a:spcBef>
                <a:spcPts val="0"/>
              </a:spcBef>
              <a:defRPr/>
            </a:pPr>
            <a:r>
              <a:rPr lang="en-US" altLang="ja-JP" sz="1800" dirty="0">
                <a:solidFill>
                  <a:srgbClr val="000000"/>
                </a:solidFill>
                <a:latin typeface="ＭＳ ゴシック" pitchFamily="49" charset="-128"/>
              </a:rPr>
              <a:t>   </a:t>
            </a:r>
            <a:r>
              <a:rPr lang="en-US" altLang="ja-JP" sz="1600" dirty="0">
                <a:solidFill>
                  <a:srgbClr val="000000"/>
                </a:solidFill>
                <a:latin typeface="ＭＳ ゴシック" pitchFamily="49" charset="-128"/>
              </a:rPr>
              <a:t>※</a:t>
            </a:r>
            <a:r>
              <a:rPr lang="ja-JP" altLang="en-US" sz="1600" dirty="0">
                <a:solidFill>
                  <a:srgbClr val="FF0000"/>
                </a:solidFill>
                <a:latin typeface="ＭＳ ゴシック" pitchFamily="49" charset="-128"/>
              </a:rPr>
              <a:t>試算結果は将来の年金額を確約するものではありません</a:t>
            </a:r>
            <a:r>
              <a:rPr lang="ja-JP" altLang="en-US" sz="1600" dirty="0">
                <a:solidFill>
                  <a:srgbClr val="000000"/>
                </a:solidFill>
                <a:latin typeface="ＭＳ ゴシック" pitchFamily="49" charset="-128"/>
              </a:rPr>
              <a:t>。</a:t>
            </a:r>
            <a:endParaRPr lang="en-US" altLang="ja-JP" sz="1600" dirty="0">
              <a:solidFill>
                <a:srgbClr val="000000"/>
              </a:solidFill>
              <a:latin typeface="ＭＳ ゴシック" pitchFamily="49" charset="-128"/>
            </a:endParaRPr>
          </a:p>
          <a:p>
            <a:pPr marL="180000" indent="-720000" eaLnBrk="1" hangingPunct="1">
              <a:spcBef>
                <a:spcPts val="0"/>
              </a:spcBef>
              <a:defRPr/>
            </a:pPr>
            <a:r>
              <a:rPr lang="ja-JP" altLang="en-US" sz="1600" dirty="0">
                <a:solidFill>
                  <a:srgbClr val="000000"/>
                </a:solidFill>
                <a:latin typeface="ＭＳ ゴシック" pitchFamily="49" charset="-128"/>
              </a:rPr>
              <a:t>　　 加入者と相談し、</a:t>
            </a:r>
            <a:r>
              <a:rPr lang="ja-JP" altLang="en-US" sz="1600" dirty="0">
                <a:solidFill>
                  <a:srgbClr val="FF0000"/>
                </a:solidFill>
                <a:latin typeface="ＭＳ ゴシック" pitchFamily="49" charset="-128"/>
              </a:rPr>
              <a:t>何パターンか試算</a:t>
            </a:r>
            <a:r>
              <a:rPr lang="ja-JP" altLang="en-US" sz="1600" dirty="0">
                <a:solidFill>
                  <a:srgbClr val="000000"/>
                </a:solidFill>
                <a:latin typeface="ＭＳ ゴシック" pitchFamily="49" charset="-128"/>
              </a:rPr>
              <a:t>することをお勧めします。</a:t>
            </a:r>
          </a:p>
          <a:p>
            <a:pPr eaLnBrk="1" hangingPunct="1">
              <a:defRPr/>
            </a:pPr>
            <a:r>
              <a:rPr lang="ja-JP" altLang="en-US" sz="1800" dirty="0">
                <a:solidFill>
                  <a:srgbClr val="000000"/>
                </a:solidFill>
                <a:latin typeface="ＭＳ ゴシック" pitchFamily="49" charset="-128"/>
              </a:rPr>
              <a:t> </a:t>
            </a:r>
            <a:r>
              <a:rPr lang="en-US" altLang="ja-JP" sz="1800" dirty="0">
                <a:solidFill>
                  <a:srgbClr val="000000"/>
                </a:solidFill>
                <a:latin typeface="ＭＳ ゴシック" pitchFamily="49" charset="-128"/>
              </a:rPr>
              <a:t>(b) </a:t>
            </a:r>
            <a:r>
              <a:rPr lang="ja-JP" altLang="en-US" sz="1800" dirty="0">
                <a:solidFill>
                  <a:srgbClr val="000000"/>
                </a:solidFill>
                <a:latin typeface="ＭＳ ゴシック" pitchFamily="49" charset="-128"/>
              </a:rPr>
              <a:t>受給開始年齢</a:t>
            </a:r>
            <a:endParaRPr lang="en-US" altLang="ja-JP" sz="1800" dirty="0">
              <a:solidFill>
                <a:srgbClr val="000000"/>
              </a:solidFill>
              <a:latin typeface="ＭＳ ゴシック" pitchFamily="49" charset="-128"/>
            </a:endParaRPr>
          </a:p>
          <a:p>
            <a:pPr eaLnBrk="1" hangingPunct="1">
              <a:spcBef>
                <a:spcPts val="0"/>
              </a:spcBef>
              <a:defRPr/>
            </a:pPr>
            <a:r>
              <a:rPr lang="ja-JP" altLang="en-US" sz="1800" dirty="0">
                <a:solidFill>
                  <a:srgbClr val="000000"/>
                </a:solidFill>
                <a:latin typeface="ＭＳ ゴシック" pitchFamily="49" charset="-128"/>
              </a:rPr>
              <a:t>   →受給開始年齢を遅く設定するほど、年金額は大きくなる</a:t>
            </a:r>
            <a:endParaRPr lang="en-US" altLang="ja-JP" sz="1800" dirty="0">
              <a:solidFill>
                <a:srgbClr val="000000"/>
              </a:solidFill>
              <a:latin typeface="ＭＳ ゴシック" pitchFamily="49" charset="-128"/>
            </a:endParaRPr>
          </a:p>
          <a:p>
            <a:pPr eaLnBrk="1" hangingPunct="1">
              <a:defRPr/>
            </a:pPr>
            <a:r>
              <a:rPr lang="en-US" altLang="ja-JP" sz="1800" dirty="0">
                <a:solidFill>
                  <a:srgbClr val="000000"/>
                </a:solidFill>
                <a:latin typeface="ＭＳ ゴシック" pitchFamily="49" charset="-128"/>
              </a:rPr>
              <a:t> (c)</a:t>
            </a:r>
            <a:r>
              <a:rPr lang="ja-JP" altLang="en-US" sz="1800" dirty="0">
                <a:solidFill>
                  <a:srgbClr val="000000"/>
                </a:solidFill>
                <a:latin typeface="ＭＳ ゴシック" pitchFamily="49" charset="-128"/>
              </a:rPr>
              <a:t> 保険料月額</a:t>
            </a:r>
            <a:endParaRPr lang="en-US" altLang="ja-JP" sz="1800" dirty="0">
              <a:solidFill>
                <a:srgbClr val="000000"/>
              </a:solidFill>
              <a:latin typeface="ＭＳ ゴシック" pitchFamily="49" charset="-128"/>
            </a:endParaRPr>
          </a:p>
          <a:p>
            <a:pPr eaLnBrk="1" hangingPunct="1">
              <a:spcBef>
                <a:spcPts val="0"/>
              </a:spcBef>
              <a:defRPr/>
            </a:pPr>
            <a:r>
              <a:rPr lang="ja-JP" altLang="en-US" sz="1800" dirty="0">
                <a:solidFill>
                  <a:srgbClr val="000000"/>
                </a:solidFill>
                <a:latin typeface="ＭＳ ゴシック" pitchFamily="49" charset="-128"/>
              </a:rPr>
              <a:t>   →保険料を高く設定するほど、年金額は大きくなる</a:t>
            </a:r>
            <a:endParaRPr lang="en-US" altLang="ja-JP" sz="1800" dirty="0">
              <a:solidFill>
                <a:srgbClr val="000000"/>
              </a:solidFill>
              <a:latin typeface="ＭＳ ゴシック" pitchFamily="49" charset="-128"/>
            </a:endParaRPr>
          </a:p>
        </p:txBody>
      </p:sp>
      <p:pic>
        <p:nvPicPr>
          <p:cNvPr id="2" name="図 1"/>
          <p:cNvPicPr>
            <a:picLocks noChangeAspect="1"/>
          </p:cNvPicPr>
          <p:nvPr/>
        </p:nvPicPr>
        <p:blipFill>
          <a:blip r:embed="rId2"/>
          <a:stretch>
            <a:fillRect/>
          </a:stretch>
        </p:blipFill>
        <p:spPr>
          <a:xfrm>
            <a:off x="4788024" y="4284420"/>
            <a:ext cx="3209925" cy="1866900"/>
          </a:xfrm>
          <a:prstGeom prst="rect">
            <a:avLst/>
          </a:prstGeom>
        </p:spPr>
      </p:pic>
      <p:pic>
        <p:nvPicPr>
          <p:cNvPr id="4" name="図 3"/>
          <p:cNvPicPr>
            <a:picLocks noChangeAspect="1"/>
          </p:cNvPicPr>
          <p:nvPr/>
        </p:nvPicPr>
        <p:blipFill>
          <a:blip r:embed="rId3"/>
          <a:stretch>
            <a:fillRect/>
          </a:stretch>
        </p:blipFill>
        <p:spPr>
          <a:xfrm>
            <a:off x="1533897" y="3939625"/>
            <a:ext cx="2565276" cy="2556491"/>
          </a:xfrm>
          <a:prstGeom prst="rect">
            <a:avLst/>
          </a:prstGeom>
        </p:spPr>
      </p:pic>
      <p:sp>
        <p:nvSpPr>
          <p:cNvPr id="5" name="スライド番号プレースホルダー 4"/>
          <p:cNvSpPr>
            <a:spLocks noGrp="1"/>
          </p:cNvSpPr>
          <p:nvPr>
            <p:ph type="sldNum" sz="quarter" idx="12"/>
          </p:nvPr>
        </p:nvSpPr>
        <p:spPr>
          <a:xfrm>
            <a:off x="8244408" y="6245225"/>
            <a:ext cx="442392" cy="476250"/>
          </a:xfrm>
        </p:spPr>
        <p:txBody>
          <a:bodyPr/>
          <a:lstStyle/>
          <a:p>
            <a:pPr>
              <a:defRPr/>
            </a:pPr>
            <a:r>
              <a:rPr lang="en-US" altLang="ja-JP" dirty="0"/>
              <a:t>56</a:t>
            </a:r>
          </a:p>
        </p:txBody>
      </p:sp>
      <p:sp>
        <p:nvSpPr>
          <p:cNvPr id="7" name="テキスト ボックス 6">
            <a:extLst>
              <a:ext uri="{FF2B5EF4-FFF2-40B4-BE49-F238E27FC236}">
                <a16:creationId xmlns:a16="http://schemas.microsoft.com/office/drawing/2014/main" id="{B0634021-0472-4A80-A5E2-F74E807BD67E}"/>
              </a:ext>
            </a:extLst>
          </p:cNvPr>
          <p:cNvSpPr txBox="1"/>
          <p:nvPr/>
        </p:nvSpPr>
        <p:spPr>
          <a:xfrm>
            <a:off x="144016" y="215700"/>
            <a:ext cx="4572000" cy="338554"/>
          </a:xfrm>
          <a:prstGeom prst="rect">
            <a:avLst/>
          </a:prstGeom>
          <a:noFill/>
        </p:spPr>
        <p:txBody>
          <a:bodyPr wrap="square">
            <a:spAutoFit/>
          </a:bodyPr>
          <a:lstStyle/>
          <a:p>
            <a:pPr eaLnBrk="1" hangingPunct="1"/>
            <a:r>
              <a:rPr lang="ja-JP" altLang="en-US" sz="1600" dirty="0">
                <a:solidFill>
                  <a:srgbClr val="000000"/>
                </a:solidFill>
                <a:latin typeface="ＭＳ ゴシック" panose="020B0609070205080204" pitchFamily="49" charset="-128"/>
              </a:rPr>
              <a:t>②－２　詳細な条件設定による試算</a:t>
            </a:r>
            <a:endParaRPr lang="en-US" altLang="ja-JP" sz="1600" dirty="0">
              <a:solidFill>
                <a:srgbClr val="000000"/>
              </a:solidFill>
              <a:latin typeface="ＭＳ ゴシック" panose="020B0609070205080204" pitchFamily="49" charset="-128"/>
            </a:endParaRPr>
          </a:p>
        </p:txBody>
      </p:sp>
    </p:spTree>
    <p:extLst>
      <p:ext uri="{BB962C8B-B14F-4D97-AF65-F5344CB8AC3E}">
        <p14:creationId xmlns:p14="http://schemas.microsoft.com/office/powerpoint/2010/main" val="9938399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0D22240-5D90-4CDC-A8C0-01B0C2B8BC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11" y="1529417"/>
            <a:ext cx="6108469" cy="2742603"/>
          </a:xfrm>
          <a:prstGeom prst="rect">
            <a:avLst/>
          </a:prstGeom>
        </p:spPr>
      </p:pic>
      <p:pic>
        <p:nvPicPr>
          <p:cNvPr id="3075" name="Picture 3"/>
          <p:cNvPicPr>
            <a:picLocks noChangeAspect="1" noChangeArrowheads="1"/>
          </p:cNvPicPr>
          <p:nvPr/>
        </p:nvPicPr>
        <p:blipFill>
          <a:blip r:embed="rId3"/>
          <a:srcRect/>
          <a:stretch>
            <a:fillRect/>
          </a:stretch>
        </p:blipFill>
        <p:spPr bwMode="auto">
          <a:xfrm>
            <a:off x="6586831" y="2684445"/>
            <a:ext cx="2066925" cy="2409825"/>
          </a:xfrm>
          <a:prstGeom prst="rect">
            <a:avLst/>
          </a:prstGeom>
          <a:noFill/>
          <a:ln w="9525">
            <a:noFill/>
            <a:miter lim="800000"/>
            <a:headEnd/>
            <a:tailEnd/>
          </a:ln>
          <a:effectLst/>
        </p:spPr>
      </p:pic>
      <p:sp>
        <p:nvSpPr>
          <p:cNvPr id="32772" name="Text Box 2"/>
          <p:cNvSpPr txBox="1">
            <a:spLocks noChangeArrowheads="1"/>
          </p:cNvSpPr>
          <p:nvPr/>
        </p:nvSpPr>
        <p:spPr bwMode="auto">
          <a:xfrm>
            <a:off x="197213" y="446265"/>
            <a:ext cx="87849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600"/>
              </a:spcBef>
            </a:pPr>
            <a:r>
              <a:rPr lang="en-US" altLang="ja-JP" sz="1600" dirty="0">
                <a:solidFill>
                  <a:srgbClr val="000000"/>
                </a:solidFill>
                <a:latin typeface="ＭＳ ゴシック" panose="020B0609070205080204" pitchFamily="49" charset="-128"/>
              </a:rPr>
              <a:t> (a)【</a:t>
            </a:r>
            <a:r>
              <a:rPr lang="ja-JP" altLang="en-US" sz="1600" dirty="0">
                <a:solidFill>
                  <a:srgbClr val="000000"/>
                </a:solidFill>
                <a:latin typeface="ＭＳ ゴシック" panose="020B0609070205080204" pitchFamily="49" charset="-128"/>
              </a:rPr>
              <a:t>想定される付利利率</a:t>
            </a:r>
            <a:r>
              <a:rPr lang="en-US" altLang="ja-JP" sz="1600" dirty="0">
                <a:solidFill>
                  <a:srgbClr val="000000"/>
                </a:solidFill>
                <a:latin typeface="ＭＳ ゴシック" panose="020B0609070205080204" pitchFamily="49" charset="-128"/>
              </a:rPr>
              <a:t>】</a:t>
            </a:r>
            <a:r>
              <a:rPr lang="ja-JP" altLang="en-US" sz="1600" dirty="0">
                <a:solidFill>
                  <a:srgbClr val="000000"/>
                </a:solidFill>
                <a:latin typeface="ＭＳ ゴシック" panose="020B0609070205080204" pitchFamily="49" charset="-128"/>
              </a:rPr>
              <a:t>を変更</a:t>
            </a:r>
            <a:endParaRPr lang="en-US" altLang="ja-JP" sz="1600" dirty="0">
              <a:solidFill>
                <a:srgbClr val="000000"/>
              </a:solidFill>
              <a:latin typeface="ＭＳ ゴシック" panose="020B0609070205080204" pitchFamily="49" charset="-128"/>
            </a:endParaRPr>
          </a:p>
        </p:txBody>
      </p:sp>
      <p:sp>
        <p:nvSpPr>
          <p:cNvPr id="21" name="Rectangle 5"/>
          <p:cNvSpPr>
            <a:spLocks noChangeArrowheads="1"/>
          </p:cNvSpPr>
          <p:nvPr/>
        </p:nvSpPr>
        <p:spPr bwMode="auto">
          <a:xfrm>
            <a:off x="2627784" y="2890327"/>
            <a:ext cx="360040" cy="13362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15" name="AutoShape 21"/>
          <p:cNvSpPr>
            <a:spLocks noChangeArrowheads="1"/>
          </p:cNvSpPr>
          <p:nvPr/>
        </p:nvSpPr>
        <p:spPr bwMode="auto">
          <a:xfrm rot="5400000">
            <a:off x="5894758" y="2985268"/>
            <a:ext cx="881167" cy="214314"/>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solidFill>
                <a:srgbClr val="000000"/>
              </a:solidFill>
            </a:endParaRPr>
          </a:p>
        </p:txBody>
      </p:sp>
      <p:sp>
        <p:nvSpPr>
          <p:cNvPr id="17" name="角丸四角形吹き出し 15"/>
          <p:cNvSpPr>
            <a:spLocks noChangeArrowheads="1"/>
          </p:cNvSpPr>
          <p:nvPr/>
        </p:nvSpPr>
        <p:spPr bwMode="auto">
          <a:xfrm>
            <a:off x="4741315" y="2037698"/>
            <a:ext cx="3402367" cy="341207"/>
          </a:xfrm>
          <a:prstGeom prst="wedgeRoundRectCallout">
            <a:avLst>
              <a:gd name="adj1" fmla="val -4838"/>
              <a:gd name="adj2" fmla="val 133152"/>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600" dirty="0">
                <a:solidFill>
                  <a:srgbClr val="000000"/>
                </a:solidFill>
              </a:rPr>
              <a:t>付利利率変更後、下にスクロール</a:t>
            </a:r>
          </a:p>
        </p:txBody>
      </p:sp>
      <p:sp>
        <p:nvSpPr>
          <p:cNvPr id="19" name="AutoShape 25"/>
          <p:cNvSpPr>
            <a:spLocks noChangeArrowheads="1"/>
          </p:cNvSpPr>
          <p:nvPr/>
        </p:nvSpPr>
        <p:spPr bwMode="auto">
          <a:xfrm>
            <a:off x="6150920" y="4194878"/>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solidFill>
                <a:srgbClr val="000000"/>
              </a:solidFill>
              <a:latin typeface="ＭＳ ゴシック" pitchFamily="49" charset="-128"/>
            </a:endParaRPr>
          </a:p>
        </p:txBody>
      </p:sp>
      <p:pic>
        <p:nvPicPr>
          <p:cNvPr id="22" name="図 10" descr="img03.png"/>
          <p:cNvPicPr>
            <a:picLocks noChangeAspect="1"/>
          </p:cNvPicPr>
          <p:nvPr/>
        </p:nvPicPr>
        <p:blipFill>
          <a:blip r:embed="rId4"/>
          <a:srcRect/>
          <a:stretch>
            <a:fillRect/>
          </a:stretch>
        </p:blipFill>
        <p:spPr bwMode="auto">
          <a:xfrm>
            <a:off x="7215206" y="4660085"/>
            <a:ext cx="233362" cy="395287"/>
          </a:xfrm>
          <a:prstGeom prst="rect">
            <a:avLst/>
          </a:prstGeom>
          <a:noFill/>
          <a:ln w="9525">
            <a:noFill/>
            <a:miter lim="800000"/>
            <a:headEnd/>
            <a:tailEnd/>
          </a:ln>
        </p:spPr>
      </p:pic>
      <p:sp>
        <p:nvSpPr>
          <p:cNvPr id="23" name="Rectangle 5"/>
          <p:cNvSpPr>
            <a:spLocks noChangeArrowheads="1"/>
          </p:cNvSpPr>
          <p:nvPr/>
        </p:nvSpPr>
        <p:spPr bwMode="auto">
          <a:xfrm>
            <a:off x="6827104" y="4336521"/>
            <a:ext cx="1052299" cy="28160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0" name="角丸四角形吹き出し 15"/>
          <p:cNvSpPr>
            <a:spLocks noChangeArrowheads="1"/>
          </p:cNvSpPr>
          <p:nvPr/>
        </p:nvSpPr>
        <p:spPr bwMode="auto">
          <a:xfrm>
            <a:off x="722658" y="3543697"/>
            <a:ext cx="2527126" cy="613622"/>
          </a:xfrm>
          <a:prstGeom prst="wedgeRoundRectCallout">
            <a:avLst>
              <a:gd name="adj1" fmla="val 35498"/>
              <a:gd name="adj2" fmla="val -126503"/>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600" dirty="0">
                <a:solidFill>
                  <a:srgbClr val="000000"/>
                </a:solidFill>
                <a:latin typeface="ＭＳ ゴシック" pitchFamily="49" charset="-128"/>
              </a:rPr>
              <a:t>「</a:t>
            </a:r>
            <a:r>
              <a:rPr lang="en-US" altLang="ja-JP" sz="1600" dirty="0">
                <a:solidFill>
                  <a:srgbClr val="000000"/>
                </a:solidFill>
                <a:latin typeface="ＭＳ ゴシック" pitchFamily="49" charset="-128"/>
              </a:rPr>
              <a:t>1.00%</a:t>
            </a:r>
            <a:r>
              <a:rPr lang="ja-JP" altLang="en-US" sz="1600" dirty="0">
                <a:solidFill>
                  <a:srgbClr val="000000"/>
                </a:solidFill>
                <a:latin typeface="ＭＳ ゴシック" pitchFamily="49" charset="-128"/>
              </a:rPr>
              <a:t>」、「</a:t>
            </a:r>
            <a:r>
              <a:rPr lang="en-US" altLang="ja-JP" sz="1600" dirty="0">
                <a:solidFill>
                  <a:srgbClr val="000000"/>
                </a:solidFill>
                <a:latin typeface="ＭＳ ゴシック" pitchFamily="49" charset="-128"/>
              </a:rPr>
              <a:t>2.00%</a:t>
            </a:r>
            <a:r>
              <a:rPr lang="ja-JP" altLang="en-US" sz="1600" dirty="0">
                <a:solidFill>
                  <a:srgbClr val="000000"/>
                </a:solidFill>
                <a:latin typeface="ＭＳ ゴシック" pitchFamily="49" charset="-128"/>
              </a:rPr>
              <a:t>」等任意の値に変更</a:t>
            </a: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57</a:t>
            </a:r>
          </a:p>
        </p:txBody>
      </p:sp>
      <p:pic>
        <p:nvPicPr>
          <p:cNvPr id="4" name="図 3">
            <a:extLst>
              <a:ext uri="{FF2B5EF4-FFF2-40B4-BE49-F238E27FC236}">
                <a16:creationId xmlns:a16="http://schemas.microsoft.com/office/drawing/2014/main" id="{408E2C7C-F65E-42F6-9AC6-559C0F305355}"/>
              </a:ext>
            </a:extLst>
          </p:cNvPr>
          <p:cNvPicPr>
            <a:picLocks noChangeAspect="1"/>
          </p:cNvPicPr>
          <p:nvPr/>
        </p:nvPicPr>
        <p:blipFill>
          <a:blip r:embed="rId5"/>
          <a:stretch>
            <a:fillRect/>
          </a:stretch>
        </p:blipFill>
        <p:spPr>
          <a:xfrm>
            <a:off x="325689" y="4740073"/>
            <a:ext cx="5848191" cy="256551"/>
          </a:xfrm>
          <a:prstGeom prst="rect">
            <a:avLst/>
          </a:prstGeom>
        </p:spPr>
      </p:pic>
      <p:pic>
        <p:nvPicPr>
          <p:cNvPr id="6" name="図 5">
            <a:extLst>
              <a:ext uri="{FF2B5EF4-FFF2-40B4-BE49-F238E27FC236}">
                <a16:creationId xmlns:a16="http://schemas.microsoft.com/office/drawing/2014/main" id="{5322FDCC-57D3-7AC1-3879-E89029CE37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9324" y="4397944"/>
            <a:ext cx="2122465" cy="342129"/>
          </a:xfrm>
          <a:prstGeom prst="rect">
            <a:avLst/>
          </a:prstGeom>
        </p:spPr>
      </p:pic>
      <p:sp>
        <p:nvSpPr>
          <p:cNvPr id="12" name="Rectangle 5">
            <a:extLst>
              <a:ext uri="{FF2B5EF4-FFF2-40B4-BE49-F238E27FC236}">
                <a16:creationId xmlns:a16="http://schemas.microsoft.com/office/drawing/2014/main" id="{8A449CAB-4517-B7B0-C106-69BCAFF89E20}"/>
              </a:ext>
            </a:extLst>
          </p:cNvPr>
          <p:cNvSpPr>
            <a:spLocks noChangeArrowheads="1"/>
          </p:cNvSpPr>
          <p:nvPr/>
        </p:nvSpPr>
        <p:spPr bwMode="auto">
          <a:xfrm>
            <a:off x="182812" y="2900718"/>
            <a:ext cx="860795" cy="13362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Tree>
    <p:extLst>
      <p:ext uri="{BB962C8B-B14F-4D97-AF65-F5344CB8AC3E}">
        <p14:creationId xmlns:p14="http://schemas.microsoft.com/office/powerpoint/2010/main" val="42915550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332656"/>
            <a:ext cx="8229600" cy="476250"/>
          </a:xfrm>
        </p:spPr>
        <p:txBody>
          <a:bodyPr anchor="t"/>
          <a:lstStyle/>
          <a:p>
            <a:pPr algn="l"/>
            <a:r>
              <a:rPr kumimoji="1" lang="en-US" altLang="ja-JP" sz="1800" dirty="0">
                <a:solidFill>
                  <a:schemeClr val="tx1"/>
                </a:solidFill>
                <a:latin typeface="ＭＳ ゴシック" panose="020B0609070205080204" pitchFamily="49" charset="-128"/>
                <a:ea typeface="ＭＳ ゴシック" panose="020B0609070205080204" pitchFamily="49" charset="-128"/>
              </a:rPr>
              <a:t>【</a:t>
            </a:r>
            <a:r>
              <a:rPr kumimoji="1" lang="ja-JP" altLang="en-US" sz="1800" dirty="0">
                <a:solidFill>
                  <a:schemeClr val="tx1"/>
                </a:solidFill>
                <a:latin typeface="ＭＳ ゴシック" panose="020B0609070205080204" pitchFamily="49" charset="-128"/>
                <a:ea typeface="ＭＳ ゴシック" panose="020B0609070205080204" pitchFamily="49" charset="-128"/>
              </a:rPr>
              <a:t>参考</a:t>
            </a:r>
            <a:r>
              <a:rPr kumimoji="1" lang="en-US" altLang="ja-JP" sz="1800" dirty="0">
                <a:solidFill>
                  <a:schemeClr val="tx1"/>
                </a:solidFill>
                <a:latin typeface="ＭＳ ゴシック" panose="020B0609070205080204" pitchFamily="49" charset="-128"/>
                <a:ea typeface="ＭＳ ゴシック" panose="020B0609070205080204" pitchFamily="49" charset="-128"/>
              </a:rPr>
              <a:t>】</a:t>
            </a:r>
            <a:r>
              <a:rPr kumimoji="1" lang="ja-JP" altLang="en-US" sz="1800" dirty="0">
                <a:solidFill>
                  <a:schemeClr val="tx1"/>
                </a:solidFill>
                <a:latin typeface="ＭＳ ゴシック" panose="020B0609070205080204" pitchFamily="49" charset="-128"/>
                <a:ea typeface="ＭＳ ゴシック" panose="020B0609070205080204" pitchFamily="49" charset="-128"/>
              </a:rPr>
              <a:t>直近</a:t>
            </a:r>
            <a:r>
              <a:rPr kumimoji="1" lang="en-US" altLang="ja-JP" sz="1800" dirty="0">
                <a:solidFill>
                  <a:schemeClr val="tx1"/>
                </a:solidFill>
                <a:latin typeface="ＭＳ ゴシック" panose="020B0609070205080204" pitchFamily="49" charset="-128"/>
                <a:ea typeface="ＭＳ ゴシック" panose="020B0609070205080204" pitchFamily="49" charset="-128"/>
              </a:rPr>
              <a:t>10</a:t>
            </a:r>
            <a:r>
              <a:rPr kumimoji="1" lang="ja-JP" altLang="en-US" sz="1800" dirty="0">
                <a:solidFill>
                  <a:schemeClr val="tx1"/>
                </a:solidFill>
                <a:latin typeface="ＭＳ ゴシック" panose="020B0609070205080204" pitchFamily="49" charset="-128"/>
                <a:ea typeface="ＭＳ ゴシック" panose="020B0609070205080204" pitchFamily="49" charset="-128"/>
              </a:rPr>
              <a:t>年間の運用利回り</a:t>
            </a:r>
          </a:p>
        </p:txBody>
      </p:sp>
      <p:sp>
        <p:nvSpPr>
          <p:cNvPr id="5" name="スライド番号プレースホルダー 4"/>
          <p:cNvSpPr>
            <a:spLocks noGrp="1"/>
          </p:cNvSpPr>
          <p:nvPr>
            <p:ph type="sldNum" sz="quarter" idx="12"/>
          </p:nvPr>
        </p:nvSpPr>
        <p:spPr>
          <a:xfrm>
            <a:off x="8625136" y="6245225"/>
            <a:ext cx="384720" cy="476250"/>
          </a:xfrm>
        </p:spPr>
        <p:txBody>
          <a:bodyPr/>
          <a:lstStyle/>
          <a:p>
            <a:pPr>
              <a:defRPr/>
            </a:pPr>
            <a:r>
              <a:rPr lang="en-US" altLang="ja-JP" dirty="0"/>
              <a:t>58</a:t>
            </a:r>
          </a:p>
        </p:txBody>
      </p:sp>
      <p:pic>
        <p:nvPicPr>
          <p:cNvPr id="6" name="図 5">
            <a:extLst>
              <a:ext uri="{FF2B5EF4-FFF2-40B4-BE49-F238E27FC236}">
                <a16:creationId xmlns:a16="http://schemas.microsoft.com/office/drawing/2014/main" id="{93F2D8DF-40F5-4055-BAC1-5165F2A41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999717"/>
            <a:ext cx="8229600" cy="3797435"/>
          </a:xfrm>
          <a:prstGeom prst="rect">
            <a:avLst/>
          </a:prstGeom>
        </p:spPr>
      </p:pic>
      <p:sp>
        <p:nvSpPr>
          <p:cNvPr id="3" name="テキスト ボックス 2">
            <a:extLst>
              <a:ext uri="{FF2B5EF4-FFF2-40B4-BE49-F238E27FC236}">
                <a16:creationId xmlns:a16="http://schemas.microsoft.com/office/drawing/2014/main" id="{B89AFC36-DE41-46E6-8A5C-BF7ECC006464}"/>
              </a:ext>
            </a:extLst>
          </p:cNvPr>
          <p:cNvSpPr txBox="1"/>
          <p:nvPr/>
        </p:nvSpPr>
        <p:spPr>
          <a:xfrm>
            <a:off x="477888" y="4905593"/>
            <a:ext cx="8147248" cy="1815882"/>
          </a:xfrm>
          <a:prstGeom prst="rect">
            <a:avLst/>
          </a:prstGeom>
          <a:noFill/>
        </p:spPr>
        <p:txBody>
          <a:bodyPr wrap="square" rtlCol="0">
            <a:spAutoFit/>
          </a:bodyPr>
          <a:lstStyle/>
          <a:p>
            <a:r>
              <a:rPr kumimoji="1" lang="ja-JP" altLang="en-US" sz="1600" dirty="0">
                <a:latin typeface="ＭＳ ゴシック" panose="020B0609070205080204" pitchFamily="49" charset="-128"/>
              </a:rPr>
              <a:t>　「想定される付利利率」を検討される際の参考にしてください。</a:t>
            </a:r>
            <a:endParaRPr kumimoji="1" lang="en-US" altLang="ja-JP" sz="1600" dirty="0">
              <a:latin typeface="ＭＳ ゴシック" panose="020B0609070205080204" pitchFamily="49" charset="-128"/>
            </a:endParaRPr>
          </a:p>
          <a:p>
            <a:r>
              <a:rPr lang="ja-JP" altLang="en-US" sz="1600" dirty="0">
                <a:latin typeface="ＭＳ ゴシック" panose="020B0609070205080204" pitchFamily="49" charset="-128"/>
              </a:rPr>
              <a:t>　「想定される付利利率」とは、試算時以降に「毎年度どれぐらいの運用収益が分配されるのかを想定した利率」となります。</a:t>
            </a:r>
            <a:endParaRPr lang="en-US" altLang="ja-JP" sz="1600" dirty="0">
              <a:latin typeface="ＭＳ ゴシック" panose="020B0609070205080204" pitchFamily="49" charset="-128"/>
            </a:endParaRPr>
          </a:p>
          <a:p>
            <a:r>
              <a:rPr lang="ja-JP" altLang="en-US" sz="1600" dirty="0">
                <a:latin typeface="ＭＳ ゴシック" panose="020B0609070205080204" pitchFamily="49" charset="-128"/>
              </a:rPr>
              <a:t>　なお、「運用利回り」から、付利準備金繰入額、調整準備金繰入額等を控除した残額が「分配される運用収益の原資」となりますので、「運用利回り」＝「想定される付利利率」ではない点に留意してください。</a:t>
            </a:r>
            <a:endParaRPr kumimoji="1" lang="ja-JP" altLang="en-US" sz="1600" dirty="0">
              <a:latin typeface="ＭＳ ゴシック" panose="020B0609070205080204" pitchFamily="49" charset="-128"/>
            </a:endParaRPr>
          </a:p>
        </p:txBody>
      </p:sp>
    </p:spTree>
    <p:extLst>
      <p:ext uri="{BB962C8B-B14F-4D97-AF65-F5344CB8AC3E}">
        <p14:creationId xmlns:p14="http://schemas.microsoft.com/office/powerpoint/2010/main" val="34038878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p:cNvPicPr>
            <a:picLocks noChangeAspect="1" noChangeArrowheads="1"/>
          </p:cNvPicPr>
          <p:nvPr/>
        </p:nvPicPr>
        <p:blipFill>
          <a:blip r:embed="rId2"/>
          <a:srcRect/>
          <a:stretch>
            <a:fillRect/>
          </a:stretch>
        </p:blipFill>
        <p:spPr bwMode="auto">
          <a:xfrm>
            <a:off x="6827104" y="2440629"/>
            <a:ext cx="2066925" cy="2409825"/>
          </a:xfrm>
          <a:prstGeom prst="rect">
            <a:avLst/>
          </a:prstGeom>
          <a:noFill/>
          <a:ln w="9525">
            <a:noFill/>
            <a:miter lim="800000"/>
            <a:headEnd/>
            <a:tailEnd/>
          </a:ln>
          <a:effectLst/>
        </p:spPr>
      </p:pic>
      <p:sp>
        <p:nvSpPr>
          <p:cNvPr id="27" name="AutoShape 25"/>
          <p:cNvSpPr>
            <a:spLocks noChangeArrowheads="1"/>
          </p:cNvSpPr>
          <p:nvPr/>
        </p:nvSpPr>
        <p:spPr bwMode="auto">
          <a:xfrm>
            <a:off x="6460411" y="3971690"/>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solidFill>
                <a:srgbClr val="000000"/>
              </a:solidFill>
              <a:latin typeface="ＭＳ ゴシック" pitchFamily="49" charset="-128"/>
            </a:endParaRPr>
          </a:p>
        </p:txBody>
      </p:sp>
      <p:pic>
        <p:nvPicPr>
          <p:cNvPr id="7" name="図 6">
            <a:extLst>
              <a:ext uri="{FF2B5EF4-FFF2-40B4-BE49-F238E27FC236}">
                <a16:creationId xmlns:a16="http://schemas.microsoft.com/office/drawing/2014/main" id="{8FDF1479-DE60-EDA4-C1A5-1EDF09B6F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1935"/>
            <a:ext cx="6444208" cy="4253713"/>
          </a:xfrm>
          <a:prstGeom prst="rect">
            <a:avLst/>
          </a:prstGeom>
        </p:spPr>
      </p:pic>
      <p:sp>
        <p:nvSpPr>
          <p:cNvPr id="32781" name="Rectangle 19"/>
          <p:cNvSpPr>
            <a:spLocks noChangeArrowheads="1"/>
          </p:cNvSpPr>
          <p:nvPr/>
        </p:nvSpPr>
        <p:spPr bwMode="auto">
          <a:xfrm>
            <a:off x="1115616" y="1844824"/>
            <a:ext cx="359307" cy="154029"/>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solidFill>
                <a:srgbClr val="000000"/>
              </a:solidFill>
              <a:latin typeface="ＭＳ ゴシック" pitchFamily="49" charset="-128"/>
            </a:endParaRPr>
          </a:p>
        </p:txBody>
      </p:sp>
      <p:sp>
        <p:nvSpPr>
          <p:cNvPr id="19" name="Text Box 2"/>
          <p:cNvSpPr txBox="1">
            <a:spLocks noChangeArrowheads="1"/>
          </p:cNvSpPr>
          <p:nvPr/>
        </p:nvSpPr>
        <p:spPr bwMode="auto">
          <a:xfrm>
            <a:off x="303684" y="406024"/>
            <a:ext cx="7316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sz="1600" dirty="0">
                <a:solidFill>
                  <a:srgbClr val="000000"/>
                </a:solidFill>
                <a:latin typeface="ＭＳ ゴシック" panose="020B0609070205080204" pitchFamily="49" charset="-128"/>
              </a:rPr>
              <a:t>(b)【</a:t>
            </a:r>
            <a:r>
              <a:rPr lang="ja-JP" altLang="en-US" sz="1600" dirty="0">
                <a:solidFill>
                  <a:srgbClr val="000000"/>
                </a:solidFill>
                <a:latin typeface="ＭＳ ゴシック" panose="020B0609070205080204" pitchFamily="49" charset="-128"/>
              </a:rPr>
              <a:t>農業者老齢年金の受給開始年齢</a:t>
            </a:r>
            <a:r>
              <a:rPr lang="en-US" altLang="ja-JP" sz="1600" dirty="0">
                <a:solidFill>
                  <a:srgbClr val="000000"/>
                </a:solidFill>
                <a:latin typeface="ＭＳ ゴシック" panose="020B0609070205080204" pitchFamily="49" charset="-128"/>
              </a:rPr>
              <a:t>】</a:t>
            </a:r>
            <a:r>
              <a:rPr lang="ja-JP" altLang="en-US" sz="1600" dirty="0">
                <a:solidFill>
                  <a:srgbClr val="000000"/>
                </a:solidFill>
                <a:latin typeface="ＭＳ ゴシック" panose="020B0609070205080204" pitchFamily="49" charset="-128"/>
              </a:rPr>
              <a:t>を変更</a:t>
            </a:r>
          </a:p>
        </p:txBody>
      </p:sp>
      <p:sp>
        <p:nvSpPr>
          <p:cNvPr id="11" name="角丸四角形吹き出し 22"/>
          <p:cNvSpPr>
            <a:spLocks noChangeArrowheads="1"/>
          </p:cNvSpPr>
          <p:nvPr/>
        </p:nvSpPr>
        <p:spPr bwMode="auto">
          <a:xfrm>
            <a:off x="2483768" y="1779463"/>
            <a:ext cx="2088232" cy="625268"/>
          </a:xfrm>
          <a:prstGeom prst="wedgeRoundRectCallout">
            <a:avLst>
              <a:gd name="adj1" fmla="val -95582"/>
              <a:gd name="adj2" fmla="val -32351"/>
              <a:gd name="adj3" fmla="val 16667"/>
            </a:avLst>
          </a:prstGeom>
          <a:solidFill>
            <a:srgbClr val="CCFFCC"/>
          </a:solidFill>
          <a:ln w="9525" algn="ctr">
            <a:solidFill>
              <a:schemeClr val="tx1"/>
            </a:solidFill>
            <a:round/>
            <a:headEnd/>
            <a:tailEnd/>
          </a:ln>
        </p:spPr>
        <p:txBody>
          <a:bodyPr wrap="square" lIns="36000" tIns="36000" rIns="36000" bIns="36000">
            <a:spAutoFit/>
          </a:bodyPr>
          <a:lstStyle/>
          <a:p>
            <a:r>
              <a:rPr lang="ja-JP" altLang="en-US" sz="1600" dirty="0">
                <a:solidFill>
                  <a:srgbClr val="000000"/>
                </a:solidFill>
                <a:latin typeface="ＭＳ ゴシック" pitchFamily="49" charset="-128"/>
              </a:rPr>
              <a:t>「</a:t>
            </a:r>
            <a:r>
              <a:rPr lang="en-US" altLang="ja-JP" sz="1600" dirty="0">
                <a:solidFill>
                  <a:srgbClr val="000000"/>
                </a:solidFill>
                <a:latin typeface="ＭＳ ゴシック" pitchFamily="49" charset="-128"/>
              </a:rPr>
              <a:t>65</a:t>
            </a:r>
            <a:r>
              <a:rPr lang="ja-JP" altLang="en-US" sz="1600" dirty="0">
                <a:solidFill>
                  <a:srgbClr val="000000"/>
                </a:solidFill>
                <a:latin typeface="ＭＳ ゴシック" pitchFamily="49" charset="-128"/>
              </a:rPr>
              <a:t>歳」→任意の年齢に変更</a:t>
            </a:r>
          </a:p>
        </p:txBody>
      </p:sp>
      <p:sp>
        <p:nvSpPr>
          <p:cNvPr id="22" name="AutoShape 21"/>
          <p:cNvSpPr>
            <a:spLocks noChangeArrowheads="1"/>
          </p:cNvSpPr>
          <p:nvPr/>
        </p:nvSpPr>
        <p:spPr bwMode="auto">
          <a:xfrm rot="5400000">
            <a:off x="6047824" y="3192595"/>
            <a:ext cx="1107763" cy="261068"/>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solidFill>
                <a:srgbClr val="000000"/>
              </a:solidFill>
            </a:endParaRPr>
          </a:p>
        </p:txBody>
      </p:sp>
      <p:sp>
        <p:nvSpPr>
          <p:cNvPr id="26" name="角丸四角形吹き出し 15"/>
          <p:cNvSpPr>
            <a:spLocks noChangeArrowheads="1"/>
          </p:cNvSpPr>
          <p:nvPr/>
        </p:nvSpPr>
        <p:spPr bwMode="auto">
          <a:xfrm>
            <a:off x="5236216" y="2055818"/>
            <a:ext cx="2470311" cy="290129"/>
          </a:xfrm>
          <a:prstGeom prst="wedgeRoundRectCallout">
            <a:avLst>
              <a:gd name="adj1" fmla="val -3610"/>
              <a:gd name="adj2" fmla="val 191144"/>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300">
                <a:solidFill>
                  <a:srgbClr val="000000"/>
                </a:solidFill>
              </a:rPr>
              <a:t>年齢変更後、下</a:t>
            </a:r>
            <a:r>
              <a:rPr lang="ja-JP" altLang="en-US" sz="1300" dirty="0">
                <a:solidFill>
                  <a:srgbClr val="000000"/>
                </a:solidFill>
              </a:rPr>
              <a:t>にスクロール</a:t>
            </a:r>
          </a:p>
        </p:txBody>
      </p:sp>
      <p:pic>
        <p:nvPicPr>
          <p:cNvPr id="31" name="図 10" descr="img03.png"/>
          <p:cNvPicPr>
            <a:picLocks noChangeAspect="1"/>
          </p:cNvPicPr>
          <p:nvPr/>
        </p:nvPicPr>
        <p:blipFill>
          <a:blip r:embed="rId4"/>
          <a:srcRect/>
          <a:stretch>
            <a:fillRect/>
          </a:stretch>
        </p:blipFill>
        <p:spPr bwMode="auto">
          <a:xfrm>
            <a:off x="7215206" y="4429132"/>
            <a:ext cx="233362" cy="395287"/>
          </a:xfrm>
          <a:prstGeom prst="rect">
            <a:avLst/>
          </a:prstGeom>
          <a:noFill/>
          <a:ln w="9525">
            <a:noFill/>
            <a:miter lim="800000"/>
            <a:headEnd/>
            <a:tailEnd/>
          </a:ln>
        </p:spPr>
      </p:pic>
      <p:sp>
        <p:nvSpPr>
          <p:cNvPr id="32" name="Rectangle 5"/>
          <p:cNvSpPr>
            <a:spLocks noChangeArrowheads="1"/>
          </p:cNvSpPr>
          <p:nvPr/>
        </p:nvSpPr>
        <p:spPr bwMode="auto">
          <a:xfrm>
            <a:off x="7055342" y="4091883"/>
            <a:ext cx="1045050" cy="31121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59</a:t>
            </a:r>
          </a:p>
        </p:txBody>
      </p:sp>
      <p:sp>
        <p:nvSpPr>
          <p:cNvPr id="9" name="Rectangle 19">
            <a:extLst>
              <a:ext uri="{FF2B5EF4-FFF2-40B4-BE49-F238E27FC236}">
                <a16:creationId xmlns:a16="http://schemas.microsoft.com/office/drawing/2014/main" id="{B331F754-EF35-0D15-13D6-0D8DC2FDF313}"/>
              </a:ext>
            </a:extLst>
          </p:cNvPr>
          <p:cNvSpPr>
            <a:spLocks noChangeArrowheads="1"/>
          </p:cNvSpPr>
          <p:nvPr/>
        </p:nvSpPr>
        <p:spPr bwMode="auto">
          <a:xfrm>
            <a:off x="108286" y="1865126"/>
            <a:ext cx="575054" cy="254137"/>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solidFill>
                <a:srgbClr val="000000"/>
              </a:solidFill>
              <a:latin typeface="ＭＳ ゴシック" pitchFamily="49" charset="-128"/>
            </a:endParaRPr>
          </a:p>
        </p:txBody>
      </p:sp>
    </p:spTree>
    <p:extLst>
      <p:ext uri="{BB962C8B-B14F-4D97-AF65-F5344CB8AC3E}">
        <p14:creationId xmlns:p14="http://schemas.microsoft.com/office/powerpoint/2010/main" val="41076285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70880A6-2932-5DB9-4EB4-3581D4C6A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714" y="944266"/>
            <a:ext cx="8263750" cy="4455677"/>
          </a:xfrm>
          <a:prstGeom prst="rect">
            <a:avLst/>
          </a:prstGeom>
        </p:spPr>
      </p:pic>
      <p:sp>
        <p:nvSpPr>
          <p:cNvPr id="32778" name="Rectangle 12"/>
          <p:cNvSpPr>
            <a:spLocks noChangeArrowheads="1"/>
          </p:cNvSpPr>
          <p:nvPr/>
        </p:nvSpPr>
        <p:spPr bwMode="auto">
          <a:xfrm>
            <a:off x="564318" y="2800253"/>
            <a:ext cx="8263750" cy="264624"/>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solidFill>
                <a:srgbClr val="000000"/>
              </a:solidFill>
              <a:latin typeface="ＭＳ ゴシック" pitchFamily="49" charset="-128"/>
            </a:endParaRPr>
          </a:p>
        </p:txBody>
      </p:sp>
      <p:sp>
        <p:nvSpPr>
          <p:cNvPr id="24" name="Rectangle 19"/>
          <p:cNvSpPr>
            <a:spLocks noChangeArrowheads="1"/>
          </p:cNvSpPr>
          <p:nvPr/>
        </p:nvSpPr>
        <p:spPr bwMode="auto">
          <a:xfrm>
            <a:off x="566890" y="2469553"/>
            <a:ext cx="4149125" cy="232973"/>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ja-JP" altLang="en-US">
              <a:solidFill>
                <a:srgbClr val="000000"/>
              </a:solidFill>
              <a:latin typeface="ＭＳ ゴシック" pitchFamily="49" charset="-128"/>
            </a:endParaRPr>
          </a:p>
        </p:txBody>
      </p:sp>
      <p:sp>
        <p:nvSpPr>
          <p:cNvPr id="16" name="Text Box 2"/>
          <p:cNvSpPr txBox="1">
            <a:spLocks noChangeArrowheads="1"/>
          </p:cNvSpPr>
          <p:nvPr/>
        </p:nvSpPr>
        <p:spPr bwMode="auto">
          <a:xfrm>
            <a:off x="323528" y="347277"/>
            <a:ext cx="789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sz="1600" dirty="0">
                <a:solidFill>
                  <a:srgbClr val="000000"/>
                </a:solidFill>
                <a:latin typeface="ＭＳ ゴシック" panose="020B0609070205080204" pitchFamily="49" charset="-128"/>
              </a:rPr>
              <a:t>(C)【</a:t>
            </a:r>
            <a:r>
              <a:rPr lang="ja-JP" altLang="en-US" sz="1600" dirty="0">
                <a:solidFill>
                  <a:srgbClr val="000000"/>
                </a:solidFill>
                <a:latin typeface="ＭＳ ゴシック" panose="020B0609070205080204" pitchFamily="49" charset="-128"/>
              </a:rPr>
              <a:t>保険料月額</a:t>
            </a:r>
            <a:r>
              <a:rPr lang="en-US" altLang="ja-JP" sz="1600" dirty="0">
                <a:solidFill>
                  <a:srgbClr val="000000"/>
                </a:solidFill>
                <a:latin typeface="ＭＳ ゴシック" panose="020B0609070205080204" pitchFamily="49" charset="-128"/>
              </a:rPr>
              <a:t>】</a:t>
            </a:r>
            <a:r>
              <a:rPr lang="ja-JP" altLang="en-US" sz="1600" dirty="0">
                <a:solidFill>
                  <a:srgbClr val="000000"/>
                </a:solidFill>
                <a:latin typeface="ＭＳ ゴシック" panose="020B0609070205080204" pitchFamily="49" charset="-128"/>
              </a:rPr>
              <a:t>を変更</a:t>
            </a:r>
            <a:endParaRPr lang="en-US" altLang="ja-JP" sz="1600" dirty="0">
              <a:solidFill>
                <a:srgbClr val="000000"/>
              </a:solidFill>
              <a:latin typeface="ＭＳ ゴシック" panose="020B0609070205080204" pitchFamily="49" charset="-128"/>
            </a:endParaRPr>
          </a:p>
        </p:txBody>
      </p:sp>
      <p:sp>
        <p:nvSpPr>
          <p:cNvPr id="9" name="角丸四角形吹き出し 15"/>
          <p:cNvSpPr>
            <a:spLocks noChangeArrowheads="1"/>
          </p:cNvSpPr>
          <p:nvPr/>
        </p:nvSpPr>
        <p:spPr bwMode="auto">
          <a:xfrm>
            <a:off x="6162092" y="1659746"/>
            <a:ext cx="2915815" cy="886037"/>
          </a:xfrm>
          <a:prstGeom prst="wedgeRoundRectCallout">
            <a:avLst>
              <a:gd name="adj1" fmla="val 10199"/>
              <a:gd name="adj2" fmla="val 101099"/>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spcBef>
                <a:spcPts val="0"/>
              </a:spcBef>
            </a:pPr>
            <a:r>
              <a:rPr lang="ja-JP" altLang="en-US" sz="1600" dirty="0">
                <a:solidFill>
                  <a:srgbClr val="000000"/>
                </a:solidFill>
                <a:latin typeface="ＭＳ ゴシック" pitchFamily="49" charset="-128"/>
              </a:rPr>
              <a:t>保険料を変更する「期間」と</a:t>
            </a:r>
            <a:endParaRPr lang="en-US" altLang="ja-JP" sz="1600" dirty="0">
              <a:solidFill>
                <a:srgbClr val="000000"/>
              </a:solidFill>
              <a:latin typeface="ＭＳ ゴシック" pitchFamily="49" charset="-128"/>
            </a:endParaRPr>
          </a:p>
          <a:p>
            <a:pPr defTabSz="746125">
              <a:spcBef>
                <a:spcPts val="0"/>
              </a:spcBef>
            </a:pPr>
            <a:r>
              <a:rPr lang="ja-JP" altLang="en-US" sz="1600" dirty="0">
                <a:solidFill>
                  <a:srgbClr val="000000"/>
                </a:solidFill>
                <a:latin typeface="ＭＳ ゴシック" pitchFamily="49" charset="-128"/>
              </a:rPr>
              <a:t>「保険料額」を入力し、</a:t>
            </a:r>
            <a:endParaRPr lang="en-US" altLang="ja-JP" sz="1600" dirty="0">
              <a:solidFill>
                <a:srgbClr val="000000"/>
              </a:solidFill>
              <a:latin typeface="ＭＳ ゴシック" pitchFamily="49" charset="-128"/>
            </a:endParaRPr>
          </a:p>
          <a:p>
            <a:pPr defTabSz="746125">
              <a:spcBef>
                <a:spcPts val="0"/>
              </a:spcBef>
            </a:pPr>
            <a:r>
              <a:rPr lang="ja-JP" altLang="en-US" sz="1600" dirty="0">
                <a:solidFill>
                  <a:srgbClr val="000000"/>
                </a:solidFill>
                <a:latin typeface="ＭＳ ゴシック" pitchFamily="49" charset="-128"/>
              </a:rPr>
              <a:t>「試算条件修正」をクリック</a:t>
            </a:r>
          </a:p>
        </p:txBody>
      </p:sp>
      <p:sp>
        <p:nvSpPr>
          <p:cNvPr id="28" name="Rectangle 5"/>
          <p:cNvSpPr>
            <a:spLocks noChangeArrowheads="1"/>
          </p:cNvSpPr>
          <p:nvPr/>
        </p:nvSpPr>
        <p:spPr bwMode="auto">
          <a:xfrm>
            <a:off x="8316416" y="4865022"/>
            <a:ext cx="491208" cy="294321"/>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3" name="スライド番号プレースホルダー 2"/>
          <p:cNvSpPr>
            <a:spLocks noGrp="1"/>
          </p:cNvSpPr>
          <p:nvPr>
            <p:ph type="sldNum" sz="quarter" idx="12"/>
          </p:nvPr>
        </p:nvSpPr>
        <p:spPr>
          <a:xfrm>
            <a:off x="8214768" y="6245225"/>
            <a:ext cx="472032" cy="476250"/>
          </a:xfrm>
        </p:spPr>
        <p:txBody>
          <a:bodyPr/>
          <a:lstStyle/>
          <a:p>
            <a:pPr>
              <a:defRPr/>
            </a:pPr>
            <a:r>
              <a:rPr lang="en-US" altLang="ja-JP" dirty="0"/>
              <a:t>60</a:t>
            </a:r>
          </a:p>
        </p:txBody>
      </p:sp>
      <p:sp>
        <p:nvSpPr>
          <p:cNvPr id="22" name="Text Box 2">
            <a:extLst>
              <a:ext uri="{FF2B5EF4-FFF2-40B4-BE49-F238E27FC236}">
                <a16:creationId xmlns:a16="http://schemas.microsoft.com/office/drawing/2014/main" id="{7AE40876-6DA5-4A62-BFEE-1D0C05127B02}"/>
              </a:ext>
            </a:extLst>
          </p:cNvPr>
          <p:cNvSpPr txBox="1">
            <a:spLocks noChangeArrowheads="1"/>
          </p:cNvSpPr>
          <p:nvPr/>
        </p:nvSpPr>
        <p:spPr bwMode="auto">
          <a:xfrm>
            <a:off x="454490" y="5478990"/>
            <a:ext cx="6937818"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en-US" altLang="ja-JP" dirty="0">
                <a:solidFill>
                  <a:srgbClr val="000000"/>
                </a:solidFill>
                <a:latin typeface="ＭＳ ゴシック" panose="020B0609070205080204" pitchFamily="49" charset="-128"/>
              </a:rPr>
              <a:t>35</a:t>
            </a:r>
            <a:r>
              <a:rPr lang="ja-JP" altLang="en-US" dirty="0">
                <a:solidFill>
                  <a:srgbClr val="000000"/>
                </a:solidFill>
                <a:latin typeface="ＭＳ ゴシック" panose="020B0609070205080204" pitchFamily="49" charset="-128"/>
              </a:rPr>
              <a:t>歳未満は</a:t>
            </a:r>
            <a:r>
              <a:rPr lang="en-US" altLang="ja-JP" dirty="0">
                <a:solidFill>
                  <a:srgbClr val="000000"/>
                </a:solidFill>
                <a:latin typeface="ＭＳ ゴシック" panose="020B0609070205080204" pitchFamily="49" charset="-128"/>
              </a:rPr>
              <a:t>2</a:t>
            </a:r>
            <a:r>
              <a:rPr lang="ja-JP" altLang="en-US" dirty="0">
                <a:solidFill>
                  <a:srgbClr val="000000"/>
                </a:solidFill>
                <a:latin typeface="ＭＳ ゴシック" panose="020B0609070205080204" pitchFamily="49" charset="-128"/>
              </a:rPr>
              <a:t>万円未満の保険料を選択できますが、</a:t>
            </a:r>
            <a:r>
              <a:rPr lang="en-US" altLang="ja-JP" dirty="0">
                <a:solidFill>
                  <a:srgbClr val="000000"/>
                </a:solidFill>
                <a:latin typeface="ＭＳ ゴシック" panose="020B0609070205080204" pitchFamily="49" charset="-128"/>
              </a:rPr>
              <a:t>35</a:t>
            </a:r>
            <a:r>
              <a:rPr lang="ja-JP" altLang="en-US" dirty="0">
                <a:solidFill>
                  <a:srgbClr val="000000"/>
                </a:solidFill>
                <a:latin typeface="ＭＳ ゴシック" panose="020B0609070205080204" pitchFamily="49" charset="-128"/>
              </a:rPr>
              <a:t>歳以降は</a:t>
            </a:r>
            <a:r>
              <a:rPr lang="en-US" altLang="ja-JP" dirty="0">
                <a:solidFill>
                  <a:srgbClr val="000000"/>
                </a:solidFill>
                <a:latin typeface="ＭＳ ゴシック" panose="020B0609070205080204" pitchFamily="49" charset="-128"/>
              </a:rPr>
              <a:t>2</a:t>
            </a:r>
            <a:r>
              <a:rPr lang="ja-JP" altLang="en-US" dirty="0">
                <a:solidFill>
                  <a:srgbClr val="000000"/>
                </a:solidFill>
                <a:latin typeface="ＭＳ ゴシック" panose="020B0609070205080204" pitchFamily="49" charset="-128"/>
              </a:rPr>
              <a:t>万円未満の保険料を選択できないのでエラーになります。</a:t>
            </a:r>
            <a:endParaRPr lang="en-US" altLang="ja-JP" dirty="0">
              <a:solidFill>
                <a:srgbClr val="000000"/>
              </a:solidFill>
              <a:latin typeface="ＭＳ ゴシック" panose="020B0609070205080204" pitchFamily="49" charset="-128"/>
            </a:endParaRPr>
          </a:p>
          <a:p>
            <a:pPr eaLnBrk="1" hangingPunct="1"/>
            <a:r>
              <a:rPr lang="en-US" altLang="ja-JP" dirty="0">
                <a:solidFill>
                  <a:srgbClr val="000000"/>
                </a:solidFill>
                <a:latin typeface="ＭＳ ゴシック" panose="020B0609070205080204" pitchFamily="49" charset="-128"/>
              </a:rPr>
              <a:t>35</a:t>
            </a:r>
            <a:r>
              <a:rPr lang="ja-JP" altLang="en-US" dirty="0">
                <a:solidFill>
                  <a:srgbClr val="000000"/>
                </a:solidFill>
                <a:latin typeface="ＭＳ ゴシック" panose="020B0609070205080204" pitchFamily="49" charset="-128"/>
              </a:rPr>
              <a:t>歳以降は、</a:t>
            </a:r>
            <a:r>
              <a:rPr lang="en-US" altLang="ja-JP" dirty="0">
                <a:solidFill>
                  <a:srgbClr val="000000"/>
                </a:solidFill>
                <a:latin typeface="ＭＳ ゴシック" panose="020B0609070205080204" pitchFamily="49" charset="-128"/>
              </a:rPr>
              <a:t>2</a:t>
            </a:r>
            <a:r>
              <a:rPr lang="ja-JP" altLang="en-US" dirty="0">
                <a:solidFill>
                  <a:srgbClr val="000000"/>
                </a:solidFill>
                <a:latin typeface="ＭＳ ゴシック" panose="020B0609070205080204" pitchFamily="49" charset="-128"/>
              </a:rPr>
              <a:t>万円以上の保険料を選択しなおしてください。</a:t>
            </a:r>
          </a:p>
        </p:txBody>
      </p:sp>
      <p:pic>
        <p:nvPicPr>
          <p:cNvPr id="7" name="図 6">
            <a:extLst>
              <a:ext uri="{FF2B5EF4-FFF2-40B4-BE49-F238E27FC236}">
                <a16:creationId xmlns:a16="http://schemas.microsoft.com/office/drawing/2014/main" id="{AF6B9C15-C122-EE83-5289-80A8748697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4038" y="4865022"/>
            <a:ext cx="347659" cy="264221"/>
          </a:xfrm>
          <a:prstGeom prst="rect">
            <a:avLst/>
          </a:prstGeom>
        </p:spPr>
      </p:pic>
      <p:pic>
        <p:nvPicPr>
          <p:cNvPr id="27" name="図 10" descr="img03.png"/>
          <p:cNvPicPr>
            <a:picLocks noChangeAspect="1"/>
          </p:cNvPicPr>
          <p:nvPr/>
        </p:nvPicPr>
        <p:blipFill>
          <a:blip r:embed="rId5"/>
          <a:srcRect/>
          <a:stretch>
            <a:fillRect/>
          </a:stretch>
        </p:blipFill>
        <p:spPr bwMode="auto">
          <a:xfrm>
            <a:off x="8498025" y="5045836"/>
            <a:ext cx="318061" cy="538757"/>
          </a:xfrm>
          <a:prstGeom prst="rect">
            <a:avLst/>
          </a:prstGeom>
          <a:noFill/>
          <a:ln w="9525">
            <a:noFill/>
            <a:miter lim="800000"/>
            <a:headEnd/>
            <a:tailEnd/>
          </a:ln>
        </p:spPr>
      </p:pic>
      <p:sp>
        <p:nvSpPr>
          <p:cNvPr id="8" name="AutoShape 21">
            <a:extLst>
              <a:ext uri="{FF2B5EF4-FFF2-40B4-BE49-F238E27FC236}">
                <a16:creationId xmlns:a16="http://schemas.microsoft.com/office/drawing/2014/main" id="{03751B85-D0C6-39EB-0910-BDF16292FB5E}"/>
              </a:ext>
            </a:extLst>
          </p:cNvPr>
          <p:cNvSpPr>
            <a:spLocks noChangeArrowheads="1"/>
          </p:cNvSpPr>
          <p:nvPr/>
        </p:nvSpPr>
        <p:spPr bwMode="auto">
          <a:xfrm rot="5400000">
            <a:off x="7748570" y="3835030"/>
            <a:ext cx="1721952" cy="277835"/>
          </a:xfrm>
          <a:prstGeom prst="rightArrow">
            <a:avLst>
              <a:gd name="adj1" fmla="val 50000"/>
              <a:gd name="adj2" fmla="val 539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solidFill>
                <a:srgbClr val="000000"/>
              </a:solidFill>
            </a:endParaRPr>
          </a:p>
        </p:txBody>
      </p:sp>
      <p:sp>
        <p:nvSpPr>
          <p:cNvPr id="10" name="四角形: 角を丸くする 9">
            <a:extLst>
              <a:ext uri="{FF2B5EF4-FFF2-40B4-BE49-F238E27FC236}">
                <a16:creationId xmlns:a16="http://schemas.microsoft.com/office/drawing/2014/main" id="{3B5048DB-0EA5-BF71-A1BD-552F6579F9A6}"/>
              </a:ext>
            </a:extLst>
          </p:cNvPr>
          <p:cNvSpPr/>
          <p:nvPr/>
        </p:nvSpPr>
        <p:spPr bwMode="auto">
          <a:xfrm>
            <a:off x="1595174" y="3747699"/>
            <a:ext cx="6902851" cy="987326"/>
          </a:xfrm>
          <a:prstGeom prst="roundRect">
            <a:avLst/>
          </a:prstGeom>
          <a:solidFill>
            <a:srgbClr val="CCFFCC"/>
          </a:solidFill>
          <a:ln w="9525" cap="flat" cmpd="sng" algn="ctr">
            <a:solidFill>
              <a:srgbClr val="FFCC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
        <p:nvSpPr>
          <p:cNvPr id="12" name="テキスト ボックス 11">
            <a:extLst>
              <a:ext uri="{FF2B5EF4-FFF2-40B4-BE49-F238E27FC236}">
                <a16:creationId xmlns:a16="http://schemas.microsoft.com/office/drawing/2014/main" id="{77E313EC-74BF-C645-A2B4-8AC2B3B62D95}"/>
              </a:ext>
            </a:extLst>
          </p:cNvPr>
          <p:cNvSpPr txBox="1"/>
          <p:nvPr/>
        </p:nvSpPr>
        <p:spPr>
          <a:xfrm>
            <a:off x="1574913" y="4056696"/>
            <a:ext cx="6923112" cy="369332"/>
          </a:xfrm>
          <a:prstGeom prst="rect">
            <a:avLst/>
          </a:prstGeom>
          <a:noFill/>
        </p:spPr>
        <p:txBody>
          <a:bodyPr wrap="square" rtlCol="0">
            <a:spAutoFit/>
          </a:bodyPr>
          <a:lstStyle/>
          <a:p>
            <a:r>
              <a:rPr kumimoji="1" lang="ja-JP" altLang="en-US" sz="1800" dirty="0"/>
              <a:t>「保険料納付見込みの修正」で入力した試算条件が反映されます</a:t>
            </a:r>
          </a:p>
        </p:txBody>
      </p:sp>
      <p:sp>
        <p:nvSpPr>
          <p:cNvPr id="14" name="Rectangle 5">
            <a:extLst>
              <a:ext uri="{FF2B5EF4-FFF2-40B4-BE49-F238E27FC236}">
                <a16:creationId xmlns:a16="http://schemas.microsoft.com/office/drawing/2014/main" id="{B7C7C677-FAAF-55E0-F279-2F96F332AD8F}"/>
              </a:ext>
            </a:extLst>
          </p:cNvPr>
          <p:cNvSpPr>
            <a:spLocks noChangeArrowheads="1"/>
          </p:cNvSpPr>
          <p:nvPr/>
        </p:nvSpPr>
        <p:spPr bwMode="auto">
          <a:xfrm>
            <a:off x="7345450" y="3109693"/>
            <a:ext cx="1462173" cy="18237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pic>
        <p:nvPicPr>
          <p:cNvPr id="15" name="図 10" descr="img03.png">
            <a:extLst>
              <a:ext uri="{FF2B5EF4-FFF2-40B4-BE49-F238E27FC236}">
                <a16:creationId xmlns:a16="http://schemas.microsoft.com/office/drawing/2014/main" id="{4C30E7A9-7921-94EA-53BC-49C5F11C8E06}"/>
              </a:ext>
            </a:extLst>
          </p:cNvPr>
          <p:cNvPicPr>
            <a:picLocks noChangeAspect="1"/>
          </p:cNvPicPr>
          <p:nvPr/>
        </p:nvPicPr>
        <p:blipFill>
          <a:blip r:embed="rId5"/>
          <a:srcRect/>
          <a:stretch>
            <a:fillRect/>
          </a:stretch>
        </p:blipFill>
        <p:spPr bwMode="auto">
          <a:xfrm>
            <a:off x="7345450" y="3172104"/>
            <a:ext cx="318061" cy="538757"/>
          </a:xfrm>
          <a:prstGeom prst="rect">
            <a:avLst/>
          </a:prstGeom>
          <a:noFill/>
          <a:ln w="9525">
            <a:noFill/>
            <a:miter lim="800000"/>
            <a:headEnd/>
            <a:tailEnd/>
          </a:ln>
        </p:spPr>
      </p:pic>
      <p:sp>
        <p:nvSpPr>
          <p:cNvPr id="18" name="角丸四角形吹き出し 15">
            <a:extLst>
              <a:ext uri="{FF2B5EF4-FFF2-40B4-BE49-F238E27FC236}">
                <a16:creationId xmlns:a16="http://schemas.microsoft.com/office/drawing/2014/main" id="{2AB4C6E9-A481-2F6D-8BD7-30EACCB9E152}"/>
              </a:ext>
            </a:extLst>
          </p:cNvPr>
          <p:cNvSpPr>
            <a:spLocks noChangeArrowheads="1"/>
          </p:cNvSpPr>
          <p:nvPr/>
        </p:nvSpPr>
        <p:spPr bwMode="auto">
          <a:xfrm>
            <a:off x="564318" y="1429478"/>
            <a:ext cx="3505504" cy="613622"/>
          </a:xfrm>
          <a:prstGeom prst="wedgeRoundRectCallout">
            <a:avLst>
              <a:gd name="adj1" fmla="val 27953"/>
              <a:gd name="adj2" fmla="val 114437"/>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en-US" altLang="ja-JP" sz="1600" dirty="0">
                <a:solidFill>
                  <a:srgbClr val="000000"/>
                </a:solidFill>
                <a:latin typeface="ＭＳ ゴシック" pitchFamily="49" charset="-128"/>
              </a:rPr>
              <a:t>60</a:t>
            </a:r>
            <a:r>
              <a:rPr lang="ja-JP" altLang="en-US" sz="1600" dirty="0">
                <a:solidFill>
                  <a:srgbClr val="000000"/>
                </a:solidFill>
                <a:latin typeface="ＭＳ ゴシック" pitchFamily="49" charset="-128"/>
              </a:rPr>
              <a:t>歳以降も継続加入し保険料納付する場合は☑</a:t>
            </a:r>
          </a:p>
        </p:txBody>
      </p:sp>
    </p:spTree>
    <p:extLst>
      <p:ext uri="{BB962C8B-B14F-4D97-AF65-F5344CB8AC3E}">
        <p14:creationId xmlns:p14="http://schemas.microsoft.com/office/powerpoint/2010/main" val="2719549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7EBD20D-A59E-3C50-6862-CFEC16321F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7971" y="1845665"/>
            <a:ext cx="6044916" cy="3618790"/>
          </a:xfrm>
          <a:prstGeom prst="rect">
            <a:avLst/>
          </a:prstGeom>
        </p:spPr>
      </p:pic>
      <p:sp>
        <p:nvSpPr>
          <p:cNvPr id="33796" name="Text Box 3"/>
          <p:cNvSpPr txBox="1">
            <a:spLocks noChangeArrowheads="1"/>
          </p:cNvSpPr>
          <p:nvPr/>
        </p:nvSpPr>
        <p:spPr bwMode="auto">
          <a:xfrm>
            <a:off x="785786" y="357166"/>
            <a:ext cx="803468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solidFill>
                  <a:srgbClr val="000000"/>
                </a:solidFill>
                <a:latin typeface="ＭＳ ゴシック" panose="020B0609070205080204" pitchFamily="49" charset="-128"/>
              </a:rPr>
              <a:t>新制度加入者の年金額の試算結果が表示されます。</a:t>
            </a:r>
            <a:endParaRPr lang="en-US" altLang="ja-JP" dirty="0">
              <a:solidFill>
                <a:srgbClr val="000000"/>
              </a:solidFill>
              <a:latin typeface="ＭＳ ゴシック" panose="020B0609070205080204" pitchFamily="49" charset="-128"/>
            </a:endParaRPr>
          </a:p>
          <a:p>
            <a:pPr eaLnBrk="1" hangingPunct="1"/>
            <a:r>
              <a:rPr lang="ja-JP" altLang="en-US" dirty="0">
                <a:solidFill>
                  <a:srgbClr val="000000"/>
                </a:solidFill>
                <a:latin typeface="ＭＳ ゴシック" panose="020B0609070205080204" pitchFamily="49" charset="-128"/>
              </a:rPr>
              <a:t>（試算結果は、画面の下部に表示されます。）</a:t>
            </a:r>
            <a:endParaRPr lang="en-US" altLang="ja-JP" dirty="0">
              <a:solidFill>
                <a:srgbClr val="000000"/>
              </a:solidFill>
              <a:latin typeface="ＭＳ ゴシック" panose="020B0609070205080204" pitchFamily="49" charset="-128"/>
            </a:endParaRPr>
          </a:p>
        </p:txBody>
      </p:sp>
      <p:sp>
        <p:nvSpPr>
          <p:cNvPr id="14" name="Rectangle 5"/>
          <p:cNvSpPr>
            <a:spLocks noChangeArrowheads="1"/>
          </p:cNvSpPr>
          <p:nvPr/>
        </p:nvSpPr>
        <p:spPr bwMode="auto">
          <a:xfrm>
            <a:off x="1264916" y="2661515"/>
            <a:ext cx="6044916" cy="106474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solidFill>
                <a:srgbClr val="000000"/>
              </a:solidFill>
            </a:endParaRPr>
          </a:p>
        </p:txBody>
      </p:sp>
      <p:sp>
        <p:nvSpPr>
          <p:cNvPr id="16" name="角丸四角形吹き出し 15"/>
          <p:cNvSpPr>
            <a:spLocks noChangeArrowheads="1"/>
          </p:cNvSpPr>
          <p:nvPr/>
        </p:nvSpPr>
        <p:spPr bwMode="auto">
          <a:xfrm>
            <a:off x="2000481" y="3908654"/>
            <a:ext cx="2088232" cy="273103"/>
          </a:xfrm>
          <a:prstGeom prst="wedgeRoundRectCallout">
            <a:avLst>
              <a:gd name="adj1" fmla="val 43947"/>
              <a:gd name="adj2" fmla="val -159730"/>
              <a:gd name="adj3" fmla="val 16667"/>
            </a:avLst>
          </a:prstGeom>
          <a:solidFill>
            <a:srgbClr val="CCFFCC"/>
          </a:solidFill>
          <a:ln w="9525" algn="ctr">
            <a:solidFill>
              <a:schemeClr val="tx1"/>
            </a:solidFill>
            <a:round/>
            <a:headEnd/>
            <a:tailEnd/>
          </a:ln>
        </p:spPr>
        <p:txBody>
          <a:bodyPr wrap="square" lIns="61576" tIns="30788" rIns="61576" bIns="30788">
            <a:spAutoFit/>
          </a:bodyPr>
          <a:lstStyle/>
          <a:p>
            <a:pPr defTabSz="746125"/>
            <a:r>
              <a:rPr lang="ja-JP" altLang="en-US" sz="1200" dirty="0">
                <a:solidFill>
                  <a:srgbClr val="000000"/>
                </a:solidFill>
              </a:rPr>
              <a:t>年金受給見込額の試算結果</a:t>
            </a:r>
          </a:p>
        </p:txBody>
      </p:sp>
      <p:sp>
        <p:nvSpPr>
          <p:cNvPr id="17" name="角丸四角形吹き出し 15"/>
          <p:cNvSpPr>
            <a:spLocks noChangeArrowheads="1"/>
          </p:cNvSpPr>
          <p:nvPr/>
        </p:nvSpPr>
        <p:spPr bwMode="auto">
          <a:xfrm>
            <a:off x="7486936" y="2544901"/>
            <a:ext cx="1430337" cy="279400"/>
          </a:xfrm>
          <a:prstGeom prst="wedgeRoundRectCallout">
            <a:avLst>
              <a:gd name="adj1" fmla="val -76236"/>
              <a:gd name="adj2" fmla="val 56819"/>
              <a:gd name="adj3" fmla="val 16667"/>
            </a:avLst>
          </a:prstGeom>
          <a:solidFill>
            <a:srgbClr val="CCFFCC"/>
          </a:solidFill>
          <a:ln w="9525" algn="ctr">
            <a:solidFill>
              <a:schemeClr val="tx1"/>
            </a:solidFill>
            <a:round/>
            <a:headEnd/>
            <a:tailEnd/>
          </a:ln>
        </p:spPr>
        <p:txBody>
          <a:bodyPr lIns="61576" tIns="30788" rIns="61576" bIns="30788">
            <a:spAutoFit/>
          </a:bodyPr>
          <a:lstStyle/>
          <a:p>
            <a:pPr defTabSz="746125"/>
            <a:r>
              <a:rPr lang="ja-JP" altLang="en-US" sz="1200" dirty="0">
                <a:solidFill>
                  <a:srgbClr val="000000"/>
                </a:solidFill>
              </a:rPr>
              <a:t>納付済み保険料</a:t>
            </a:r>
          </a:p>
        </p:txBody>
      </p:sp>
      <p:sp>
        <p:nvSpPr>
          <p:cNvPr id="18" name="角丸四角形吹き出し 15"/>
          <p:cNvSpPr>
            <a:spLocks noChangeArrowheads="1"/>
          </p:cNvSpPr>
          <p:nvPr/>
        </p:nvSpPr>
        <p:spPr bwMode="auto">
          <a:xfrm>
            <a:off x="7463533" y="2843943"/>
            <a:ext cx="1430337" cy="277812"/>
          </a:xfrm>
          <a:prstGeom prst="wedgeRoundRectCallout">
            <a:avLst>
              <a:gd name="adj1" fmla="val -75102"/>
              <a:gd name="adj2" fmla="val -6023"/>
              <a:gd name="adj3" fmla="val 16667"/>
            </a:avLst>
          </a:prstGeom>
          <a:solidFill>
            <a:srgbClr val="CCFFCC"/>
          </a:solidFill>
          <a:ln w="9525" algn="ctr">
            <a:solidFill>
              <a:schemeClr val="tx1"/>
            </a:solidFill>
            <a:round/>
            <a:headEnd/>
            <a:tailEnd/>
          </a:ln>
        </p:spPr>
        <p:txBody>
          <a:bodyPr lIns="61576" tIns="30788" rIns="61576" bIns="30788">
            <a:spAutoFit/>
          </a:bodyPr>
          <a:lstStyle/>
          <a:p>
            <a:pPr defTabSz="746125"/>
            <a:r>
              <a:rPr lang="ja-JP" altLang="en-US" sz="1200" dirty="0">
                <a:solidFill>
                  <a:srgbClr val="000000"/>
                </a:solidFill>
              </a:rPr>
              <a:t>納付予定保険料</a:t>
            </a:r>
          </a:p>
        </p:txBody>
      </p:sp>
      <p:sp>
        <p:nvSpPr>
          <p:cNvPr id="33801" name="AutoShape 8"/>
          <p:cNvSpPr>
            <a:spLocks noChangeArrowheads="1"/>
          </p:cNvSpPr>
          <p:nvPr/>
        </p:nvSpPr>
        <p:spPr bwMode="auto">
          <a:xfrm>
            <a:off x="7045265" y="3605071"/>
            <a:ext cx="2000264" cy="830997"/>
          </a:xfrm>
          <a:prstGeom prst="wedgeRectCallout">
            <a:avLst>
              <a:gd name="adj1" fmla="val -59858"/>
              <a:gd name="adj2" fmla="val -46036"/>
            </a:avLst>
          </a:prstGeom>
          <a:solidFill>
            <a:srgbClr val="CCFFCC"/>
          </a:solidFill>
          <a:ln w="9525" algn="ctr">
            <a:solidFill>
              <a:schemeClr val="tx1"/>
            </a:solidFill>
            <a:miter lim="800000"/>
            <a:headEnd/>
            <a:tailEnd/>
          </a:ln>
        </p:spPr>
        <p:txBody>
          <a:bodyPr wrap="square">
            <a:spAutoFit/>
          </a:bodyPr>
          <a:lstStyle/>
          <a:p>
            <a:r>
              <a:rPr lang="ja-JP" altLang="en-US" sz="1200" dirty="0">
                <a:solidFill>
                  <a:srgbClr val="000000"/>
                </a:solidFill>
                <a:latin typeface="ＭＳ ゴシック" pitchFamily="49" charset="-128"/>
              </a:rPr>
              <a:t>死亡一時金は、納めている保険料をもとに現在お亡くなりになった場合の試算結果となります。</a:t>
            </a:r>
          </a:p>
        </p:txBody>
      </p:sp>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61</a:t>
            </a:r>
          </a:p>
        </p:txBody>
      </p:sp>
    </p:spTree>
    <p:extLst>
      <p:ext uri="{BB962C8B-B14F-4D97-AF65-F5344CB8AC3E}">
        <p14:creationId xmlns:p14="http://schemas.microsoft.com/office/powerpoint/2010/main" val="747116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1845F8C-854E-405A-8CE0-8175BD21DCD3}"/>
              </a:ext>
            </a:extLst>
          </p:cNvPr>
          <p:cNvPicPr>
            <a:picLocks noChangeAspect="1"/>
          </p:cNvPicPr>
          <p:nvPr/>
        </p:nvPicPr>
        <p:blipFill>
          <a:blip r:embed="rId2"/>
          <a:stretch>
            <a:fillRect/>
          </a:stretch>
        </p:blipFill>
        <p:spPr>
          <a:xfrm>
            <a:off x="251520" y="2132856"/>
            <a:ext cx="3895725" cy="2476500"/>
          </a:xfrm>
          <a:prstGeom prst="rect">
            <a:avLst/>
          </a:prstGeom>
        </p:spPr>
      </p:pic>
      <p:sp>
        <p:nvSpPr>
          <p:cNvPr id="17412" name="Text Box 5"/>
          <p:cNvSpPr txBox="1">
            <a:spLocks noChangeArrowheads="1"/>
          </p:cNvSpPr>
          <p:nvPr/>
        </p:nvSpPr>
        <p:spPr bwMode="auto">
          <a:xfrm>
            <a:off x="179388" y="214290"/>
            <a:ext cx="5760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14.</a:t>
            </a:r>
            <a:r>
              <a:rPr lang="ja-JP" altLang="en-US" sz="1800" dirty="0">
                <a:latin typeface="ＭＳ ゴシック" pitchFamily="49" charset="-128"/>
              </a:rPr>
              <a:t>処理結果一覧を確認する場合</a:t>
            </a:r>
            <a:endParaRPr lang="ja-JP" altLang="en-US" dirty="0">
              <a:latin typeface="ＭＳ ゴシック" pitchFamily="49" charset="-128"/>
            </a:endParaRPr>
          </a:p>
        </p:txBody>
      </p:sp>
      <p:sp>
        <p:nvSpPr>
          <p:cNvPr id="27663" name="Text Box 23"/>
          <p:cNvSpPr txBox="1">
            <a:spLocks noChangeArrowheads="1"/>
          </p:cNvSpPr>
          <p:nvPr/>
        </p:nvSpPr>
        <p:spPr bwMode="auto">
          <a:xfrm>
            <a:off x="555450" y="831477"/>
            <a:ext cx="8131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latin typeface="ＭＳ ゴシック" panose="020B0609070205080204" pitchFamily="49" charset="-128"/>
              </a:rPr>
              <a:t>届出書の処理結果一覧を年月単位で出力することができます。</a:t>
            </a:r>
            <a:endParaRPr lang="en-US" altLang="ja-JP" sz="1600" dirty="0">
              <a:latin typeface="ＭＳ ゴシック" panose="020B0609070205080204" pitchFamily="49" charset="-128"/>
            </a:endParaRPr>
          </a:p>
        </p:txBody>
      </p:sp>
      <p:sp>
        <p:nvSpPr>
          <p:cNvPr id="42" name="Text Box 33"/>
          <p:cNvSpPr txBox="1">
            <a:spLocks noChangeArrowheads="1"/>
          </p:cNvSpPr>
          <p:nvPr/>
        </p:nvSpPr>
        <p:spPr bwMode="auto">
          <a:xfrm>
            <a:off x="142844" y="1698418"/>
            <a:ext cx="2412932"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400" dirty="0">
                <a:latin typeface="ＭＳ ゴシック" panose="020B0609070205080204" pitchFamily="49" charset="-128"/>
                <a:ea typeface="ＭＳ ゴシック" panose="020B0609070205080204" pitchFamily="49" charset="-128"/>
              </a:rPr>
              <a:t>【</a:t>
            </a:r>
            <a:r>
              <a:rPr lang="ja-JP" altLang="en-US" sz="1400" dirty="0">
                <a:solidFill>
                  <a:schemeClr val="tx2"/>
                </a:solidFill>
                <a:latin typeface="ＭＳ ゴシック" panose="020B0609070205080204" pitchFamily="49" charset="-128"/>
                <a:ea typeface="ＭＳ ゴシック" panose="020B0609070205080204" pitchFamily="49" charset="-128"/>
              </a:rPr>
              <a:t>メインメニュー</a:t>
            </a:r>
            <a:r>
              <a:rPr lang="ja-JP" altLang="en-US" sz="1400" dirty="0">
                <a:latin typeface="ＭＳ ゴシック" panose="020B0609070205080204" pitchFamily="49" charset="-128"/>
                <a:ea typeface="ＭＳ ゴシック" panose="020B0609070205080204" pitchFamily="49" charset="-128"/>
              </a:rPr>
              <a:t>画面</a:t>
            </a:r>
            <a:r>
              <a:rPr lang="en-US" altLang="ja-JP" sz="1400" dirty="0">
                <a:latin typeface="ＭＳ ゴシック" panose="020B0609070205080204" pitchFamily="49" charset="-128"/>
                <a:ea typeface="ＭＳ ゴシック" panose="020B0609070205080204" pitchFamily="49" charset="-128"/>
              </a:rPr>
              <a:t>】</a:t>
            </a:r>
            <a:endParaRPr lang="ja-JP" altLang="en-US" sz="1400" dirty="0">
              <a:latin typeface="ＭＳ ゴシック" panose="020B0609070205080204" pitchFamily="49" charset="-128"/>
              <a:ea typeface="ＭＳ ゴシック" panose="020B0609070205080204" pitchFamily="49" charset="-128"/>
            </a:endParaRPr>
          </a:p>
        </p:txBody>
      </p:sp>
      <p:sp>
        <p:nvSpPr>
          <p:cNvPr id="44" name="Rectangle 5"/>
          <p:cNvSpPr>
            <a:spLocks noChangeArrowheads="1"/>
          </p:cNvSpPr>
          <p:nvPr/>
        </p:nvSpPr>
        <p:spPr bwMode="auto">
          <a:xfrm>
            <a:off x="2770361" y="3122770"/>
            <a:ext cx="1205059" cy="11472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64" name="Text Box 33"/>
          <p:cNvSpPr txBox="1">
            <a:spLocks noChangeArrowheads="1"/>
          </p:cNvSpPr>
          <p:nvPr/>
        </p:nvSpPr>
        <p:spPr bwMode="auto">
          <a:xfrm>
            <a:off x="5720168" y="1698417"/>
            <a:ext cx="2628180"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処理結果一覧出力画面</a:t>
            </a:r>
            <a:r>
              <a:rPr lang="en-US" altLang="ja-JP" sz="1400" dirty="0">
                <a:latin typeface="ＭＳ ゴシック" panose="020B0609070205080204" pitchFamily="49" charset="-128"/>
                <a:ea typeface="ＭＳ ゴシック" panose="020B0609070205080204" pitchFamily="49" charset="-128"/>
              </a:rPr>
              <a:t>】</a:t>
            </a:r>
            <a:endParaRPr lang="ja-JP" altLang="en-US" sz="1400" dirty="0">
              <a:latin typeface="ＭＳ ゴシック" panose="020B0609070205080204" pitchFamily="49" charset="-128"/>
              <a:ea typeface="ＭＳ ゴシック" panose="020B0609070205080204" pitchFamily="49" charset="-128"/>
            </a:endParaRPr>
          </a:p>
        </p:txBody>
      </p:sp>
      <p:pic>
        <p:nvPicPr>
          <p:cNvPr id="34" name="図 33" descr="WS000016.BMP"/>
          <p:cNvPicPr>
            <a:picLocks noChangeAspect="1"/>
          </p:cNvPicPr>
          <p:nvPr/>
        </p:nvPicPr>
        <p:blipFill>
          <a:blip r:embed="rId3"/>
          <a:stretch>
            <a:fillRect/>
          </a:stretch>
        </p:blipFill>
        <p:spPr>
          <a:xfrm>
            <a:off x="1643042" y="4198748"/>
            <a:ext cx="2518963" cy="2230648"/>
          </a:xfrm>
          <a:prstGeom prst="rect">
            <a:avLst/>
          </a:prstGeom>
        </p:spPr>
      </p:pic>
      <p:sp>
        <p:nvSpPr>
          <p:cNvPr id="45" name="Rectangle 5"/>
          <p:cNvSpPr>
            <a:spLocks noChangeArrowheads="1"/>
          </p:cNvSpPr>
          <p:nvPr/>
        </p:nvSpPr>
        <p:spPr bwMode="auto">
          <a:xfrm>
            <a:off x="1960257" y="5672754"/>
            <a:ext cx="2119314" cy="200027"/>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49" name="図 10" descr="img03.png"/>
          <p:cNvPicPr>
            <a:picLocks noChangeAspect="1"/>
          </p:cNvPicPr>
          <p:nvPr/>
        </p:nvPicPr>
        <p:blipFill>
          <a:blip r:embed="rId4"/>
          <a:srcRect/>
          <a:stretch>
            <a:fillRect/>
          </a:stretch>
        </p:blipFill>
        <p:spPr bwMode="auto">
          <a:xfrm>
            <a:off x="2876121" y="5857892"/>
            <a:ext cx="214281" cy="362966"/>
          </a:xfrm>
          <a:prstGeom prst="rect">
            <a:avLst/>
          </a:prstGeom>
          <a:noFill/>
          <a:ln w="9525">
            <a:noFill/>
            <a:miter lim="800000"/>
            <a:headEnd/>
            <a:tailEnd/>
          </a:ln>
        </p:spPr>
      </p:pic>
      <p:sp>
        <p:nvSpPr>
          <p:cNvPr id="67" name="フリーフォーム 1"/>
          <p:cNvSpPr>
            <a:spLocks/>
          </p:cNvSpPr>
          <p:nvPr/>
        </p:nvSpPr>
        <p:spPr bwMode="auto">
          <a:xfrm>
            <a:off x="2392134" y="3202410"/>
            <a:ext cx="357190" cy="2105221"/>
          </a:xfrm>
          <a:custGeom>
            <a:avLst/>
            <a:gdLst>
              <a:gd name="T0" fmla="*/ 556020 w 584402"/>
              <a:gd name="T1" fmla="*/ 0 h 1847850"/>
              <a:gd name="T2" fmla="*/ 12326 w 584402"/>
              <a:gd name="T3" fmla="*/ 971550 h 1847850"/>
              <a:gd name="T4" fmla="*/ 229774 w 584402"/>
              <a:gd name="T5" fmla="*/ 1847850 h 1847850"/>
              <a:gd name="T6" fmla="*/ 0 60000 65536"/>
              <a:gd name="T7" fmla="*/ 0 60000 65536"/>
              <a:gd name="T8" fmla="*/ 0 60000 65536"/>
            </a:gdLst>
            <a:ahLst/>
            <a:cxnLst>
              <a:cxn ang="T6">
                <a:pos x="T0" y="T1"/>
              </a:cxn>
              <a:cxn ang="T7">
                <a:pos x="T2" y="T3"/>
              </a:cxn>
              <a:cxn ang="T8">
                <a:pos x="T4" y="T5"/>
              </a:cxn>
            </a:cxnLst>
            <a:rect l="0" t="0" r="r" b="b"/>
            <a:pathLst>
              <a:path w="584402" h="1847850">
                <a:moveTo>
                  <a:pt x="584402" y="0"/>
                </a:moveTo>
                <a:cubicBezTo>
                  <a:pt x="327227" y="331787"/>
                  <a:pt x="70052" y="663575"/>
                  <a:pt x="12902" y="971550"/>
                </a:cubicBezTo>
                <a:cubicBezTo>
                  <a:pt x="-44248" y="1279525"/>
                  <a:pt x="98627" y="1563687"/>
                  <a:pt x="241502" y="1847850"/>
                </a:cubicBezTo>
              </a:path>
            </a:pathLst>
          </a:custGeom>
          <a:noFill/>
          <a:ln w="222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pic>
        <p:nvPicPr>
          <p:cNvPr id="2050" name="Picture 2"/>
          <p:cNvPicPr>
            <a:picLocks noChangeAspect="1" noChangeArrowheads="1"/>
          </p:cNvPicPr>
          <p:nvPr/>
        </p:nvPicPr>
        <p:blipFill>
          <a:blip r:embed="rId5" cstate="print"/>
          <a:srcRect/>
          <a:stretch>
            <a:fillRect/>
          </a:stretch>
        </p:blipFill>
        <p:spPr bwMode="auto">
          <a:xfrm>
            <a:off x="5630863" y="2554288"/>
            <a:ext cx="78757" cy="74612"/>
          </a:xfrm>
          <a:prstGeom prst="rect">
            <a:avLst/>
          </a:prstGeom>
          <a:noFill/>
          <a:ln w="9525">
            <a:noFill/>
            <a:miter lim="800000"/>
            <a:headEnd/>
            <a:tailEnd/>
          </a:ln>
          <a:effectLst/>
        </p:spPr>
      </p:pic>
      <p:pic>
        <p:nvPicPr>
          <p:cNvPr id="2" name="図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07377" y="2089129"/>
            <a:ext cx="4861735" cy="1915935"/>
          </a:xfrm>
          <a:prstGeom prst="rect">
            <a:avLst/>
          </a:prstGeom>
        </p:spPr>
      </p:pic>
      <p:cxnSp>
        <p:nvCxnSpPr>
          <p:cNvPr id="4" name="直線矢印コネクタ 3"/>
          <p:cNvCxnSpPr/>
          <p:nvPr/>
        </p:nvCxnSpPr>
        <p:spPr bwMode="auto">
          <a:xfrm flipV="1">
            <a:off x="4153389" y="3921901"/>
            <a:ext cx="1930779" cy="1850866"/>
          </a:xfrm>
          <a:prstGeom prst="straightConnector1">
            <a:avLst/>
          </a:prstGeom>
          <a:solidFill>
            <a:srgbClr val="FFCC00"/>
          </a:solidFill>
          <a:ln w="31750" cap="flat" cmpd="sng" algn="ctr">
            <a:solidFill>
              <a:srgbClr val="FF0000"/>
            </a:solidFill>
            <a:prstDash val="solid"/>
            <a:round/>
            <a:headEnd type="none" w="med" len="med"/>
            <a:tailEnd type="triangle"/>
          </a:ln>
          <a:effectLst/>
        </p:spPr>
      </p:cxnSp>
      <p:sp>
        <p:nvSpPr>
          <p:cNvPr id="5" name="スライド番号プレースホルダー 4"/>
          <p:cNvSpPr>
            <a:spLocks noGrp="1"/>
          </p:cNvSpPr>
          <p:nvPr>
            <p:ph type="sldNum" sz="quarter" idx="12"/>
          </p:nvPr>
        </p:nvSpPr>
        <p:spPr>
          <a:xfrm>
            <a:off x="8244408" y="6245225"/>
            <a:ext cx="442392" cy="476250"/>
          </a:xfrm>
        </p:spPr>
        <p:txBody>
          <a:bodyPr/>
          <a:lstStyle/>
          <a:p>
            <a:pPr>
              <a:defRPr/>
            </a:pPr>
            <a:r>
              <a:rPr lang="en-US" altLang="ja-JP" dirty="0"/>
              <a:t>62</a:t>
            </a:r>
          </a:p>
        </p:txBody>
      </p:sp>
    </p:spTree>
    <p:extLst>
      <p:ext uri="{BB962C8B-B14F-4D97-AF65-F5344CB8AC3E}">
        <p14:creationId xmlns:p14="http://schemas.microsoft.com/office/powerpoint/2010/main" val="39711066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904C495-EEB1-40E0-BAC1-21C43EC2DDEE}"/>
              </a:ext>
            </a:extLst>
          </p:cNvPr>
          <p:cNvPicPr>
            <a:picLocks noChangeAspect="1"/>
          </p:cNvPicPr>
          <p:nvPr/>
        </p:nvPicPr>
        <p:blipFill>
          <a:blip r:embed="rId2"/>
          <a:stretch>
            <a:fillRect/>
          </a:stretch>
        </p:blipFill>
        <p:spPr>
          <a:xfrm>
            <a:off x="4678238" y="1997002"/>
            <a:ext cx="4286250" cy="2781300"/>
          </a:xfrm>
          <a:prstGeom prst="rect">
            <a:avLst/>
          </a:prstGeom>
        </p:spPr>
      </p:pic>
      <p:pic>
        <p:nvPicPr>
          <p:cNvPr id="3" name="図 2">
            <a:extLst>
              <a:ext uri="{FF2B5EF4-FFF2-40B4-BE49-F238E27FC236}">
                <a16:creationId xmlns:a16="http://schemas.microsoft.com/office/drawing/2014/main" id="{E1F13BDA-B059-43E5-930A-16FA7512BAA6}"/>
              </a:ext>
            </a:extLst>
          </p:cNvPr>
          <p:cNvPicPr>
            <a:picLocks noChangeAspect="1"/>
          </p:cNvPicPr>
          <p:nvPr/>
        </p:nvPicPr>
        <p:blipFill>
          <a:blip r:embed="rId3"/>
          <a:stretch>
            <a:fillRect/>
          </a:stretch>
        </p:blipFill>
        <p:spPr>
          <a:xfrm>
            <a:off x="186367" y="2035369"/>
            <a:ext cx="4257675" cy="2724150"/>
          </a:xfrm>
          <a:prstGeom prst="rect">
            <a:avLst/>
          </a:prstGeom>
        </p:spPr>
      </p:pic>
      <p:sp>
        <p:nvSpPr>
          <p:cNvPr id="27663" name="Text Box 23"/>
          <p:cNvSpPr txBox="1">
            <a:spLocks noChangeArrowheads="1"/>
          </p:cNvSpPr>
          <p:nvPr/>
        </p:nvSpPr>
        <p:spPr bwMode="auto">
          <a:xfrm>
            <a:off x="186367" y="1268760"/>
            <a:ext cx="4161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93663" indent="-93663" eaLnBrk="1" hangingPunct="1">
              <a:spcBef>
                <a:spcPts val="0"/>
              </a:spcBef>
            </a:pPr>
            <a:r>
              <a:rPr lang="ja-JP" altLang="en-US" dirty="0">
                <a:latin typeface="ＭＳ ゴシック" panose="020B0609070205080204" pitchFamily="49" charset="-128"/>
              </a:rPr>
              <a:t>（１）出力する処理結果一覧の年月を選択し、</a:t>
            </a:r>
            <a:endParaRPr lang="en-US" altLang="ja-JP" dirty="0">
              <a:latin typeface="ＭＳ ゴシック" panose="020B0609070205080204" pitchFamily="49" charset="-128"/>
            </a:endParaRPr>
          </a:p>
          <a:p>
            <a:pPr marL="93663" indent="-93663" eaLnBrk="1" hangingPunct="1">
              <a:spcBef>
                <a:spcPts val="0"/>
              </a:spcBef>
            </a:pPr>
            <a:r>
              <a:rPr lang="ja-JP" altLang="en-US" b="1" dirty="0">
                <a:latin typeface="ＭＳ ゴシック" panose="020B0609070205080204" pitchFamily="49" charset="-128"/>
              </a:rPr>
              <a:t>　　</a:t>
            </a:r>
            <a:r>
              <a:rPr lang="en-US" altLang="ja-JP" dirty="0">
                <a:latin typeface="ＭＳ ゴシック" panose="020B0609070205080204" pitchFamily="49" charset="-128"/>
              </a:rPr>
              <a:t>【</a:t>
            </a:r>
            <a:r>
              <a:rPr lang="ja-JP" altLang="en-US" dirty="0">
                <a:latin typeface="ＭＳ ゴシック" panose="020B0609070205080204" pitchFamily="49" charset="-128"/>
              </a:rPr>
              <a:t>出力</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ja-JP" altLang="en-US" sz="1200" dirty="0">
              <a:latin typeface="ＭＳ ゴシック" panose="020B0609070205080204" pitchFamily="49" charset="-128"/>
            </a:endParaRPr>
          </a:p>
        </p:txBody>
      </p:sp>
      <p:sp>
        <p:nvSpPr>
          <p:cNvPr id="14" name="Rectangle 5"/>
          <p:cNvSpPr>
            <a:spLocks noChangeArrowheads="1"/>
          </p:cNvSpPr>
          <p:nvPr/>
        </p:nvSpPr>
        <p:spPr bwMode="auto">
          <a:xfrm>
            <a:off x="223919" y="2415816"/>
            <a:ext cx="3729634" cy="105406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15" name="図 10" descr="img03.png"/>
          <p:cNvPicPr>
            <a:picLocks noChangeAspect="1"/>
          </p:cNvPicPr>
          <p:nvPr/>
        </p:nvPicPr>
        <p:blipFill>
          <a:blip r:embed="rId4"/>
          <a:srcRect/>
          <a:stretch>
            <a:fillRect/>
          </a:stretch>
        </p:blipFill>
        <p:spPr bwMode="auto">
          <a:xfrm>
            <a:off x="3982402" y="4691952"/>
            <a:ext cx="214281" cy="362966"/>
          </a:xfrm>
          <a:prstGeom prst="rect">
            <a:avLst/>
          </a:prstGeom>
          <a:noFill/>
          <a:ln w="9525">
            <a:noFill/>
            <a:miter lim="800000"/>
            <a:headEnd/>
            <a:tailEnd/>
          </a:ln>
        </p:spPr>
      </p:pic>
      <p:pic>
        <p:nvPicPr>
          <p:cNvPr id="16" name="図 10" descr="img03.png"/>
          <p:cNvPicPr>
            <a:picLocks noChangeAspect="1"/>
          </p:cNvPicPr>
          <p:nvPr/>
        </p:nvPicPr>
        <p:blipFill>
          <a:blip r:embed="rId4"/>
          <a:srcRect/>
          <a:stretch>
            <a:fillRect/>
          </a:stretch>
        </p:blipFill>
        <p:spPr bwMode="auto">
          <a:xfrm>
            <a:off x="317044" y="2596437"/>
            <a:ext cx="214281" cy="362966"/>
          </a:xfrm>
          <a:prstGeom prst="rect">
            <a:avLst/>
          </a:prstGeom>
          <a:noFill/>
          <a:ln w="9525">
            <a:noFill/>
            <a:miter lim="800000"/>
            <a:headEnd/>
            <a:tailEnd/>
          </a:ln>
        </p:spPr>
      </p:pic>
      <p:sp>
        <p:nvSpPr>
          <p:cNvPr id="17" name="Rectangle 5"/>
          <p:cNvSpPr>
            <a:spLocks noChangeArrowheads="1"/>
          </p:cNvSpPr>
          <p:nvPr/>
        </p:nvSpPr>
        <p:spPr bwMode="auto">
          <a:xfrm>
            <a:off x="3893289" y="4565257"/>
            <a:ext cx="454976" cy="12104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23" name="Text Box 23"/>
          <p:cNvSpPr txBox="1">
            <a:spLocks noChangeArrowheads="1"/>
          </p:cNvSpPr>
          <p:nvPr/>
        </p:nvSpPr>
        <p:spPr bwMode="auto">
          <a:xfrm>
            <a:off x="4485900" y="1291579"/>
            <a:ext cx="4276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r>
              <a:rPr lang="ja-JP" altLang="en-US" dirty="0">
                <a:latin typeface="ＭＳ ゴシック" panose="020B0609070205080204" pitchFamily="49" charset="-128"/>
              </a:rPr>
              <a:t>（２）</a:t>
            </a:r>
            <a:r>
              <a:rPr lang="en-US" altLang="ja-JP" dirty="0">
                <a:latin typeface="ＭＳ ゴシック" panose="020B0609070205080204" pitchFamily="49" charset="-128"/>
              </a:rPr>
              <a:t>【</a:t>
            </a:r>
            <a:r>
              <a:rPr lang="ja-JP" altLang="en-US" dirty="0">
                <a:latin typeface="ＭＳ ゴシック" panose="020B0609070205080204" pitchFamily="49" charset="-128"/>
              </a:rPr>
              <a:t>ＯＫ</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p>
        </p:txBody>
      </p:sp>
      <p:sp>
        <p:nvSpPr>
          <p:cNvPr id="18" name="Text Box 23"/>
          <p:cNvSpPr txBox="1">
            <a:spLocks noChangeArrowheads="1"/>
          </p:cNvSpPr>
          <p:nvPr/>
        </p:nvSpPr>
        <p:spPr bwMode="auto">
          <a:xfrm>
            <a:off x="132944" y="5299906"/>
            <a:ext cx="90110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177800" indent="-177800" eaLnBrk="1" hangingPunct="1">
              <a:spcBef>
                <a:spcPts val="0"/>
              </a:spcBef>
            </a:pPr>
            <a:r>
              <a:rPr lang="en-US" altLang="ja-JP" dirty="0">
                <a:latin typeface="ＭＳ ゴシック" pitchFamily="49" charset="-128"/>
              </a:rPr>
              <a:t>※</a:t>
            </a:r>
            <a:r>
              <a:rPr lang="ja-JP" altLang="en-US" dirty="0">
                <a:latin typeface="ＭＳ ゴシック" pitchFamily="49" charset="-128"/>
              </a:rPr>
              <a:t>　選択した年月に処理結果のデータが無い場合、「処理結果一覧に該当データが存在しません。」と</a:t>
            </a:r>
            <a:endParaRPr lang="en-US" altLang="ja-JP" dirty="0">
              <a:latin typeface="ＭＳ ゴシック" pitchFamily="49" charset="-128"/>
            </a:endParaRPr>
          </a:p>
          <a:p>
            <a:pPr marL="177800" indent="-177800" eaLnBrk="1" hangingPunct="1">
              <a:spcBef>
                <a:spcPts val="0"/>
              </a:spcBef>
            </a:pPr>
            <a:r>
              <a:rPr lang="en-US" altLang="ja-JP" dirty="0">
                <a:latin typeface="ＭＳ ゴシック" pitchFamily="49" charset="-128"/>
              </a:rPr>
              <a:t>   </a:t>
            </a:r>
            <a:r>
              <a:rPr lang="ja-JP" altLang="en-US" dirty="0">
                <a:latin typeface="ＭＳ ゴシック" pitchFamily="49" charset="-128"/>
              </a:rPr>
              <a:t>メッセージが表示されます。</a:t>
            </a:r>
            <a:endParaRPr lang="en-US" altLang="ja-JP" dirty="0">
              <a:latin typeface="ＭＳ ゴシック" pitchFamily="49" charset="-128"/>
            </a:endParaRPr>
          </a:p>
          <a:p>
            <a:pPr marL="177800" indent="-177800" eaLnBrk="1" hangingPunct="1">
              <a:spcBef>
                <a:spcPts val="0"/>
              </a:spcBef>
            </a:pPr>
            <a:r>
              <a:rPr lang="en-US" altLang="ja-JP" dirty="0">
                <a:latin typeface="ＭＳ ゴシック" pitchFamily="49" charset="-128"/>
              </a:rPr>
              <a:t>※</a:t>
            </a:r>
            <a:r>
              <a:rPr lang="ja-JP" altLang="en-US" dirty="0">
                <a:latin typeface="ＭＳ ゴシック" pitchFamily="49" charset="-128"/>
              </a:rPr>
              <a:t>　実際の皆さま方のお使いのＰＣでご覧頂くと、直近５年間のものが表示されます。</a:t>
            </a:r>
            <a:endParaRPr lang="en-US" altLang="ja-JP" dirty="0">
              <a:latin typeface="ＭＳ ゴシック" pitchFamily="49" charset="-128"/>
            </a:endParaRPr>
          </a:p>
        </p:txBody>
      </p:sp>
      <p:sp>
        <p:nvSpPr>
          <p:cNvPr id="19" name="AutoShape 25"/>
          <p:cNvSpPr>
            <a:spLocks noChangeArrowheads="1"/>
          </p:cNvSpPr>
          <p:nvPr/>
        </p:nvSpPr>
        <p:spPr bwMode="auto">
          <a:xfrm>
            <a:off x="4143372" y="2786058"/>
            <a:ext cx="642942"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20" name="図 10" descr="img03.png"/>
          <p:cNvPicPr>
            <a:picLocks noChangeAspect="1"/>
          </p:cNvPicPr>
          <p:nvPr/>
        </p:nvPicPr>
        <p:blipFill>
          <a:blip r:embed="rId4"/>
          <a:srcRect/>
          <a:stretch>
            <a:fillRect/>
          </a:stretch>
        </p:blipFill>
        <p:spPr bwMode="auto">
          <a:xfrm>
            <a:off x="6845033" y="4138459"/>
            <a:ext cx="214281" cy="362966"/>
          </a:xfrm>
          <a:prstGeom prst="rect">
            <a:avLst/>
          </a:prstGeom>
          <a:noFill/>
          <a:ln w="9525">
            <a:noFill/>
            <a:miter lim="800000"/>
            <a:headEnd/>
            <a:tailEnd/>
          </a:ln>
        </p:spPr>
      </p:pic>
      <p:sp>
        <p:nvSpPr>
          <p:cNvPr id="21" name="Rectangle 5"/>
          <p:cNvSpPr>
            <a:spLocks noChangeArrowheads="1"/>
          </p:cNvSpPr>
          <p:nvPr/>
        </p:nvSpPr>
        <p:spPr bwMode="auto">
          <a:xfrm>
            <a:off x="6767514" y="4009079"/>
            <a:ext cx="342900" cy="115246"/>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pic>
        <p:nvPicPr>
          <p:cNvPr id="1027" name="Picture 3"/>
          <p:cNvPicPr>
            <a:picLocks noChangeAspect="1" noChangeArrowheads="1"/>
          </p:cNvPicPr>
          <p:nvPr/>
        </p:nvPicPr>
        <p:blipFill>
          <a:blip r:embed="rId5" cstate="print"/>
          <a:srcRect/>
          <a:stretch>
            <a:fillRect/>
          </a:stretch>
        </p:blipFill>
        <p:spPr bwMode="auto">
          <a:xfrm>
            <a:off x="1033462" y="2530642"/>
            <a:ext cx="78581" cy="74445"/>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5505424" y="2505102"/>
            <a:ext cx="82925" cy="78561"/>
          </a:xfrm>
          <a:prstGeom prst="rect">
            <a:avLst/>
          </a:prstGeom>
          <a:noFill/>
          <a:ln w="9525">
            <a:noFill/>
            <a:miter lim="800000"/>
            <a:headEnd/>
            <a:tailEnd/>
          </a:ln>
          <a:effectLst/>
        </p:spPr>
      </p:pic>
      <p:sp>
        <p:nvSpPr>
          <p:cNvPr id="4" name="スライド番号プレースホルダー 3"/>
          <p:cNvSpPr>
            <a:spLocks noGrp="1"/>
          </p:cNvSpPr>
          <p:nvPr>
            <p:ph type="sldNum" sz="quarter" idx="12"/>
          </p:nvPr>
        </p:nvSpPr>
        <p:spPr>
          <a:xfrm>
            <a:off x="8172400" y="6245225"/>
            <a:ext cx="514400" cy="476250"/>
          </a:xfrm>
        </p:spPr>
        <p:txBody>
          <a:bodyPr/>
          <a:lstStyle/>
          <a:p>
            <a:pPr>
              <a:defRPr/>
            </a:pPr>
            <a:r>
              <a:rPr lang="en-US" altLang="ja-JP" dirty="0"/>
              <a:t>63</a:t>
            </a:r>
          </a:p>
        </p:txBody>
      </p:sp>
    </p:spTree>
    <p:extLst>
      <p:ext uri="{BB962C8B-B14F-4D97-AF65-F5344CB8AC3E}">
        <p14:creationId xmlns:p14="http://schemas.microsoft.com/office/powerpoint/2010/main" val="2035306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1B43B9FC-D2F7-E1C4-3D17-73E11F23B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76" y="1202218"/>
            <a:ext cx="3410426" cy="1428949"/>
          </a:xfrm>
          <a:prstGeom prst="rect">
            <a:avLst/>
          </a:prstGeom>
        </p:spPr>
      </p:pic>
      <p:pic>
        <p:nvPicPr>
          <p:cNvPr id="3" name="図 2"/>
          <p:cNvPicPr>
            <a:picLocks noChangeAspect="1"/>
          </p:cNvPicPr>
          <p:nvPr/>
        </p:nvPicPr>
        <p:blipFill>
          <a:blip r:embed="rId3"/>
          <a:stretch>
            <a:fillRect/>
          </a:stretch>
        </p:blipFill>
        <p:spPr>
          <a:xfrm>
            <a:off x="4681383" y="1202920"/>
            <a:ext cx="4352562" cy="2976571"/>
          </a:xfrm>
          <a:prstGeom prst="rect">
            <a:avLst/>
          </a:prstGeom>
          <a:ln w="15875">
            <a:solidFill>
              <a:schemeClr val="tx1"/>
            </a:solidFill>
          </a:ln>
        </p:spPr>
      </p:pic>
      <p:sp>
        <p:nvSpPr>
          <p:cNvPr id="25" name="Text Box 23"/>
          <p:cNvSpPr txBox="1">
            <a:spLocks noChangeArrowheads="1"/>
          </p:cNvSpPr>
          <p:nvPr/>
        </p:nvSpPr>
        <p:spPr bwMode="auto">
          <a:xfrm>
            <a:off x="284784" y="417752"/>
            <a:ext cx="4284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marL="93663" indent="-93663" eaLnBrk="1" hangingPunct="1">
              <a:spcBef>
                <a:spcPts val="0"/>
              </a:spcBef>
            </a:pPr>
            <a:r>
              <a:rPr lang="ja-JP" altLang="en-US" dirty="0">
                <a:latin typeface="ＭＳ ゴシック" panose="020B0609070205080204" pitchFamily="49" charset="-128"/>
              </a:rPr>
              <a:t>（３）</a:t>
            </a:r>
            <a:r>
              <a:rPr lang="en-US" altLang="ja-JP" dirty="0">
                <a:latin typeface="ＭＳ ゴシック" panose="020B0609070205080204" pitchFamily="49" charset="-128"/>
              </a:rPr>
              <a:t>【</a:t>
            </a:r>
            <a:r>
              <a:rPr lang="ja-JP" altLang="en-US" dirty="0">
                <a:latin typeface="ＭＳ ゴシック" panose="020B0609070205080204" pitchFamily="49" charset="-128"/>
              </a:rPr>
              <a:t>開く</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ボタンをクリックします。</a:t>
            </a:r>
            <a:endParaRPr lang="en-US" altLang="ja-JP" dirty="0">
              <a:latin typeface="ＭＳ ゴシック" panose="020B0609070205080204" pitchFamily="49" charset="-128"/>
            </a:endParaRPr>
          </a:p>
        </p:txBody>
      </p:sp>
      <p:sp>
        <p:nvSpPr>
          <p:cNvPr id="24" name="AutoShape 25"/>
          <p:cNvSpPr>
            <a:spLocks noChangeArrowheads="1"/>
          </p:cNvSpPr>
          <p:nvPr/>
        </p:nvSpPr>
        <p:spPr bwMode="auto">
          <a:xfrm>
            <a:off x="3886125" y="1644548"/>
            <a:ext cx="571504"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sp>
        <p:nvSpPr>
          <p:cNvPr id="7" name="Text Box 23"/>
          <p:cNvSpPr txBox="1">
            <a:spLocks noChangeArrowheads="1"/>
          </p:cNvSpPr>
          <p:nvPr/>
        </p:nvSpPr>
        <p:spPr bwMode="auto">
          <a:xfrm>
            <a:off x="4568754" y="418155"/>
            <a:ext cx="464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（４）処理結果一覧（</a:t>
            </a:r>
            <a:r>
              <a:rPr lang="en-US" altLang="ja-JP" dirty="0">
                <a:latin typeface="ＭＳ ゴシック" panose="020B0609070205080204" pitchFamily="49" charset="-128"/>
              </a:rPr>
              <a:t>PDF</a:t>
            </a:r>
            <a:r>
              <a:rPr lang="ja-JP" altLang="en-US" dirty="0">
                <a:latin typeface="ＭＳ ゴシック" panose="020B0609070205080204" pitchFamily="49" charset="-128"/>
              </a:rPr>
              <a:t>ファイル）が出力されます。</a:t>
            </a:r>
            <a:endParaRPr lang="en-US" altLang="ja-JP" dirty="0">
              <a:latin typeface="ＭＳ ゴシック" panose="020B0609070205080204" pitchFamily="49" charset="-128"/>
            </a:endParaRPr>
          </a:p>
        </p:txBody>
      </p:sp>
      <p:sp>
        <p:nvSpPr>
          <p:cNvPr id="12" name="Text Box 23"/>
          <p:cNvSpPr txBox="1">
            <a:spLocks noChangeArrowheads="1"/>
          </p:cNvSpPr>
          <p:nvPr/>
        </p:nvSpPr>
        <p:spPr bwMode="auto">
          <a:xfrm>
            <a:off x="323689" y="4800054"/>
            <a:ext cx="849662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sz="1600" dirty="0">
                <a:latin typeface="ＭＳ ゴシック" panose="020B0609070205080204" pitchFamily="49" charset="-128"/>
              </a:rPr>
              <a:t>該当月の翌月１０日</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多少前後しますが</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を過ぎると、１カ月分の処理結果が確定します。</a:t>
            </a:r>
            <a:endParaRPr lang="en-US" altLang="ja-JP" sz="1600" dirty="0">
              <a:latin typeface="ＭＳ ゴシック" panose="020B0609070205080204" pitchFamily="49" charset="-128"/>
            </a:endParaRPr>
          </a:p>
          <a:p>
            <a:pPr eaLnBrk="1" hangingPunct="1"/>
            <a:r>
              <a:rPr lang="en-US" altLang="ja-JP" sz="1600" dirty="0">
                <a:latin typeface="ＭＳ ゴシック" panose="020B0609070205080204" pitchFamily="49" charset="-128"/>
              </a:rPr>
              <a:t>  【</a:t>
            </a:r>
            <a:r>
              <a:rPr lang="ja-JP" altLang="en-US" sz="1600" dirty="0">
                <a:latin typeface="ＭＳ ゴシック" panose="020B0609070205080204" pitchFamily="49" charset="-128"/>
              </a:rPr>
              <a:t>例</a:t>
            </a:r>
            <a:r>
              <a:rPr lang="en-US" altLang="ja-JP" sz="1600" dirty="0">
                <a:latin typeface="ＭＳ ゴシック" panose="020B0609070205080204" pitchFamily="49" charset="-128"/>
              </a:rPr>
              <a:t>】</a:t>
            </a:r>
            <a:r>
              <a:rPr lang="en-US" altLang="ja-JP" sz="1600" u="sng" dirty="0">
                <a:latin typeface="ＭＳ ゴシック" panose="020B0609070205080204" pitchFamily="49" charset="-128"/>
              </a:rPr>
              <a:t>R2.07</a:t>
            </a:r>
            <a:r>
              <a:rPr lang="ja-JP" altLang="en-US" sz="1600" dirty="0">
                <a:latin typeface="ＭＳ ゴシック" panose="020B0609070205080204" pitchFamily="49" charset="-128"/>
              </a:rPr>
              <a:t>の結果が出揃うのは８月</a:t>
            </a:r>
            <a:r>
              <a:rPr lang="en-US" altLang="ja-JP" sz="1600" dirty="0">
                <a:latin typeface="ＭＳ ゴシック" panose="020B0609070205080204" pitchFamily="49" charset="-128"/>
              </a:rPr>
              <a:t>11</a:t>
            </a:r>
            <a:r>
              <a:rPr lang="ja-JP" altLang="en-US" sz="1600" dirty="0">
                <a:latin typeface="ＭＳ ゴシック" panose="020B0609070205080204" pitchFamily="49" charset="-128"/>
              </a:rPr>
              <a:t>日</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予定</a:t>
            </a:r>
            <a:r>
              <a:rPr lang="en-US" altLang="ja-JP" sz="1600" dirty="0">
                <a:latin typeface="ＭＳ ゴシック" panose="020B0609070205080204" pitchFamily="49" charset="-128"/>
              </a:rPr>
              <a:t>)</a:t>
            </a:r>
          </a:p>
          <a:p>
            <a:pPr eaLnBrk="1" hangingPunct="1"/>
            <a:r>
              <a:rPr lang="ja-JP" altLang="en-US" sz="1600" dirty="0">
                <a:latin typeface="ＭＳ ゴシック" panose="020B0609070205080204" pitchFamily="49" charset="-128"/>
              </a:rPr>
              <a:t> ⇒</a:t>
            </a:r>
            <a:r>
              <a:rPr lang="ja-JP" altLang="en-US" sz="1600" u="sng" dirty="0">
                <a:latin typeface="ＭＳ ゴシック" panose="020B0609070205080204" pitchFamily="49" charset="-128"/>
              </a:rPr>
              <a:t>毎月１０日過ぎに、システムにログインし、処理結果の確認をして下さい！</a:t>
            </a:r>
            <a:endParaRPr lang="en-US" altLang="ja-JP" sz="1600" u="sng" dirty="0">
              <a:latin typeface="ＭＳ ゴシック" panose="020B0609070205080204" pitchFamily="49" charset="-128"/>
            </a:endParaRPr>
          </a:p>
        </p:txBody>
      </p:sp>
      <p:sp>
        <p:nvSpPr>
          <p:cNvPr id="9" name="Rectangle 5"/>
          <p:cNvSpPr>
            <a:spLocks noChangeArrowheads="1"/>
          </p:cNvSpPr>
          <p:nvPr/>
        </p:nvSpPr>
        <p:spPr bwMode="auto">
          <a:xfrm>
            <a:off x="475699" y="1880283"/>
            <a:ext cx="1143974" cy="34816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6" name="スライド番号プレースホルダー 5"/>
          <p:cNvSpPr>
            <a:spLocks noGrp="1"/>
          </p:cNvSpPr>
          <p:nvPr>
            <p:ph type="sldNum" sz="quarter" idx="12"/>
          </p:nvPr>
        </p:nvSpPr>
        <p:spPr>
          <a:xfrm>
            <a:off x="8244408" y="6245225"/>
            <a:ext cx="442392" cy="476250"/>
          </a:xfrm>
        </p:spPr>
        <p:txBody>
          <a:bodyPr/>
          <a:lstStyle/>
          <a:p>
            <a:pPr>
              <a:defRPr/>
            </a:pPr>
            <a:r>
              <a:rPr lang="en-US" altLang="ja-JP" dirty="0"/>
              <a:t>64</a:t>
            </a:r>
          </a:p>
        </p:txBody>
      </p:sp>
      <p:pic>
        <p:nvPicPr>
          <p:cNvPr id="8" name="図 10" descr="img03.png"/>
          <p:cNvPicPr>
            <a:picLocks noChangeAspect="1"/>
          </p:cNvPicPr>
          <p:nvPr/>
        </p:nvPicPr>
        <p:blipFill>
          <a:blip r:embed="rId4"/>
          <a:srcRect/>
          <a:stretch>
            <a:fillRect/>
          </a:stretch>
        </p:blipFill>
        <p:spPr bwMode="auto">
          <a:xfrm>
            <a:off x="1187624" y="2253757"/>
            <a:ext cx="232138" cy="362966"/>
          </a:xfrm>
          <a:prstGeom prst="rect">
            <a:avLst/>
          </a:prstGeom>
          <a:noFill/>
          <a:ln w="9525">
            <a:noFill/>
            <a:miter lim="800000"/>
            <a:headEnd/>
            <a:tailEnd/>
          </a:ln>
        </p:spPr>
      </p:pic>
    </p:spTree>
    <p:extLst>
      <p:ext uri="{BB962C8B-B14F-4D97-AF65-F5344CB8AC3E}">
        <p14:creationId xmlns:p14="http://schemas.microsoft.com/office/powerpoint/2010/main" val="2542358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48610" y="2009059"/>
            <a:ext cx="4102881" cy="2604318"/>
          </a:xfrm>
          <a:prstGeom prst="rect">
            <a:avLst/>
          </a:prstGeom>
          <a:noFill/>
          <a:ln>
            <a:noFill/>
          </a:ln>
        </p:spPr>
      </p:pic>
      <p:pic>
        <p:nvPicPr>
          <p:cNvPr id="2" name="図 1">
            <a:extLst>
              <a:ext uri="{FF2B5EF4-FFF2-40B4-BE49-F238E27FC236}">
                <a16:creationId xmlns:a16="http://schemas.microsoft.com/office/drawing/2014/main" id="{36F2D25E-7E01-4AE8-8CA4-0E021D990C7F}"/>
              </a:ext>
            </a:extLst>
          </p:cNvPr>
          <p:cNvPicPr>
            <a:picLocks noChangeAspect="1"/>
          </p:cNvPicPr>
          <p:nvPr/>
        </p:nvPicPr>
        <p:blipFill>
          <a:blip r:embed="rId3"/>
          <a:stretch>
            <a:fillRect/>
          </a:stretch>
        </p:blipFill>
        <p:spPr>
          <a:xfrm>
            <a:off x="226571" y="2097989"/>
            <a:ext cx="3895725" cy="2486025"/>
          </a:xfrm>
          <a:prstGeom prst="rect">
            <a:avLst/>
          </a:prstGeom>
        </p:spPr>
      </p:pic>
      <p:sp>
        <p:nvSpPr>
          <p:cNvPr id="17412" name="Text Box 5"/>
          <p:cNvSpPr txBox="1">
            <a:spLocks noChangeArrowheads="1"/>
          </p:cNvSpPr>
          <p:nvPr/>
        </p:nvSpPr>
        <p:spPr bwMode="auto">
          <a:xfrm>
            <a:off x="179388" y="214290"/>
            <a:ext cx="7397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defRPr/>
            </a:pPr>
            <a:r>
              <a:rPr lang="en-US" altLang="ja-JP" sz="1800" dirty="0">
                <a:latin typeface="ＭＳ ゴシック" pitchFamily="49" charset="-128"/>
              </a:rPr>
              <a:t>15.</a:t>
            </a:r>
            <a:r>
              <a:rPr lang="ja-JP" altLang="en-US" sz="1800" dirty="0">
                <a:latin typeface="ＭＳ ゴシック" pitchFamily="49" charset="-128"/>
              </a:rPr>
              <a:t>統計情報を照会する場合</a:t>
            </a:r>
            <a:endParaRPr lang="ja-JP" altLang="en-US" dirty="0">
              <a:latin typeface="ＭＳ ゴシック" pitchFamily="49" charset="-128"/>
            </a:endParaRPr>
          </a:p>
        </p:txBody>
      </p:sp>
      <p:sp>
        <p:nvSpPr>
          <p:cNvPr id="27663" name="Text Box 23"/>
          <p:cNvSpPr txBox="1">
            <a:spLocks noChangeArrowheads="1"/>
          </p:cNvSpPr>
          <p:nvPr/>
        </p:nvSpPr>
        <p:spPr bwMode="auto">
          <a:xfrm>
            <a:off x="561128" y="737103"/>
            <a:ext cx="81313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0"/>
              </a:spcBef>
            </a:pPr>
            <a:r>
              <a:rPr lang="ja-JP" altLang="en-US" sz="1600" dirty="0">
                <a:latin typeface="ＭＳ ゴシック" panose="020B0609070205080204" pitchFamily="49" charset="-128"/>
              </a:rPr>
              <a:t>農業者年金の加入者の統計情報を見ることができます。</a:t>
            </a:r>
            <a:endParaRPr lang="en-US" altLang="ja-JP" sz="1600" dirty="0">
              <a:latin typeface="ＭＳ ゴシック" panose="020B0609070205080204" pitchFamily="49" charset="-128"/>
            </a:endParaRPr>
          </a:p>
          <a:p>
            <a:pPr eaLnBrk="1" hangingPunct="1">
              <a:spcBef>
                <a:spcPts val="0"/>
              </a:spcBef>
            </a:pPr>
            <a:r>
              <a:rPr lang="ja-JP" altLang="en-US" sz="1600" dirty="0">
                <a:latin typeface="ＭＳ ゴシック" panose="020B0609070205080204" pitchFamily="49" charset="-128"/>
              </a:rPr>
              <a:t>（</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統計情報の数値は前月末時点のものです。毎月第２営業日に更新されます。</a:t>
            </a:r>
            <a:r>
              <a:rPr lang="en-US" altLang="ja-JP" sz="1600" dirty="0">
                <a:latin typeface="ＭＳ ゴシック" panose="020B0609070205080204" pitchFamily="49" charset="-128"/>
              </a:rPr>
              <a:t>)</a:t>
            </a:r>
            <a:endParaRPr lang="en-US" altLang="ja-JP" sz="1200" dirty="0">
              <a:latin typeface="ＭＳ ゴシック" panose="020B0609070205080204" pitchFamily="49" charset="-128"/>
            </a:endParaRPr>
          </a:p>
        </p:txBody>
      </p:sp>
      <p:sp>
        <p:nvSpPr>
          <p:cNvPr id="42" name="Text Box 33"/>
          <p:cNvSpPr txBox="1">
            <a:spLocks noChangeArrowheads="1"/>
          </p:cNvSpPr>
          <p:nvPr/>
        </p:nvSpPr>
        <p:spPr bwMode="auto">
          <a:xfrm>
            <a:off x="142844" y="1698418"/>
            <a:ext cx="2844980"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400" dirty="0">
                <a:latin typeface="ＭＳ ゴシック" panose="020B0609070205080204" pitchFamily="49" charset="-128"/>
                <a:ea typeface="ＭＳ ゴシック" panose="020B0609070205080204" pitchFamily="49" charset="-128"/>
              </a:rPr>
              <a:t>【</a:t>
            </a:r>
            <a:r>
              <a:rPr lang="ja-JP" altLang="en-US" sz="1400" dirty="0">
                <a:solidFill>
                  <a:schemeClr val="tx2"/>
                </a:solidFill>
                <a:latin typeface="ＭＳ ゴシック" panose="020B0609070205080204" pitchFamily="49" charset="-128"/>
                <a:ea typeface="ＭＳ ゴシック" panose="020B0609070205080204" pitchFamily="49" charset="-128"/>
              </a:rPr>
              <a:t>メインメニュー</a:t>
            </a:r>
            <a:r>
              <a:rPr lang="ja-JP" altLang="en-US" sz="1400" dirty="0">
                <a:latin typeface="ＭＳ ゴシック" panose="020B0609070205080204" pitchFamily="49" charset="-128"/>
                <a:ea typeface="ＭＳ ゴシック" panose="020B0609070205080204" pitchFamily="49" charset="-128"/>
              </a:rPr>
              <a:t>画面</a:t>
            </a:r>
            <a:r>
              <a:rPr lang="en-US" altLang="ja-JP" sz="1400" dirty="0">
                <a:latin typeface="ＭＳ ゴシック" panose="020B0609070205080204" pitchFamily="49" charset="-128"/>
                <a:ea typeface="ＭＳ ゴシック" panose="020B0609070205080204" pitchFamily="49" charset="-128"/>
              </a:rPr>
              <a:t>】</a:t>
            </a:r>
            <a:endParaRPr lang="ja-JP" altLang="en-US" sz="1400" dirty="0">
              <a:latin typeface="ＭＳ ゴシック" panose="020B0609070205080204" pitchFamily="49" charset="-128"/>
              <a:ea typeface="ＭＳ ゴシック" panose="020B0609070205080204" pitchFamily="49" charset="-128"/>
            </a:endParaRPr>
          </a:p>
        </p:txBody>
      </p:sp>
      <p:sp>
        <p:nvSpPr>
          <p:cNvPr id="44" name="Rectangle 5"/>
          <p:cNvSpPr>
            <a:spLocks noChangeArrowheads="1"/>
          </p:cNvSpPr>
          <p:nvPr/>
        </p:nvSpPr>
        <p:spPr bwMode="auto">
          <a:xfrm>
            <a:off x="2753286" y="3211532"/>
            <a:ext cx="1205059" cy="11472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7023" tIns="28511" rIns="57023" bIns="28511" anchor="ctr"/>
          <a:lstStyle/>
          <a:p>
            <a:pPr defTabSz="746125"/>
            <a:endParaRPr lang="ja-JP" altLang="ja-JP" sz="1100"/>
          </a:p>
        </p:txBody>
      </p:sp>
      <p:sp>
        <p:nvSpPr>
          <p:cNvPr id="64" name="Text Box 33"/>
          <p:cNvSpPr txBox="1">
            <a:spLocks noChangeArrowheads="1"/>
          </p:cNvSpPr>
          <p:nvPr/>
        </p:nvSpPr>
        <p:spPr bwMode="auto">
          <a:xfrm>
            <a:off x="4716016" y="1698418"/>
            <a:ext cx="2592288"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表示条件の選択</a:t>
            </a:r>
            <a:r>
              <a:rPr lang="en-US" altLang="ja-JP" sz="1400" dirty="0">
                <a:latin typeface="ＭＳ ゴシック" panose="020B0609070205080204" pitchFamily="49" charset="-128"/>
                <a:ea typeface="ＭＳ ゴシック" panose="020B0609070205080204" pitchFamily="49" charset="-128"/>
              </a:rPr>
              <a:t>】</a:t>
            </a:r>
            <a:endParaRPr lang="ja-JP" altLang="en-US" sz="1400" dirty="0">
              <a:latin typeface="ＭＳ ゴシック" panose="020B0609070205080204" pitchFamily="49" charset="-128"/>
              <a:ea typeface="ＭＳ ゴシック" panose="020B0609070205080204" pitchFamily="49" charset="-128"/>
            </a:endParaRPr>
          </a:p>
        </p:txBody>
      </p:sp>
      <p:pic>
        <p:nvPicPr>
          <p:cNvPr id="49" name="図 10" descr="img03.png"/>
          <p:cNvPicPr>
            <a:picLocks noChangeAspect="1"/>
          </p:cNvPicPr>
          <p:nvPr/>
        </p:nvPicPr>
        <p:blipFill>
          <a:blip r:embed="rId4"/>
          <a:srcRect/>
          <a:stretch>
            <a:fillRect/>
          </a:stretch>
        </p:blipFill>
        <p:spPr bwMode="auto">
          <a:xfrm>
            <a:off x="2429884" y="5307631"/>
            <a:ext cx="214281" cy="362966"/>
          </a:xfrm>
          <a:prstGeom prst="rect">
            <a:avLst/>
          </a:prstGeom>
          <a:noFill/>
          <a:ln w="9525">
            <a:noFill/>
            <a:miter lim="800000"/>
            <a:headEnd/>
            <a:tailEnd/>
          </a:ln>
        </p:spPr>
      </p:pic>
      <p:sp>
        <p:nvSpPr>
          <p:cNvPr id="67" name="フリーフォーム 1"/>
          <p:cNvSpPr>
            <a:spLocks/>
          </p:cNvSpPr>
          <p:nvPr/>
        </p:nvSpPr>
        <p:spPr bwMode="auto">
          <a:xfrm>
            <a:off x="2392134" y="3202410"/>
            <a:ext cx="357190" cy="2105221"/>
          </a:xfrm>
          <a:custGeom>
            <a:avLst/>
            <a:gdLst>
              <a:gd name="T0" fmla="*/ 556020 w 584402"/>
              <a:gd name="T1" fmla="*/ 0 h 1847850"/>
              <a:gd name="T2" fmla="*/ 12326 w 584402"/>
              <a:gd name="T3" fmla="*/ 971550 h 1847850"/>
              <a:gd name="T4" fmla="*/ 229774 w 584402"/>
              <a:gd name="T5" fmla="*/ 1847850 h 1847850"/>
              <a:gd name="T6" fmla="*/ 0 60000 65536"/>
              <a:gd name="T7" fmla="*/ 0 60000 65536"/>
              <a:gd name="T8" fmla="*/ 0 60000 65536"/>
            </a:gdLst>
            <a:ahLst/>
            <a:cxnLst>
              <a:cxn ang="T6">
                <a:pos x="T0" y="T1"/>
              </a:cxn>
              <a:cxn ang="T7">
                <a:pos x="T2" y="T3"/>
              </a:cxn>
              <a:cxn ang="T8">
                <a:pos x="T4" y="T5"/>
              </a:cxn>
            </a:cxnLst>
            <a:rect l="0" t="0" r="r" b="b"/>
            <a:pathLst>
              <a:path w="584402" h="1847850">
                <a:moveTo>
                  <a:pt x="584402" y="0"/>
                </a:moveTo>
                <a:cubicBezTo>
                  <a:pt x="327227" y="331787"/>
                  <a:pt x="70052" y="663575"/>
                  <a:pt x="12902" y="971550"/>
                </a:cubicBezTo>
                <a:cubicBezTo>
                  <a:pt x="-44248" y="1279525"/>
                  <a:pt x="98627" y="1563687"/>
                  <a:pt x="241502" y="1847850"/>
                </a:cubicBezTo>
              </a:path>
            </a:pathLst>
          </a:custGeom>
          <a:noFill/>
          <a:ln w="222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69" name="AutoShape 25"/>
          <p:cNvSpPr>
            <a:spLocks noChangeArrowheads="1"/>
          </p:cNvSpPr>
          <p:nvPr/>
        </p:nvSpPr>
        <p:spPr bwMode="auto">
          <a:xfrm>
            <a:off x="4286248" y="3198616"/>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2050" name="Picture 2"/>
          <p:cNvPicPr>
            <a:picLocks noChangeAspect="1" noChangeArrowheads="1"/>
          </p:cNvPicPr>
          <p:nvPr/>
        </p:nvPicPr>
        <p:blipFill>
          <a:blip r:embed="rId5" cstate="print"/>
          <a:srcRect/>
          <a:stretch>
            <a:fillRect/>
          </a:stretch>
        </p:blipFill>
        <p:spPr bwMode="auto">
          <a:xfrm>
            <a:off x="5630863" y="2554288"/>
            <a:ext cx="78757" cy="74612"/>
          </a:xfrm>
          <a:prstGeom prst="rect">
            <a:avLst/>
          </a:prstGeom>
          <a:noFill/>
          <a:ln w="9525">
            <a:noFill/>
            <a:miter lim="800000"/>
            <a:headEnd/>
            <a:tailEnd/>
          </a:ln>
          <a:effectLst/>
        </p:spPr>
      </p:pic>
      <p:sp>
        <p:nvSpPr>
          <p:cNvPr id="18" name="Text Box 23"/>
          <p:cNvSpPr txBox="1">
            <a:spLocks noChangeArrowheads="1"/>
          </p:cNvSpPr>
          <p:nvPr/>
        </p:nvSpPr>
        <p:spPr bwMode="auto">
          <a:xfrm>
            <a:off x="4179274" y="4720400"/>
            <a:ext cx="5000426"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spcBef>
                <a:spcPts val="600"/>
              </a:spcBef>
            </a:pPr>
            <a:r>
              <a:rPr lang="ja-JP" altLang="en-US" dirty="0">
                <a:latin typeface="ＭＳ ゴシック" panose="020B0609070205080204" pitchFamily="49" charset="-128"/>
              </a:rPr>
              <a:t>１</a:t>
            </a:r>
            <a:r>
              <a:rPr lang="en-US" altLang="ja-JP" dirty="0">
                <a:latin typeface="ＭＳ ゴシック" panose="020B0609070205080204" pitchFamily="49" charset="-128"/>
              </a:rPr>
              <a:t>.</a:t>
            </a:r>
            <a:r>
              <a:rPr lang="ja-JP" altLang="en-US" dirty="0">
                <a:latin typeface="ＭＳ ゴシック" panose="020B0609070205080204" pitchFamily="49" charset="-128"/>
              </a:rPr>
              <a:t>制度を新・旧から選択する。</a:t>
            </a:r>
            <a:endParaRPr lang="en-US" altLang="ja-JP" dirty="0">
              <a:latin typeface="ＭＳ ゴシック" panose="020B0609070205080204" pitchFamily="49" charset="-128"/>
            </a:endParaRPr>
          </a:p>
          <a:p>
            <a:pPr eaLnBrk="1" hangingPunct="1">
              <a:spcBef>
                <a:spcPts val="600"/>
              </a:spcBef>
            </a:pPr>
            <a:r>
              <a:rPr lang="ja-JP" altLang="en-US" dirty="0">
                <a:latin typeface="ＭＳ ゴシック" panose="020B0609070205080204" pitchFamily="49" charset="-128"/>
              </a:rPr>
              <a:t>２</a:t>
            </a:r>
            <a:r>
              <a:rPr lang="en-US" altLang="ja-JP" dirty="0">
                <a:latin typeface="ＭＳ ゴシック" panose="020B0609070205080204" pitchFamily="49" charset="-128"/>
              </a:rPr>
              <a:t>.</a:t>
            </a:r>
            <a:r>
              <a:rPr lang="ja-JP" altLang="en-US" dirty="0">
                <a:latin typeface="ＭＳ ゴシック" panose="020B0609070205080204" pitchFamily="49" charset="-128"/>
              </a:rPr>
              <a:t>対象者を被保険者か受給権者か選択する。</a:t>
            </a:r>
            <a:endParaRPr lang="en-US" altLang="ja-JP" dirty="0">
              <a:latin typeface="ＭＳ ゴシック" panose="020B0609070205080204" pitchFamily="49" charset="-128"/>
            </a:endParaRPr>
          </a:p>
          <a:p>
            <a:pPr eaLnBrk="1" hangingPunct="1">
              <a:spcBef>
                <a:spcPts val="600"/>
              </a:spcBef>
            </a:pPr>
            <a:r>
              <a:rPr lang="ja-JP" altLang="en-US" dirty="0">
                <a:latin typeface="ＭＳ ゴシック" panose="020B0609070205080204" pitchFamily="49" charset="-128"/>
              </a:rPr>
              <a:t>　　</a:t>
            </a:r>
            <a:r>
              <a:rPr lang="en-US" altLang="ja-JP" dirty="0">
                <a:latin typeface="ＭＳ ゴシック" panose="020B0609070205080204" pitchFamily="49" charset="-128"/>
              </a:rPr>
              <a:t>(</a:t>
            </a:r>
            <a:r>
              <a:rPr lang="ja-JP" altLang="en-US" dirty="0">
                <a:latin typeface="ＭＳ ゴシック" panose="020B0609070205080204" pitchFamily="49" charset="-128"/>
              </a:rPr>
              <a:t>旧制度は受給権者の選択のみ</a:t>
            </a:r>
            <a:r>
              <a:rPr lang="en-US" altLang="ja-JP" dirty="0">
                <a:latin typeface="ＭＳ ゴシック" panose="020B0609070205080204" pitchFamily="49" charset="-128"/>
              </a:rPr>
              <a:t>)</a:t>
            </a:r>
          </a:p>
          <a:p>
            <a:pPr eaLnBrk="1" hangingPunct="1">
              <a:spcBef>
                <a:spcPts val="600"/>
              </a:spcBef>
            </a:pPr>
            <a:r>
              <a:rPr lang="ja-JP" altLang="en-US" dirty="0">
                <a:latin typeface="ＭＳ ゴシック" panose="020B0609070205080204" pitchFamily="49" charset="-128"/>
              </a:rPr>
              <a:t>３</a:t>
            </a:r>
            <a:r>
              <a:rPr lang="en-US" altLang="ja-JP" dirty="0">
                <a:latin typeface="ＭＳ ゴシック" panose="020B0609070205080204" pitchFamily="49" charset="-128"/>
              </a:rPr>
              <a:t>.</a:t>
            </a:r>
            <a:r>
              <a:rPr lang="ja-JP" altLang="en-US" dirty="0">
                <a:latin typeface="ＭＳ ゴシック" panose="020B0609070205080204" pitchFamily="49" charset="-128"/>
              </a:rPr>
              <a:t>集計単位を都道府県・市町村・農協から選択する。</a:t>
            </a:r>
            <a:endParaRPr lang="en-US" altLang="ja-JP" dirty="0">
              <a:latin typeface="ＭＳ ゴシック" panose="020B0609070205080204" pitchFamily="49" charset="-128"/>
            </a:endParaRPr>
          </a:p>
          <a:p>
            <a:pPr eaLnBrk="1" hangingPunct="1">
              <a:spcBef>
                <a:spcPts val="600"/>
              </a:spcBef>
            </a:pPr>
            <a:r>
              <a:rPr lang="ja-JP" altLang="en-US" dirty="0">
                <a:latin typeface="ＭＳ ゴシック" panose="020B0609070205080204" pitchFamily="49" charset="-128"/>
              </a:rPr>
              <a:t>４．市町村別、農協別の場合は対象都道府県を選択する。</a:t>
            </a:r>
            <a:endParaRPr lang="en-US" altLang="ja-JP" dirty="0">
              <a:latin typeface="ＭＳ ゴシック" panose="020B0609070205080204" pitchFamily="49" charset="-128"/>
            </a:endParaRPr>
          </a:p>
          <a:p>
            <a:pPr eaLnBrk="1" hangingPunct="1">
              <a:spcBef>
                <a:spcPts val="600"/>
              </a:spcBef>
            </a:pPr>
            <a:r>
              <a:rPr lang="ja-JP" altLang="en-US" dirty="0">
                <a:latin typeface="ＭＳ ゴシック" panose="020B0609070205080204" pitchFamily="49" charset="-128"/>
              </a:rPr>
              <a:t>５．</a:t>
            </a:r>
            <a:r>
              <a:rPr lang="en-US" altLang="ja-JP" dirty="0">
                <a:latin typeface="ＭＳ ゴシック" panose="020B0609070205080204" pitchFamily="49" charset="-128"/>
              </a:rPr>
              <a:t>【</a:t>
            </a:r>
            <a:r>
              <a:rPr lang="ja-JP" altLang="en-US" dirty="0">
                <a:latin typeface="ＭＳ ゴシック" panose="020B0609070205080204" pitchFamily="49" charset="-128"/>
              </a:rPr>
              <a:t>表示</a:t>
            </a:r>
            <a:r>
              <a:rPr lang="en-US" altLang="ja-JP" dirty="0">
                <a:latin typeface="ＭＳ ゴシック" panose="020B0609070205080204" pitchFamily="49" charset="-128"/>
              </a:rPr>
              <a:t>】</a:t>
            </a:r>
            <a:r>
              <a:rPr lang="ja-JP" altLang="en-US" dirty="0">
                <a:latin typeface="ＭＳ ゴシック" panose="020B0609070205080204" pitchFamily="49" charset="-128"/>
              </a:rPr>
              <a:t>ボタンをクリック。</a:t>
            </a:r>
            <a:endParaRPr lang="en-US" altLang="ja-JP" dirty="0">
              <a:latin typeface="ＭＳ ゴシック" panose="020B0609070205080204" pitchFamily="49" charset="-128"/>
            </a:endParaRPr>
          </a:p>
        </p:txBody>
      </p:sp>
      <p:sp>
        <p:nvSpPr>
          <p:cNvPr id="19" name="フリーフォーム 1"/>
          <p:cNvSpPr>
            <a:spLocks/>
          </p:cNvSpPr>
          <p:nvPr/>
        </p:nvSpPr>
        <p:spPr bwMode="auto">
          <a:xfrm rot="11605988">
            <a:off x="6003778" y="2745939"/>
            <a:ext cx="189239" cy="1809920"/>
          </a:xfrm>
          <a:custGeom>
            <a:avLst/>
            <a:gdLst>
              <a:gd name="T0" fmla="*/ 556020 w 584402"/>
              <a:gd name="T1" fmla="*/ 0 h 1847850"/>
              <a:gd name="T2" fmla="*/ 12326 w 584402"/>
              <a:gd name="T3" fmla="*/ 971550 h 1847850"/>
              <a:gd name="T4" fmla="*/ 229774 w 584402"/>
              <a:gd name="T5" fmla="*/ 1847850 h 1847850"/>
              <a:gd name="T6" fmla="*/ 0 60000 65536"/>
              <a:gd name="T7" fmla="*/ 0 60000 65536"/>
              <a:gd name="T8" fmla="*/ 0 60000 65536"/>
            </a:gdLst>
            <a:ahLst/>
            <a:cxnLst>
              <a:cxn ang="T6">
                <a:pos x="T0" y="T1"/>
              </a:cxn>
              <a:cxn ang="T7">
                <a:pos x="T2" y="T3"/>
              </a:cxn>
              <a:cxn ang="T8">
                <a:pos x="T4" y="T5"/>
              </a:cxn>
            </a:cxnLst>
            <a:rect l="0" t="0" r="r" b="b"/>
            <a:pathLst>
              <a:path w="584402" h="1847850">
                <a:moveTo>
                  <a:pt x="584402" y="0"/>
                </a:moveTo>
                <a:cubicBezTo>
                  <a:pt x="327227" y="331787"/>
                  <a:pt x="70052" y="663575"/>
                  <a:pt x="12902" y="971550"/>
                </a:cubicBezTo>
                <a:cubicBezTo>
                  <a:pt x="-44248" y="1279525"/>
                  <a:pt x="98627" y="1563687"/>
                  <a:pt x="241502" y="1847850"/>
                </a:cubicBezTo>
              </a:path>
            </a:pathLst>
          </a:custGeom>
          <a:noFill/>
          <a:ln w="222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pic>
        <p:nvPicPr>
          <p:cNvPr id="20" name="図 10" descr="img03.png"/>
          <p:cNvPicPr>
            <a:picLocks noChangeAspect="1"/>
          </p:cNvPicPr>
          <p:nvPr/>
        </p:nvPicPr>
        <p:blipFill>
          <a:blip r:embed="rId4"/>
          <a:srcRect/>
          <a:stretch>
            <a:fillRect/>
          </a:stretch>
        </p:blipFill>
        <p:spPr bwMode="auto">
          <a:xfrm>
            <a:off x="5563100" y="4277961"/>
            <a:ext cx="214281" cy="362966"/>
          </a:xfrm>
          <a:prstGeom prst="rect">
            <a:avLst/>
          </a:prstGeom>
          <a:noFill/>
          <a:ln w="9525">
            <a:noFill/>
            <a:miter lim="800000"/>
            <a:headEnd/>
            <a:tailEnd/>
          </a:ln>
        </p:spPr>
      </p:pic>
      <p:sp>
        <p:nvSpPr>
          <p:cNvPr id="3" name="スライド番号プレースホルダー 2"/>
          <p:cNvSpPr>
            <a:spLocks noGrp="1"/>
          </p:cNvSpPr>
          <p:nvPr>
            <p:ph type="sldNum" sz="quarter" idx="12"/>
          </p:nvPr>
        </p:nvSpPr>
        <p:spPr>
          <a:xfrm>
            <a:off x="8244408" y="6245225"/>
            <a:ext cx="442392" cy="476250"/>
          </a:xfrm>
        </p:spPr>
        <p:txBody>
          <a:bodyPr/>
          <a:lstStyle/>
          <a:p>
            <a:pPr>
              <a:defRPr/>
            </a:pPr>
            <a:r>
              <a:rPr lang="en-US" altLang="ja-JP" dirty="0"/>
              <a:t>65</a:t>
            </a:r>
          </a:p>
        </p:txBody>
      </p:sp>
    </p:spTree>
    <p:extLst>
      <p:ext uri="{BB962C8B-B14F-4D97-AF65-F5344CB8AC3E}">
        <p14:creationId xmlns:p14="http://schemas.microsoft.com/office/powerpoint/2010/main" val="11743101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3" name="Text Box 23"/>
          <p:cNvSpPr txBox="1">
            <a:spLocks noChangeArrowheads="1"/>
          </p:cNvSpPr>
          <p:nvPr/>
        </p:nvSpPr>
        <p:spPr bwMode="auto">
          <a:xfrm>
            <a:off x="530568" y="6515600"/>
            <a:ext cx="8131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400">
                <a:solidFill>
                  <a:schemeClr val="tx1"/>
                </a:solidFill>
                <a:latin typeface="Arial" charset="0"/>
                <a:ea typeface="ＭＳ ゴシック" pitchFamily="49" charset="-128"/>
              </a:defRPr>
            </a:lvl1pPr>
            <a:lvl2pPr marL="742950" indent="-285750" eaLnBrk="0" hangingPunct="0">
              <a:defRPr kumimoji="1" sz="1400">
                <a:solidFill>
                  <a:schemeClr val="tx1"/>
                </a:solidFill>
                <a:latin typeface="Arial" charset="0"/>
                <a:ea typeface="ＭＳ ゴシック" pitchFamily="49" charset="-128"/>
              </a:defRPr>
            </a:lvl2pPr>
            <a:lvl3pPr marL="1143000" indent="-228600" eaLnBrk="0" hangingPunct="0">
              <a:defRPr kumimoji="1" sz="1400">
                <a:solidFill>
                  <a:schemeClr val="tx1"/>
                </a:solidFill>
                <a:latin typeface="Arial" charset="0"/>
                <a:ea typeface="ＭＳ ゴシック" pitchFamily="49" charset="-128"/>
              </a:defRPr>
            </a:lvl3pPr>
            <a:lvl4pPr marL="1600200" indent="-228600" eaLnBrk="0" hangingPunct="0">
              <a:defRPr kumimoji="1" sz="1400">
                <a:solidFill>
                  <a:schemeClr val="tx1"/>
                </a:solidFill>
                <a:latin typeface="Arial" charset="0"/>
                <a:ea typeface="ＭＳ ゴシック" pitchFamily="49" charset="-128"/>
              </a:defRPr>
            </a:lvl4pPr>
            <a:lvl5pPr marL="2057400" indent="-228600" eaLnBrk="0" hangingPunct="0">
              <a:defRPr kumimoji="1" sz="1400">
                <a:solidFill>
                  <a:schemeClr val="tx1"/>
                </a:solidFill>
                <a:latin typeface="Arial" charset="0"/>
                <a:ea typeface="ＭＳ ゴシック" pitchFamily="49" charset="-128"/>
              </a:defRPr>
            </a:lvl5pPr>
            <a:lvl6pPr marL="2514600" indent="-228600" eaLnBrk="0" fontAlgn="base" hangingPunct="0">
              <a:spcBef>
                <a:spcPct val="50000"/>
              </a:spcBef>
              <a:spcAft>
                <a:spcPct val="0"/>
              </a:spcAft>
              <a:defRPr kumimoji="1" sz="1400">
                <a:solidFill>
                  <a:schemeClr val="tx1"/>
                </a:solidFill>
                <a:latin typeface="Arial" charset="0"/>
                <a:ea typeface="ＭＳ ゴシック" pitchFamily="49" charset="-128"/>
              </a:defRPr>
            </a:lvl6pPr>
            <a:lvl7pPr marL="2971800" indent="-228600" eaLnBrk="0" fontAlgn="base" hangingPunct="0">
              <a:spcBef>
                <a:spcPct val="50000"/>
              </a:spcBef>
              <a:spcAft>
                <a:spcPct val="0"/>
              </a:spcAft>
              <a:defRPr kumimoji="1" sz="1400">
                <a:solidFill>
                  <a:schemeClr val="tx1"/>
                </a:solidFill>
                <a:latin typeface="Arial" charset="0"/>
                <a:ea typeface="ＭＳ ゴシック" pitchFamily="49" charset="-128"/>
              </a:defRPr>
            </a:lvl7pPr>
            <a:lvl8pPr marL="3429000" indent="-228600" eaLnBrk="0" fontAlgn="base" hangingPunct="0">
              <a:spcBef>
                <a:spcPct val="50000"/>
              </a:spcBef>
              <a:spcAft>
                <a:spcPct val="0"/>
              </a:spcAft>
              <a:defRPr kumimoji="1" sz="1400">
                <a:solidFill>
                  <a:schemeClr val="tx1"/>
                </a:solidFill>
                <a:latin typeface="Arial" charset="0"/>
                <a:ea typeface="ＭＳ ゴシック" pitchFamily="49" charset="-128"/>
              </a:defRPr>
            </a:lvl8pPr>
            <a:lvl9pPr marL="3886200" indent="-228600" eaLnBrk="0" fontAlgn="base" hangingPunct="0">
              <a:spcBef>
                <a:spcPct val="50000"/>
              </a:spcBef>
              <a:spcAft>
                <a:spcPct val="0"/>
              </a:spcAft>
              <a:defRPr kumimoji="1" sz="1400">
                <a:solidFill>
                  <a:schemeClr val="tx1"/>
                </a:solidFill>
                <a:latin typeface="Arial" charset="0"/>
                <a:ea typeface="ＭＳ ゴシック" pitchFamily="49" charset="-128"/>
              </a:defRPr>
            </a:lvl9pPr>
          </a:lstStyle>
          <a:p>
            <a:pPr eaLnBrk="1" hangingPunct="1"/>
            <a:r>
              <a:rPr lang="ja-JP" altLang="en-US" dirty="0">
                <a:latin typeface="ＭＳ ゴシック" panose="020B0609070205080204" pitchFamily="49" charset="-128"/>
              </a:rPr>
              <a:t>画面右下の「出力」ボタンで</a:t>
            </a:r>
            <a:r>
              <a:rPr lang="en-US" altLang="ja-JP" dirty="0">
                <a:latin typeface="ＭＳ ゴシック" panose="020B0609070205080204" pitchFamily="49" charset="-128"/>
              </a:rPr>
              <a:t>EXCEL</a:t>
            </a:r>
            <a:r>
              <a:rPr lang="ja-JP" altLang="en-US" dirty="0">
                <a:latin typeface="ＭＳ ゴシック" panose="020B0609070205080204" pitchFamily="49" charset="-128"/>
              </a:rPr>
              <a:t>形式でプリントアウトすることもできます。</a:t>
            </a:r>
            <a:endParaRPr lang="en-US" altLang="ja-JP" dirty="0">
              <a:latin typeface="ＭＳ ゴシック" panose="020B0609070205080204" pitchFamily="49" charset="-128"/>
            </a:endParaRPr>
          </a:p>
        </p:txBody>
      </p:sp>
      <p:sp>
        <p:nvSpPr>
          <p:cNvPr id="42" name="Text Box 33"/>
          <p:cNvSpPr txBox="1">
            <a:spLocks noChangeArrowheads="1"/>
          </p:cNvSpPr>
          <p:nvPr/>
        </p:nvSpPr>
        <p:spPr bwMode="auto">
          <a:xfrm>
            <a:off x="233217" y="446072"/>
            <a:ext cx="7359400" cy="27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統計情報表示画面</a:t>
            </a: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　</a:t>
            </a:r>
            <a:r>
              <a:rPr lang="en-US" altLang="ja-JP" sz="1400" dirty="0">
                <a:latin typeface="ＭＳ ゴシック" panose="020B0609070205080204" pitchFamily="49" charset="-128"/>
                <a:ea typeface="ＭＳ ゴシック" panose="020B0609070205080204" pitchFamily="49" charset="-128"/>
              </a:rPr>
              <a:t>※</a:t>
            </a:r>
            <a:r>
              <a:rPr lang="ja-JP" altLang="en-US" sz="1400" dirty="0">
                <a:latin typeface="ＭＳ ゴシック" panose="020B0609070205080204" pitchFamily="49" charset="-128"/>
                <a:ea typeface="ＭＳ ゴシック" panose="020B0609070205080204" pitchFamily="49" charset="-128"/>
              </a:rPr>
              <a:t>この画面で表示される統計情報は前月末時点のものです。</a:t>
            </a:r>
            <a:endParaRPr lang="en-US" altLang="ja-JP" sz="1400" dirty="0">
              <a:latin typeface="ＭＳ ゴシック" panose="020B0609070205080204" pitchFamily="49" charset="-128"/>
              <a:ea typeface="ＭＳ ゴシック" panose="020B0609070205080204" pitchFamily="49" charset="-128"/>
            </a:endParaRPr>
          </a:p>
        </p:txBody>
      </p:sp>
      <p:sp>
        <p:nvSpPr>
          <p:cNvPr id="69" name="AutoShape 25"/>
          <p:cNvSpPr>
            <a:spLocks noChangeArrowheads="1"/>
          </p:cNvSpPr>
          <p:nvPr/>
        </p:nvSpPr>
        <p:spPr bwMode="auto">
          <a:xfrm>
            <a:off x="4286248" y="3198616"/>
            <a:ext cx="500066" cy="611386"/>
          </a:xfrm>
          <a:prstGeom prst="rightArrow">
            <a:avLst>
              <a:gd name="adj1" fmla="val 50000"/>
              <a:gd name="adj2" fmla="val 49863"/>
            </a:avLst>
          </a:prstGeom>
          <a:solidFill>
            <a:schemeClr val="accent1"/>
          </a:solidFill>
          <a:ln w="9525" algn="ctr">
            <a:solidFill>
              <a:schemeClr val="tx1"/>
            </a:solidFill>
            <a:miter lim="800000"/>
            <a:headEnd/>
            <a:tailEnd/>
          </a:ln>
        </p:spPr>
        <p:txBody>
          <a:bodyPr wrap="square" anchor="ctr">
            <a:spAutoFit/>
          </a:bodyPr>
          <a:lstStyle/>
          <a:p>
            <a:pPr algn="ctr"/>
            <a:endParaRPr lang="ja-JP" altLang="en-US">
              <a:latin typeface="ＭＳ ゴシック" pitchFamily="49" charset="-128"/>
            </a:endParaRPr>
          </a:p>
        </p:txBody>
      </p:sp>
      <p:pic>
        <p:nvPicPr>
          <p:cNvPr id="2050" name="Picture 2"/>
          <p:cNvPicPr>
            <a:picLocks noChangeAspect="1" noChangeArrowheads="1"/>
          </p:cNvPicPr>
          <p:nvPr/>
        </p:nvPicPr>
        <p:blipFill>
          <a:blip r:embed="rId2" cstate="print"/>
          <a:srcRect/>
          <a:stretch>
            <a:fillRect/>
          </a:stretch>
        </p:blipFill>
        <p:spPr bwMode="auto">
          <a:xfrm>
            <a:off x="5630863" y="2554288"/>
            <a:ext cx="78757" cy="74612"/>
          </a:xfrm>
          <a:prstGeom prst="rect">
            <a:avLst/>
          </a:prstGeom>
          <a:noFill/>
          <a:ln w="9525">
            <a:noFill/>
            <a:miter lim="800000"/>
            <a:headEnd/>
            <a:tailEnd/>
          </a:ln>
          <a:effectLst/>
        </p:spPr>
      </p:pic>
      <p:pic>
        <p:nvPicPr>
          <p:cNvPr id="20" name="図 10" descr="img03.png"/>
          <p:cNvPicPr>
            <a:picLocks noChangeAspect="1"/>
          </p:cNvPicPr>
          <p:nvPr/>
        </p:nvPicPr>
        <p:blipFill>
          <a:blip r:embed="rId3"/>
          <a:srcRect/>
          <a:stretch>
            <a:fillRect/>
          </a:stretch>
        </p:blipFill>
        <p:spPr bwMode="auto">
          <a:xfrm>
            <a:off x="4647656" y="5448900"/>
            <a:ext cx="214281" cy="362966"/>
          </a:xfrm>
          <a:prstGeom prst="rect">
            <a:avLst/>
          </a:prstGeom>
          <a:noFill/>
          <a:ln w="9525">
            <a:noFill/>
            <a:miter lim="800000"/>
            <a:headEnd/>
            <a:tailEnd/>
          </a:ln>
        </p:spPr>
      </p:pic>
      <p:pic>
        <p:nvPicPr>
          <p:cNvPr id="21" name="図 20"/>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8945" y="825783"/>
            <a:ext cx="5400675" cy="3295650"/>
          </a:xfrm>
          <a:prstGeom prst="rect">
            <a:avLst/>
          </a:prstGeom>
          <a:noFill/>
          <a:ln>
            <a:noFill/>
          </a:ln>
        </p:spPr>
      </p:pic>
      <p:pic>
        <p:nvPicPr>
          <p:cNvPr id="23" name="図 22"/>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43808" y="3242310"/>
            <a:ext cx="5390515" cy="3333115"/>
          </a:xfrm>
          <a:prstGeom prst="rect">
            <a:avLst/>
          </a:prstGeom>
          <a:noFill/>
          <a:ln>
            <a:noFill/>
          </a:ln>
        </p:spPr>
      </p:pic>
      <p:sp>
        <p:nvSpPr>
          <p:cNvPr id="24" name="Text Box 33"/>
          <p:cNvSpPr txBox="1">
            <a:spLocks noChangeArrowheads="1"/>
          </p:cNvSpPr>
          <p:nvPr/>
        </p:nvSpPr>
        <p:spPr bwMode="auto">
          <a:xfrm>
            <a:off x="3635896" y="3288251"/>
            <a:ext cx="2592288" cy="21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000" b="1" dirty="0">
                <a:ea typeface="ＭＳ ゴシック" pitchFamily="49" charset="-128"/>
              </a:rPr>
              <a:t>(</a:t>
            </a:r>
            <a:r>
              <a:rPr lang="ja-JP" altLang="en-US" sz="1000" b="1" dirty="0">
                <a:ea typeface="ＭＳ ゴシック" pitchFamily="49" charset="-128"/>
              </a:rPr>
              <a:t>例</a:t>
            </a:r>
            <a:r>
              <a:rPr lang="en-US" altLang="ja-JP" sz="1000" b="1" dirty="0">
                <a:ea typeface="ＭＳ ゴシック" pitchFamily="49" charset="-128"/>
              </a:rPr>
              <a:t>)</a:t>
            </a:r>
            <a:r>
              <a:rPr lang="ja-JP" altLang="en-US" sz="1000" b="1" dirty="0">
                <a:ea typeface="ＭＳ ゴシック" pitchFamily="49" charset="-128"/>
              </a:rPr>
              <a:t>　旧制度　受給県者　</a:t>
            </a:r>
            <a:r>
              <a:rPr lang="en-US" altLang="ja-JP" sz="1000" b="1" dirty="0">
                <a:ea typeface="ＭＳ ゴシック" pitchFamily="49" charset="-128"/>
              </a:rPr>
              <a:t>JA</a:t>
            </a:r>
            <a:r>
              <a:rPr lang="ja-JP" altLang="en-US" sz="1000" b="1" dirty="0">
                <a:ea typeface="ＭＳ ゴシック" pitchFamily="49" charset="-128"/>
              </a:rPr>
              <a:t>別　富山県</a:t>
            </a:r>
            <a:endParaRPr lang="en-US" altLang="ja-JP" sz="1000" b="1" dirty="0">
              <a:ea typeface="ＭＳ ゴシック" pitchFamily="49" charset="-128"/>
            </a:endParaRPr>
          </a:p>
        </p:txBody>
      </p:sp>
      <p:sp>
        <p:nvSpPr>
          <p:cNvPr id="25" name="Text Box 33"/>
          <p:cNvSpPr txBox="1">
            <a:spLocks noChangeArrowheads="1"/>
          </p:cNvSpPr>
          <p:nvPr/>
        </p:nvSpPr>
        <p:spPr bwMode="auto">
          <a:xfrm>
            <a:off x="899592" y="891583"/>
            <a:ext cx="2736304" cy="21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568" tIns="30784" rIns="61568" bIns="30784">
            <a:spAutoFit/>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en-US" altLang="ja-JP" sz="1000" b="1" dirty="0">
                <a:ea typeface="ＭＳ ゴシック" pitchFamily="49" charset="-128"/>
              </a:rPr>
              <a:t>(</a:t>
            </a:r>
            <a:r>
              <a:rPr lang="ja-JP" altLang="en-US" sz="1000" b="1" dirty="0">
                <a:ea typeface="ＭＳ ゴシック" pitchFamily="49" charset="-128"/>
              </a:rPr>
              <a:t>例</a:t>
            </a:r>
            <a:r>
              <a:rPr lang="en-US" altLang="ja-JP" sz="1000" b="1" dirty="0">
                <a:ea typeface="ＭＳ ゴシック" pitchFamily="49" charset="-128"/>
              </a:rPr>
              <a:t>)</a:t>
            </a:r>
            <a:r>
              <a:rPr lang="ja-JP" altLang="en-US" sz="1000" b="1" dirty="0">
                <a:ea typeface="ＭＳ ゴシック" pitchFamily="49" charset="-128"/>
              </a:rPr>
              <a:t>　新制度　被保険者　市町村別　富山県</a:t>
            </a:r>
            <a:endParaRPr lang="en-US" altLang="ja-JP" sz="1000" b="1" dirty="0">
              <a:ea typeface="ＭＳ ゴシック" pitchFamily="49" charset="-128"/>
            </a:endParaRPr>
          </a:p>
        </p:txBody>
      </p:sp>
      <p:sp>
        <p:nvSpPr>
          <p:cNvPr id="3" name="スライド番号プレースホルダー 2"/>
          <p:cNvSpPr>
            <a:spLocks noGrp="1"/>
          </p:cNvSpPr>
          <p:nvPr>
            <p:ph type="sldNum" sz="quarter" idx="12"/>
          </p:nvPr>
        </p:nvSpPr>
        <p:spPr>
          <a:xfrm>
            <a:off x="8316416" y="6277475"/>
            <a:ext cx="452477" cy="476250"/>
          </a:xfrm>
        </p:spPr>
        <p:txBody>
          <a:bodyPr/>
          <a:lstStyle/>
          <a:p>
            <a:pPr>
              <a:defRPr/>
            </a:pPr>
            <a:r>
              <a:rPr lang="en-US" altLang="ja-JP" dirty="0"/>
              <a:t>66</a:t>
            </a:r>
          </a:p>
        </p:txBody>
      </p:sp>
      <p:sp>
        <p:nvSpPr>
          <p:cNvPr id="2" name="正方形/長方形 1">
            <a:extLst>
              <a:ext uri="{FF2B5EF4-FFF2-40B4-BE49-F238E27FC236}">
                <a16:creationId xmlns:a16="http://schemas.microsoft.com/office/drawing/2014/main" id="{3895AE6D-7BD4-4B78-8B94-F6CABBF65FC8}"/>
              </a:ext>
            </a:extLst>
          </p:cNvPr>
          <p:cNvSpPr/>
          <p:nvPr/>
        </p:nvSpPr>
        <p:spPr bwMode="auto">
          <a:xfrm>
            <a:off x="7380312" y="6245225"/>
            <a:ext cx="854011" cy="373894"/>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400" b="0" i="0" u="none" strike="noStrike" cap="none" normalizeH="0" baseline="0">
              <a:ln>
                <a:noFill/>
              </a:ln>
              <a:solidFill>
                <a:schemeClr val="tx1"/>
              </a:solidFill>
              <a:effectLst/>
              <a:latin typeface="ＭＳ ゴシック" pitchFamily="49" charset="-128"/>
              <a:ea typeface="ＭＳ ゴシック" pitchFamily="49" charset="-128"/>
            </a:endParaRPr>
          </a:p>
        </p:txBody>
      </p:sp>
    </p:spTree>
    <p:extLst>
      <p:ext uri="{BB962C8B-B14F-4D97-AF65-F5344CB8AC3E}">
        <p14:creationId xmlns:p14="http://schemas.microsoft.com/office/powerpoint/2010/main" val="41469680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solidFill>
            <a:schemeClr val="bg1"/>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sz="1800" b="1" i="0" u="none" strike="noStrike" cap="none" normalizeH="0" baseline="0" dirty="0" smtClean="0">
            <a:ln>
              <a:noFill/>
            </a:ln>
            <a:solidFill>
              <a:srgbClr val="FF0000"/>
            </a:solidFill>
            <a:effectLst/>
            <a:latin typeface="ＭＳ ゴシック" pitchFamily="49" charset="-128"/>
            <a:ea typeface="ＭＳ ゴシック" pitchFamily="49" charset="-128"/>
          </a:defRPr>
        </a:defPPr>
      </a:lstStyle>
    </a:spDef>
    <a:lnDef>
      <a:spPr bwMode="auto">
        <a:xfrm>
          <a:off x="0" y="0"/>
          <a:ext cx="1" cy="1"/>
        </a:xfrm>
        <a:custGeom>
          <a:avLst/>
          <a:gdLst/>
          <a:ahLst/>
          <a:cxnLst/>
          <a:rect l="0" t="0" r="0" b="0"/>
          <a:pathLst/>
        </a:custGeom>
        <a:solidFill>
          <a:srgbClr val="FFCC00"/>
        </a:solidFill>
        <a:ln w="9525" cap="flat" cmpd="sng" algn="ctr">
          <a:solidFill>
            <a:srgbClr val="FFCC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1400" b="0" i="0" u="none" strike="noStrike" cap="none" normalizeH="0" baseline="0" smtClean="0">
            <a:ln>
              <a:noFill/>
            </a:ln>
            <a:solidFill>
              <a:schemeClr val="tx1"/>
            </a:solidFill>
            <a:effectLst/>
            <a:latin typeface="ＭＳ ゴシック" pitchFamily="49" charset="-128"/>
            <a:ea typeface="ＭＳ ゴシック" pitchFamily="49"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28375</TotalTime>
  <Words>5686</Words>
  <Application>Microsoft Office PowerPoint</Application>
  <PresentationFormat>画面に合わせる (4:3)</PresentationFormat>
  <Paragraphs>748</Paragraphs>
  <Slides>66</Slides>
  <Notes>18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66</vt:i4>
      </vt:variant>
    </vt:vector>
  </HeadingPairs>
  <TitlesOfParts>
    <vt:vector size="72" baseType="lpstr">
      <vt:lpstr>ＭＳ Ｐゴシック</vt:lpstr>
      <vt:lpstr>ＭＳ ゴシック</vt:lpstr>
      <vt:lpstr>ＭＳ 明朝</vt:lpstr>
      <vt:lpstr>游ゴシック</vt:lpstr>
      <vt:lpstr>Arial</vt:lpstr>
      <vt:lpstr>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８.システムを利用して届出書等を作成した場合の事務取扱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【参考】直近10年間の運用利回り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野中　祐哉</dc:creator>
  <cp:lastModifiedBy>石井 文萌</cp:lastModifiedBy>
  <cp:revision>86</cp:revision>
  <cp:lastPrinted>2025-06-26T05:09:04Z</cp:lastPrinted>
  <dcterms:created xsi:type="dcterms:W3CDTF">2008-07-30T07:32:43Z</dcterms:created>
  <dcterms:modified xsi:type="dcterms:W3CDTF">2025-06-26T05:09:17Z</dcterms:modified>
</cp:coreProperties>
</file>