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handoutMasterIdLst>
    <p:handoutMasterId r:id="rId7"/>
  </p:handoutMasterIdLst>
  <p:sldIdLst>
    <p:sldId id="257" r:id="rId2"/>
    <p:sldId id="260" r:id="rId3"/>
    <p:sldId id="258" r:id="rId4"/>
    <p:sldId id="259" r:id="rId5"/>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57CFFA7-E705-E8DF-820F-3CE0F40C252F}" name="島内 美穂" initials="美島" userId="S::shimauchi@znknca.onmicrosoft.com::e65694ae-d66f-45ca-b07a-e49d63de70a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DF0E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477" autoAdjust="0"/>
  </p:normalViewPr>
  <p:slideViewPr>
    <p:cSldViewPr snapToGrid="0">
      <p:cViewPr varScale="1">
        <p:scale>
          <a:sx n="88" d="100"/>
          <a:sy n="88" d="100"/>
        </p:scale>
        <p:origin x="466"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1E065C25-9931-77E4-F233-3475E76D6903}"/>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F8FF1563-2079-1213-F274-B81C4D87D6E8}"/>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11B6720C-6FB3-4791-9D22-AAB2BA5263F0}" type="datetimeFigureOut">
              <a:rPr kumimoji="1" lang="ja-JP" altLang="en-US" smtClean="0"/>
              <a:t>2025/12/23</a:t>
            </a:fld>
            <a:endParaRPr kumimoji="1" lang="ja-JP" altLang="en-US"/>
          </a:p>
        </p:txBody>
      </p:sp>
      <p:sp>
        <p:nvSpPr>
          <p:cNvPr id="4" name="フッター プレースホルダー 3">
            <a:extLst>
              <a:ext uri="{FF2B5EF4-FFF2-40B4-BE49-F238E27FC236}">
                <a16:creationId xmlns:a16="http://schemas.microsoft.com/office/drawing/2014/main" id="{D4CF2BE0-E898-3ADC-088A-EBC1DA154C35}"/>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B1415855-C740-56D0-E932-DCF71C39D631}"/>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98581278-4EC5-4C47-87FE-D3EDAEE0A5D5}" type="slidenum">
              <a:rPr kumimoji="1" lang="ja-JP" altLang="en-US" smtClean="0"/>
              <a:t>‹#›</a:t>
            </a:fld>
            <a:endParaRPr kumimoji="1" lang="ja-JP" altLang="en-US"/>
          </a:p>
        </p:txBody>
      </p:sp>
    </p:spTree>
    <p:extLst>
      <p:ext uri="{BB962C8B-B14F-4D97-AF65-F5344CB8AC3E}">
        <p14:creationId xmlns:p14="http://schemas.microsoft.com/office/powerpoint/2010/main" val="14072228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7CE137BD-997C-4606-8132-6BA31B9F035D}" type="datetimeFigureOut">
              <a:rPr kumimoji="1" lang="ja-JP" altLang="en-US" smtClean="0"/>
              <a:t>2025/12/23</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19D89EF0-2E65-4909-8C54-A9383BC56FD1}" type="slidenum">
              <a:rPr kumimoji="1" lang="ja-JP" altLang="en-US" smtClean="0"/>
              <a:t>‹#›</a:t>
            </a:fld>
            <a:endParaRPr kumimoji="1" lang="ja-JP" altLang="en-US"/>
          </a:p>
        </p:txBody>
      </p:sp>
    </p:spTree>
    <p:extLst>
      <p:ext uri="{BB962C8B-B14F-4D97-AF65-F5344CB8AC3E}">
        <p14:creationId xmlns:p14="http://schemas.microsoft.com/office/powerpoint/2010/main" val="325156918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19D89EF0-2E65-4909-8C54-A9383BC56FD1}" type="slidenum">
              <a:rPr kumimoji="1" lang="ja-JP" altLang="en-US" smtClean="0"/>
              <a:t>1</a:t>
            </a:fld>
            <a:endParaRPr kumimoji="1" lang="ja-JP" altLang="en-US"/>
          </a:p>
        </p:txBody>
      </p:sp>
    </p:spTree>
    <p:extLst>
      <p:ext uri="{BB962C8B-B14F-4D97-AF65-F5344CB8AC3E}">
        <p14:creationId xmlns:p14="http://schemas.microsoft.com/office/powerpoint/2010/main" val="3361456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ヘッダー プレースホルダー 3"/>
          <p:cNvSpPr>
            <a:spLocks noGrp="1"/>
          </p:cNvSpPr>
          <p:nvPr>
            <p:ph type="hdr" sz="quarter"/>
          </p:nvPr>
        </p:nvSpPr>
        <p:spPr/>
        <p:txBody>
          <a:bodyPr/>
          <a:lstStyle/>
          <a:p>
            <a:r>
              <a:rPr kumimoji="1" lang="en-US" altLang="ja-JP"/>
              <a:t>【</a:t>
            </a:r>
            <a:r>
              <a:rPr kumimoji="1" lang="ja-JP" altLang="en-US"/>
              <a:t>別紙１</a:t>
            </a:r>
            <a:r>
              <a:rPr kumimoji="1" lang="en-US" altLang="ja-JP"/>
              <a:t>】</a:t>
            </a:r>
            <a:endParaRPr kumimoji="1" lang="ja-JP" altLang="en-US"/>
          </a:p>
        </p:txBody>
      </p:sp>
    </p:spTree>
    <p:extLst>
      <p:ext uri="{BB962C8B-B14F-4D97-AF65-F5344CB8AC3E}">
        <p14:creationId xmlns:p14="http://schemas.microsoft.com/office/powerpoint/2010/main" val="843155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ヘッダー プレースホルダー 3"/>
          <p:cNvSpPr>
            <a:spLocks noGrp="1"/>
          </p:cNvSpPr>
          <p:nvPr>
            <p:ph type="hdr" sz="quarter"/>
          </p:nvPr>
        </p:nvSpPr>
        <p:spPr/>
        <p:txBody>
          <a:bodyPr/>
          <a:lstStyle/>
          <a:p>
            <a:r>
              <a:rPr kumimoji="1" lang="en-US" altLang="ja-JP"/>
              <a:t>【</a:t>
            </a:r>
            <a:r>
              <a:rPr kumimoji="1" lang="ja-JP" altLang="en-US"/>
              <a:t>別紙１</a:t>
            </a:r>
            <a:r>
              <a:rPr kumimoji="1" lang="en-US" altLang="ja-JP"/>
              <a:t>】</a:t>
            </a:r>
            <a:endParaRPr kumimoji="1" lang="ja-JP" altLang="en-US"/>
          </a:p>
        </p:txBody>
      </p:sp>
    </p:spTree>
    <p:extLst>
      <p:ext uri="{BB962C8B-B14F-4D97-AF65-F5344CB8AC3E}">
        <p14:creationId xmlns:p14="http://schemas.microsoft.com/office/powerpoint/2010/main" val="33658896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ヘッダー プレースホルダー 3"/>
          <p:cNvSpPr>
            <a:spLocks noGrp="1"/>
          </p:cNvSpPr>
          <p:nvPr>
            <p:ph type="hdr" sz="quarter"/>
          </p:nvPr>
        </p:nvSpPr>
        <p:spPr/>
        <p:txBody>
          <a:bodyPr/>
          <a:lstStyle/>
          <a:p>
            <a:r>
              <a:rPr kumimoji="1" lang="en-US" altLang="ja-JP"/>
              <a:t>【</a:t>
            </a:r>
            <a:r>
              <a:rPr kumimoji="1" lang="ja-JP" altLang="en-US"/>
              <a:t>別紙１</a:t>
            </a:r>
            <a:r>
              <a:rPr kumimoji="1" lang="en-US" altLang="ja-JP"/>
              <a:t>】</a:t>
            </a:r>
            <a:endParaRPr kumimoji="1" lang="ja-JP" altLang="en-US"/>
          </a:p>
        </p:txBody>
      </p:sp>
    </p:spTree>
    <p:extLst>
      <p:ext uri="{BB962C8B-B14F-4D97-AF65-F5344CB8AC3E}">
        <p14:creationId xmlns:p14="http://schemas.microsoft.com/office/powerpoint/2010/main" val="1201323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78AB46-D666-9ABF-ABC0-8EC2126E99BC}"/>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3872C4AE-FCA2-3351-0EC4-98AD94C3EA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9EDB68CC-0F4D-7A62-5A94-A77AB77B64B1}"/>
              </a:ext>
            </a:extLst>
          </p:cNvPr>
          <p:cNvSpPr>
            <a:spLocks noGrp="1"/>
          </p:cNvSpPr>
          <p:nvPr>
            <p:ph type="dt" sz="half" idx="10"/>
          </p:nvPr>
        </p:nvSpPr>
        <p:spPr/>
        <p:txBody>
          <a:bodyPr/>
          <a:lstStyle/>
          <a:p>
            <a:fld id="{F9A11E90-8726-4017-8AE1-47B9A13FC37F}" type="datetimeFigureOut">
              <a:rPr kumimoji="1" lang="ja-JP" altLang="en-US" smtClean="0"/>
              <a:t>2025/12/23</a:t>
            </a:fld>
            <a:endParaRPr kumimoji="1" lang="ja-JP" altLang="en-US"/>
          </a:p>
        </p:txBody>
      </p:sp>
      <p:sp>
        <p:nvSpPr>
          <p:cNvPr id="5" name="フッター プレースホルダー 4">
            <a:extLst>
              <a:ext uri="{FF2B5EF4-FFF2-40B4-BE49-F238E27FC236}">
                <a16:creationId xmlns:a16="http://schemas.microsoft.com/office/drawing/2014/main" id="{34AA94C0-143E-53A6-29D6-998DA4152A5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2FCAABB-F6FB-BF99-5E47-4D2B392820D0}"/>
              </a:ext>
            </a:extLst>
          </p:cNvPr>
          <p:cNvSpPr>
            <a:spLocks noGrp="1"/>
          </p:cNvSpPr>
          <p:nvPr>
            <p:ph type="sldNum" sz="quarter" idx="12"/>
          </p:nvPr>
        </p:nvSpPr>
        <p:spPr/>
        <p:txBody>
          <a:bodyPr/>
          <a:lstStyle/>
          <a:p>
            <a:fld id="{39F2D28F-7776-495C-90CB-DBD839C0609B}" type="slidenum">
              <a:rPr kumimoji="1" lang="ja-JP" altLang="en-US" smtClean="0"/>
              <a:t>‹#›</a:t>
            </a:fld>
            <a:endParaRPr kumimoji="1" lang="ja-JP" altLang="en-US"/>
          </a:p>
        </p:txBody>
      </p:sp>
    </p:spTree>
    <p:extLst>
      <p:ext uri="{BB962C8B-B14F-4D97-AF65-F5344CB8AC3E}">
        <p14:creationId xmlns:p14="http://schemas.microsoft.com/office/powerpoint/2010/main" val="864916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FEA8B3-F240-FB73-A5E8-B3A6F9E4858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D7AEB7B-46B4-E32E-D693-661112A9EACB}"/>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696C34F-3285-D6F3-E5C0-094A5E0DDEE1}"/>
              </a:ext>
            </a:extLst>
          </p:cNvPr>
          <p:cNvSpPr>
            <a:spLocks noGrp="1"/>
          </p:cNvSpPr>
          <p:nvPr>
            <p:ph type="dt" sz="half" idx="10"/>
          </p:nvPr>
        </p:nvSpPr>
        <p:spPr/>
        <p:txBody>
          <a:bodyPr/>
          <a:lstStyle/>
          <a:p>
            <a:fld id="{F9A11E90-8726-4017-8AE1-47B9A13FC37F}" type="datetimeFigureOut">
              <a:rPr kumimoji="1" lang="ja-JP" altLang="en-US" smtClean="0"/>
              <a:t>2025/12/23</a:t>
            </a:fld>
            <a:endParaRPr kumimoji="1" lang="ja-JP" altLang="en-US"/>
          </a:p>
        </p:txBody>
      </p:sp>
      <p:sp>
        <p:nvSpPr>
          <p:cNvPr id="5" name="フッター プレースホルダー 4">
            <a:extLst>
              <a:ext uri="{FF2B5EF4-FFF2-40B4-BE49-F238E27FC236}">
                <a16:creationId xmlns:a16="http://schemas.microsoft.com/office/drawing/2014/main" id="{C5380DB6-43EE-C8D1-B629-097AD86889D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7C7217F-3263-3C43-5DFF-B62E91AA2E9B}"/>
              </a:ext>
            </a:extLst>
          </p:cNvPr>
          <p:cNvSpPr>
            <a:spLocks noGrp="1"/>
          </p:cNvSpPr>
          <p:nvPr>
            <p:ph type="sldNum" sz="quarter" idx="12"/>
          </p:nvPr>
        </p:nvSpPr>
        <p:spPr/>
        <p:txBody>
          <a:bodyPr/>
          <a:lstStyle/>
          <a:p>
            <a:fld id="{39F2D28F-7776-495C-90CB-DBD839C0609B}" type="slidenum">
              <a:rPr kumimoji="1" lang="ja-JP" altLang="en-US" smtClean="0"/>
              <a:t>‹#›</a:t>
            </a:fld>
            <a:endParaRPr kumimoji="1" lang="ja-JP" altLang="en-US"/>
          </a:p>
        </p:txBody>
      </p:sp>
    </p:spTree>
    <p:extLst>
      <p:ext uri="{BB962C8B-B14F-4D97-AF65-F5344CB8AC3E}">
        <p14:creationId xmlns:p14="http://schemas.microsoft.com/office/powerpoint/2010/main" val="4226429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83D229-8CC4-1CAC-2ADF-8B741CD698E1}"/>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A6BA5FC-1ADD-FCC5-5BD6-163D0066924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7056235F-6AAD-1A02-6FB9-A1065FE17A16}"/>
              </a:ext>
            </a:extLst>
          </p:cNvPr>
          <p:cNvSpPr>
            <a:spLocks noGrp="1"/>
          </p:cNvSpPr>
          <p:nvPr>
            <p:ph type="dt" sz="half" idx="10"/>
          </p:nvPr>
        </p:nvSpPr>
        <p:spPr/>
        <p:txBody>
          <a:bodyPr/>
          <a:lstStyle/>
          <a:p>
            <a:fld id="{F9A11E90-8726-4017-8AE1-47B9A13FC37F}" type="datetimeFigureOut">
              <a:rPr kumimoji="1" lang="ja-JP" altLang="en-US" smtClean="0"/>
              <a:t>2025/12/23</a:t>
            </a:fld>
            <a:endParaRPr kumimoji="1" lang="ja-JP" altLang="en-US"/>
          </a:p>
        </p:txBody>
      </p:sp>
      <p:sp>
        <p:nvSpPr>
          <p:cNvPr id="5" name="フッター プレースホルダー 4">
            <a:extLst>
              <a:ext uri="{FF2B5EF4-FFF2-40B4-BE49-F238E27FC236}">
                <a16:creationId xmlns:a16="http://schemas.microsoft.com/office/drawing/2014/main" id="{9C8AAD63-A204-24EF-34B9-8F6E35DD7F7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FE70926-197A-C430-4455-92D0C4AAA7A0}"/>
              </a:ext>
            </a:extLst>
          </p:cNvPr>
          <p:cNvSpPr>
            <a:spLocks noGrp="1"/>
          </p:cNvSpPr>
          <p:nvPr>
            <p:ph type="sldNum" sz="quarter" idx="12"/>
          </p:nvPr>
        </p:nvSpPr>
        <p:spPr/>
        <p:txBody>
          <a:bodyPr/>
          <a:lstStyle/>
          <a:p>
            <a:fld id="{39F2D28F-7776-495C-90CB-DBD839C0609B}" type="slidenum">
              <a:rPr kumimoji="1" lang="ja-JP" altLang="en-US" smtClean="0"/>
              <a:t>‹#›</a:t>
            </a:fld>
            <a:endParaRPr kumimoji="1" lang="ja-JP" altLang="en-US"/>
          </a:p>
        </p:txBody>
      </p:sp>
    </p:spTree>
    <p:extLst>
      <p:ext uri="{BB962C8B-B14F-4D97-AF65-F5344CB8AC3E}">
        <p14:creationId xmlns:p14="http://schemas.microsoft.com/office/powerpoint/2010/main" val="4014022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83E8C0C-7293-28FE-4E76-4BD7F09B948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D3A4F9D-C6FE-F4BC-4E5E-23D22575A895}"/>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F3225C1-6995-3058-975A-4FA39EC757D4}"/>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818D51A0-5D7B-53DF-7413-81BDC815DD0D}"/>
              </a:ext>
            </a:extLst>
          </p:cNvPr>
          <p:cNvSpPr>
            <a:spLocks noGrp="1"/>
          </p:cNvSpPr>
          <p:nvPr>
            <p:ph type="dt" sz="half" idx="10"/>
          </p:nvPr>
        </p:nvSpPr>
        <p:spPr/>
        <p:txBody>
          <a:bodyPr/>
          <a:lstStyle/>
          <a:p>
            <a:fld id="{F9A11E90-8726-4017-8AE1-47B9A13FC37F}" type="datetimeFigureOut">
              <a:rPr kumimoji="1" lang="ja-JP" altLang="en-US" smtClean="0"/>
              <a:t>2025/12/23</a:t>
            </a:fld>
            <a:endParaRPr kumimoji="1" lang="ja-JP" altLang="en-US"/>
          </a:p>
        </p:txBody>
      </p:sp>
      <p:sp>
        <p:nvSpPr>
          <p:cNvPr id="6" name="フッター プレースホルダー 5">
            <a:extLst>
              <a:ext uri="{FF2B5EF4-FFF2-40B4-BE49-F238E27FC236}">
                <a16:creationId xmlns:a16="http://schemas.microsoft.com/office/drawing/2014/main" id="{2695284D-3BE4-EB59-084B-779E99BA52B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1EAE0D9-C5A7-D9FE-9B82-216FBAB6891C}"/>
              </a:ext>
            </a:extLst>
          </p:cNvPr>
          <p:cNvSpPr>
            <a:spLocks noGrp="1"/>
          </p:cNvSpPr>
          <p:nvPr>
            <p:ph type="sldNum" sz="quarter" idx="12"/>
          </p:nvPr>
        </p:nvSpPr>
        <p:spPr/>
        <p:txBody>
          <a:bodyPr/>
          <a:lstStyle/>
          <a:p>
            <a:fld id="{39F2D28F-7776-495C-90CB-DBD839C0609B}" type="slidenum">
              <a:rPr kumimoji="1" lang="ja-JP" altLang="en-US" smtClean="0"/>
              <a:t>‹#›</a:t>
            </a:fld>
            <a:endParaRPr kumimoji="1" lang="ja-JP" altLang="en-US"/>
          </a:p>
        </p:txBody>
      </p:sp>
    </p:spTree>
    <p:extLst>
      <p:ext uri="{BB962C8B-B14F-4D97-AF65-F5344CB8AC3E}">
        <p14:creationId xmlns:p14="http://schemas.microsoft.com/office/powerpoint/2010/main" val="493355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A806E9-82BB-2EB1-3D64-FB950945D574}"/>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AC6E705-E767-27BE-05A7-7F231E753F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3E929404-6F17-6413-2D72-78070729F89D}"/>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D2ABF3FC-22FF-D8DD-5E16-B8A8ADD209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5D39FFF2-2C77-DE13-0AB1-57E0ADB34E01}"/>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81EAE6D6-D062-B117-FAA6-A751E1C1ABC4}"/>
              </a:ext>
            </a:extLst>
          </p:cNvPr>
          <p:cNvSpPr>
            <a:spLocks noGrp="1"/>
          </p:cNvSpPr>
          <p:nvPr>
            <p:ph type="dt" sz="half" idx="10"/>
          </p:nvPr>
        </p:nvSpPr>
        <p:spPr/>
        <p:txBody>
          <a:bodyPr/>
          <a:lstStyle/>
          <a:p>
            <a:fld id="{F9A11E90-8726-4017-8AE1-47B9A13FC37F}" type="datetimeFigureOut">
              <a:rPr kumimoji="1" lang="ja-JP" altLang="en-US" smtClean="0"/>
              <a:t>2025/12/23</a:t>
            </a:fld>
            <a:endParaRPr kumimoji="1" lang="ja-JP" altLang="en-US"/>
          </a:p>
        </p:txBody>
      </p:sp>
      <p:sp>
        <p:nvSpPr>
          <p:cNvPr id="8" name="フッター プレースホルダー 7">
            <a:extLst>
              <a:ext uri="{FF2B5EF4-FFF2-40B4-BE49-F238E27FC236}">
                <a16:creationId xmlns:a16="http://schemas.microsoft.com/office/drawing/2014/main" id="{291470F7-31CE-4339-DB0D-DBE002F51D0D}"/>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DB7EF1B0-E757-E104-CCB7-529214791E8B}"/>
              </a:ext>
            </a:extLst>
          </p:cNvPr>
          <p:cNvSpPr>
            <a:spLocks noGrp="1"/>
          </p:cNvSpPr>
          <p:nvPr>
            <p:ph type="sldNum" sz="quarter" idx="12"/>
          </p:nvPr>
        </p:nvSpPr>
        <p:spPr/>
        <p:txBody>
          <a:bodyPr/>
          <a:lstStyle/>
          <a:p>
            <a:fld id="{39F2D28F-7776-495C-90CB-DBD839C0609B}" type="slidenum">
              <a:rPr kumimoji="1" lang="ja-JP" altLang="en-US" smtClean="0"/>
              <a:t>‹#›</a:t>
            </a:fld>
            <a:endParaRPr kumimoji="1" lang="ja-JP" altLang="en-US"/>
          </a:p>
        </p:txBody>
      </p:sp>
    </p:spTree>
    <p:extLst>
      <p:ext uri="{BB962C8B-B14F-4D97-AF65-F5344CB8AC3E}">
        <p14:creationId xmlns:p14="http://schemas.microsoft.com/office/powerpoint/2010/main" val="4023378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5D1077-5E35-CD91-A37B-2B70DA3A1A91}"/>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979B6EC3-F56E-5738-CAD7-A81AE9C12D06}"/>
              </a:ext>
            </a:extLst>
          </p:cNvPr>
          <p:cNvSpPr>
            <a:spLocks noGrp="1"/>
          </p:cNvSpPr>
          <p:nvPr>
            <p:ph type="dt" sz="half" idx="10"/>
          </p:nvPr>
        </p:nvSpPr>
        <p:spPr/>
        <p:txBody>
          <a:bodyPr/>
          <a:lstStyle/>
          <a:p>
            <a:fld id="{F9A11E90-8726-4017-8AE1-47B9A13FC37F}" type="datetimeFigureOut">
              <a:rPr kumimoji="1" lang="ja-JP" altLang="en-US" smtClean="0"/>
              <a:t>2025/12/23</a:t>
            </a:fld>
            <a:endParaRPr kumimoji="1" lang="ja-JP" altLang="en-US"/>
          </a:p>
        </p:txBody>
      </p:sp>
      <p:sp>
        <p:nvSpPr>
          <p:cNvPr id="4" name="フッター プレースホルダー 3">
            <a:extLst>
              <a:ext uri="{FF2B5EF4-FFF2-40B4-BE49-F238E27FC236}">
                <a16:creationId xmlns:a16="http://schemas.microsoft.com/office/drawing/2014/main" id="{F8A47191-9EF0-4724-0402-7FEDD5B628EB}"/>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C04F0CD1-7770-043C-560C-837A400BC614}"/>
              </a:ext>
            </a:extLst>
          </p:cNvPr>
          <p:cNvSpPr>
            <a:spLocks noGrp="1"/>
          </p:cNvSpPr>
          <p:nvPr>
            <p:ph type="sldNum" sz="quarter" idx="12"/>
          </p:nvPr>
        </p:nvSpPr>
        <p:spPr/>
        <p:txBody>
          <a:bodyPr/>
          <a:lstStyle/>
          <a:p>
            <a:fld id="{39F2D28F-7776-495C-90CB-DBD839C0609B}" type="slidenum">
              <a:rPr kumimoji="1" lang="ja-JP" altLang="en-US" smtClean="0"/>
              <a:t>‹#›</a:t>
            </a:fld>
            <a:endParaRPr kumimoji="1" lang="ja-JP" altLang="en-US"/>
          </a:p>
        </p:txBody>
      </p:sp>
    </p:spTree>
    <p:extLst>
      <p:ext uri="{BB962C8B-B14F-4D97-AF65-F5344CB8AC3E}">
        <p14:creationId xmlns:p14="http://schemas.microsoft.com/office/powerpoint/2010/main" val="1664843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8EB24D6A-E789-E050-7527-2D7A4B826EC1}"/>
              </a:ext>
            </a:extLst>
          </p:cNvPr>
          <p:cNvSpPr>
            <a:spLocks noGrp="1"/>
          </p:cNvSpPr>
          <p:nvPr>
            <p:ph type="dt" sz="half" idx="10"/>
          </p:nvPr>
        </p:nvSpPr>
        <p:spPr/>
        <p:txBody>
          <a:bodyPr/>
          <a:lstStyle/>
          <a:p>
            <a:fld id="{F9A11E90-8726-4017-8AE1-47B9A13FC37F}" type="datetimeFigureOut">
              <a:rPr kumimoji="1" lang="ja-JP" altLang="en-US" smtClean="0"/>
              <a:t>2025/12/23</a:t>
            </a:fld>
            <a:endParaRPr kumimoji="1" lang="ja-JP" altLang="en-US"/>
          </a:p>
        </p:txBody>
      </p:sp>
      <p:sp>
        <p:nvSpPr>
          <p:cNvPr id="3" name="フッター プレースホルダー 2">
            <a:extLst>
              <a:ext uri="{FF2B5EF4-FFF2-40B4-BE49-F238E27FC236}">
                <a16:creationId xmlns:a16="http://schemas.microsoft.com/office/drawing/2014/main" id="{80338F06-7B9F-7F47-29A5-02091E88317D}"/>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4DD8C6E5-6148-158D-D102-838017CF7EF7}"/>
              </a:ext>
            </a:extLst>
          </p:cNvPr>
          <p:cNvSpPr>
            <a:spLocks noGrp="1"/>
          </p:cNvSpPr>
          <p:nvPr>
            <p:ph type="sldNum" sz="quarter" idx="12"/>
          </p:nvPr>
        </p:nvSpPr>
        <p:spPr/>
        <p:txBody>
          <a:bodyPr/>
          <a:lstStyle/>
          <a:p>
            <a:fld id="{39F2D28F-7776-495C-90CB-DBD839C0609B}" type="slidenum">
              <a:rPr kumimoji="1" lang="ja-JP" altLang="en-US" smtClean="0"/>
              <a:t>‹#›</a:t>
            </a:fld>
            <a:endParaRPr kumimoji="1" lang="ja-JP" altLang="en-US"/>
          </a:p>
        </p:txBody>
      </p:sp>
    </p:spTree>
    <p:extLst>
      <p:ext uri="{BB962C8B-B14F-4D97-AF65-F5344CB8AC3E}">
        <p14:creationId xmlns:p14="http://schemas.microsoft.com/office/powerpoint/2010/main" val="3092211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67C3F3-9CCC-E65F-502A-585F96D5C17C}"/>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DE8088C-EB98-9A62-CF50-1BF0BC5AD1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D7215B7-300E-25D4-B543-35D8656938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BA98B9ED-F81D-0F8B-48BC-EF3D6DED7F0D}"/>
              </a:ext>
            </a:extLst>
          </p:cNvPr>
          <p:cNvSpPr>
            <a:spLocks noGrp="1"/>
          </p:cNvSpPr>
          <p:nvPr>
            <p:ph type="dt" sz="half" idx="10"/>
          </p:nvPr>
        </p:nvSpPr>
        <p:spPr/>
        <p:txBody>
          <a:bodyPr/>
          <a:lstStyle/>
          <a:p>
            <a:fld id="{F9A11E90-8726-4017-8AE1-47B9A13FC37F}" type="datetimeFigureOut">
              <a:rPr kumimoji="1" lang="ja-JP" altLang="en-US" smtClean="0"/>
              <a:t>2025/12/23</a:t>
            </a:fld>
            <a:endParaRPr kumimoji="1" lang="ja-JP" altLang="en-US"/>
          </a:p>
        </p:txBody>
      </p:sp>
      <p:sp>
        <p:nvSpPr>
          <p:cNvPr id="6" name="フッター プレースホルダー 5">
            <a:extLst>
              <a:ext uri="{FF2B5EF4-FFF2-40B4-BE49-F238E27FC236}">
                <a16:creationId xmlns:a16="http://schemas.microsoft.com/office/drawing/2014/main" id="{5CD665D0-3470-664E-17AB-D3768FB85D5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B9C9F75-6F6E-9C0B-102F-9F152647B57A}"/>
              </a:ext>
            </a:extLst>
          </p:cNvPr>
          <p:cNvSpPr>
            <a:spLocks noGrp="1"/>
          </p:cNvSpPr>
          <p:nvPr>
            <p:ph type="sldNum" sz="quarter" idx="12"/>
          </p:nvPr>
        </p:nvSpPr>
        <p:spPr/>
        <p:txBody>
          <a:bodyPr/>
          <a:lstStyle/>
          <a:p>
            <a:fld id="{39F2D28F-7776-495C-90CB-DBD839C0609B}" type="slidenum">
              <a:rPr kumimoji="1" lang="ja-JP" altLang="en-US" smtClean="0"/>
              <a:t>‹#›</a:t>
            </a:fld>
            <a:endParaRPr kumimoji="1" lang="ja-JP" altLang="en-US"/>
          </a:p>
        </p:txBody>
      </p:sp>
    </p:spTree>
    <p:extLst>
      <p:ext uri="{BB962C8B-B14F-4D97-AF65-F5344CB8AC3E}">
        <p14:creationId xmlns:p14="http://schemas.microsoft.com/office/powerpoint/2010/main" val="72225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07B51F-CD3F-EA24-E6B1-B81C2772C744}"/>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E7022DF3-BF20-52B7-A13C-A1A03214A4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A58D7044-4CFE-8209-D1AE-88EE8ED555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300F8DFC-62EC-C85B-5119-76DF7F8F9226}"/>
              </a:ext>
            </a:extLst>
          </p:cNvPr>
          <p:cNvSpPr>
            <a:spLocks noGrp="1"/>
          </p:cNvSpPr>
          <p:nvPr>
            <p:ph type="dt" sz="half" idx="10"/>
          </p:nvPr>
        </p:nvSpPr>
        <p:spPr/>
        <p:txBody>
          <a:bodyPr/>
          <a:lstStyle/>
          <a:p>
            <a:fld id="{F9A11E90-8726-4017-8AE1-47B9A13FC37F}" type="datetimeFigureOut">
              <a:rPr kumimoji="1" lang="ja-JP" altLang="en-US" smtClean="0"/>
              <a:t>2025/12/23</a:t>
            </a:fld>
            <a:endParaRPr kumimoji="1" lang="ja-JP" altLang="en-US"/>
          </a:p>
        </p:txBody>
      </p:sp>
      <p:sp>
        <p:nvSpPr>
          <p:cNvPr id="6" name="フッター プレースホルダー 5">
            <a:extLst>
              <a:ext uri="{FF2B5EF4-FFF2-40B4-BE49-F238E27FC236}">
                <a16:creationId xmlns:a16="http://schemas.microsoft.com/office/drawing/2014/main" id="{C5E9147B-2D05-47B0-4B3D-3727FF7FF51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1D9C3A5-35C4-8327-F43B-495256D823C8}"/>
              </a:ext>
            </a:extLst>
          </p:cNvPr>
          <p:cNvSpPr>
            <a:spLocks noGrp="1"/>
          </p:cNvSpPr>
          <p:nvPr>
            <p:ph type="sldNum" sz="quarter" idx="12"/>
          </p:nvPr>
        </p:nvSpPr>
        <p:spPr/>
        <p:txBody>
          <a:bodyPr/>
          <a:lstStyle/>
          <a:p>
            <a:fld id="{39F2D28F-7776-495C-90CB-DBD839C0609B}" type="slidenum">
              <a:rPr kumimoji="1" lang="ja-JP" altLang="en-US" smtClean="0"/>
              <a:t>‹#›</a:t>
            </a:fld>
            <a:endParaRPr kumimoji="1" lang="ja-JP" altLang="en-US"/>
          </a:p>
        </p:txBody>
      </p:sp>
    </p:spTree>
    <p:extLst>
      <p:ext uri="{BB962C8B-B14F-4D97-AF65-F5344CB8AC3E}">
        <p14:creationId xmlns:p14="http://schemas.microsoft.com/office/powerpoint/2010/main" val="1509600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C8502A-DB53-1CB3-7DD4-9497CECB8A4F}"/>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7957AE4A-8D14-19BA-BA2F-44305426A437}"/>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8E3F0B2-3B08-9ECF-09DC-3DA253204E39}"/>
              </a:ext>
            </a:extLst>
          </p:cNvPr>
          <p:cNvSpPr>
            <a:spLocks noGrp="1"/>
          </p:cNvSpPr>
          <p:nvPr>
            <p:ph type="dt" sz="half" idx="10"/>
          </p:nvPr>
        </p:nvSpPr>
        <p:spPr/>
        <p:txBody>
          <a:bodyPr/>
          <a:lstStyle/>
          <a:p>
            <a:fld id="{F9A11E90-8726-4017-8AE1-47B9A13FC37F}" type="datetimeFigureOut">
              <a:rPr kumimoji="1" lang="ja-JP" altLang="en-US" smtClean="0"/>
              <a:t>2025/12/23</a:t>
            </a:fld>
            <a:endParaRPr kumimoji="1" lang="ja-JP" altLang="en-US"/>
          </a:p>
        </p:txBody>
      </p:sp>
      <p:sp>
        <p:nvSpPr>
          <p:cNvPr id="5" name="フッター プレースホルダー 4">
            <a:extLst>
              <a:ext uri="{FF2B5EF4-FFF2-40B4-BE49-F238E27FC236}">
                <a16:creationId xmlns:a16="http://schemas.microsoft.com/office/drawing/2014/main" id="{69071F32-0E2D-C060-F581-1A07EAC5253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C07B59D-8523-3FEB-6127-CC46A6F7A125}"/>
              </a:ext>
            </a:extLst>
          </p:cNvPr>
          <p:cNvSpPr>
            <a:spLocks noGrp="1"/>
          </p:cNvSpPr>
          <p:nvPr>
            <p:ph type="sldNum" sz="quarter" idx="12"/>
          </p:nvPr>
        </p:nvSpPr>
        <p:spPr/>
        <p:txBody>
          <a:bodyPr/>
          <a:lstStyle/>
          <a:p>
            <a:fld id="{39F2D28F-7776-495C-90CB-DBD839C0609B}" type="slidenum">
              <a:rPr kumimoji="1" lang="ja-JP" altLang="en-US" smtClean="0"/>
              <a:t>‹#›</a:t>
            </a:fld>
            <a:endParaRPr kumimoji="1" lang="ja-JP" altLang="en-US"/>
          </a:p>
        </p:txBody>
      </p:sp>
    </p:spTree>
    <p:extLst>
      <p:ext uri="{BB962C8B-B14F-4D97-AF65-F5344CB8AC3E}">
        <p14:creationId xmlns:p14="http://schemas.microsoft.com/office/powerpoint/2010/main" val="656419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439D83A8-13F7-6D56-B978-E7024EBCC2A8}"/>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399C868-8708-0CB6-59E5-B16D6B84AA5B}"/>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D0F2308-0836-F71C-46E4-01070BA40223}"/>
              </a:ext>
            </a:extLst>
          </p:cNvPr>
          <p:cNvSpPr>
            <a:spLocks noGrp="1"/>
          </p:cNvSpPr>
          <p:nvPr>
            <p:ph type="dt" sz="half" idx="10"/>
          </p:nvPr>
        </p:nvSpPr>
        <p:spPr/>
        <p:txBody>
          <a:bodyPr/>
          <a:lstStyle/>
          <a:p>
            <a:fld id="{F9A11E90-8726-4017-8AE1-47B9A13FC37F}" type="datetimeFigureOut">
              <a:rPr kumimoji="1" lang="ja-JP" altLang="en-US" smtClean="0"/>
              <a:t>2025/12/23</a:t>
            </a:fld>
            <a:endParaRPr kumimoji="1" lang="ja-JP" altLang="en-US"/>
          </a:p>
        </p:txBody>
      </p:sp>
      <p:sp>
        <p:nvSpPr>
          <p:cNvPr id="5" name="フッター プレースホルダー 4">
            <a:extLst>
              <a:ext uri="{FF2B5EF4-FFF2-40B4-BE49-F238E27FC236}">
                <a16:creationId xmlns:a16="http://schemas.microsoft.com/office/drawing/2014/main" id="{E0B88A20-7AB1-B217-42E6-B7DAFC81134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F292C81-441F-08DC-E7C8-688E3FE4BB12}"/>
              </a:ext>
            </a:extLst>
          </p:cNvPr>
          <p:cNvSpPr>
            <a:spLocks noGrp="1"/>
          </p:cNvSpPr>
          <p:nvPr>
            <p:ph type="sldNum" sz="quarter" idx="12"/>
          </p:nvPr>
        </p:nvSpPr>
        <p:spPr/>
        <p:txBody>
          <a:bodyPr/>
          <a:lstStyle/>
          <a:p>
            <a:fld id="{39F2D28F-7776-495C-90CB-DBD839C0609B}" type="slidenum">
              <a:rPr kumimoji="1" lang="ja-JP" altLang="en-US" smtClean="0"/>
              <a:t>‹#›</a:t>
            </a:fld>
            <a:endParaRPr kumimoji="1" lang="ja-JP" altLang="en-US"/>
          </a:p>
        </p:txBody>
      </p:sp>
    </p:spTree>
    <p:extLst>
      <p:ext uri="{BB962C8B-B14F-4D97-AF65-F5344CB8AC3E}">
        <p14:creationId xmlns:p14="http://schemas.microsoft.com/office/powerpoint/2010/main" val="2361107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AD3CC7E-D5E7-05C2-B657-6BE72D55C3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C2020EC-A221-226B-C587-31C859D73F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2AE3AAE-1FB9-0463-957B-F950C6015F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9A11E90-8726-4017-8AE1-47B9A13FC37F}" type="datetimeFigureOut">
              <a:rPr kumimoji="1" lang="ja-JP" altLang="en-US" smtClean="0"/>
              <a:t>2025/12/23</a:t>
            </a:fld>
            <a:endParaRPr kumimoji="1" lang="ja-JP" altLang="en-US"/>
          </a:p>
        </p:txBody>
      </p:sp>
      <p:sp>
        <p:nvSpPr>
          <p:cNvPr id="5" name="フッター プレースホルダー 4">
            <a:extLst>
              <a:ext uri="{FF2B5EF4-FFF2-40B4-BE49-F238E27FC236}">
                <a16:creationId xmlns:a16="http://schemas.microsoft.com/office/drawing/2014/main" id="{04D8112A-ABC4-07EF-4CC7-067A8BC5EF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EEA1DF72-BF0D-B593-AF4B-099947B978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9F2D28F-7776-495C-90CB-DBD839C0609B}" type="slidenum">
              <a:rPr kumimoji="1" lang="ja-JP" altLang="en-US" smtClean="0"/>
              <a:t>‹#›</a:t>
            </a:fld>
            <a:endParaRPr kumimoji="1" lang="ja-JP" altLang="en-US"/>
          </a:p>
        </p:txBody>
      </p:sp>
    </p:spTree>
    <p:extLst>
      <p:ext uri="{BB962C8B-B14F-4D97-AF65-F5344CB8AC3E}">
        <p14:creationId xmlns:p14="http://schemas.microsoft.com/office/powerpoint/2010/main" val="30771595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hyperlink" Target="https://go.motex.co.jp/l/320351/2017-06-21/c55z?_ga"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hyperlink" Target="https://androidenterprisepartners.withgoogle.com/devices/" TargetMode="External"/><Relationship Id="rId4" Type="http://schemas.openxmlformats.org/officeDocument/2006/relationships/hyperlink" Target="mailto:nishijima@motex.co.jp"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mailto:GRP-nouchinavi-sim@g.softbank.co.jp"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四角形: 角を丸くする 14">
            <a:extLst>
              <a:ext uri="{FF2B5EF4-FFF2-40B4-BE49-F238E27FC236}">
                <a16:creationId xmlns:a16="http://schemas.microsoft.com/office/drawing/2014/main" id="{38B9B5C0-0BE2-E585-A40E-BB168388CA75}"/>
              </a:ext>
            </a:extLst>
          </p:cNvPr>
          <p:cNvSpPr/>
          <p:nvPr/>
        </p:nvSpPr>
        <p:spPr>
          <a:xfrm>
            <a:off x="4336869" y="705394"/>
            <a:ext cx="7750628" cy="757646"/>
          </a:xfrm>
          <a:prstGeom prst="roundRect">
            <a:avLst>
              <a:gd name="adj" fmla="val 10920"/>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400" dirty="0">
                <a:solidFill>
                  <a:schemeClr val="tx1"/>
                </a:solidFill>
                <a:latin typeface="BIZ UDゴシック" panose="020B0400000000000000" pitchFamily="49" charset="-128"/>
                <a:ea typeface="BIZ UDゴシック" panose="020B0400000000000000" pitchFamily="49" charset="-128"/>
              </a:rPr>
              <a:t>※</a:t>
            </a:r>
            <a:r>
              <a:rPr kumimoji="1" lang="en-US" altLang="ja-JP" sz="1400" b="1" dirty="0">
                <a:solidFill>
                  <a:srgbClr val="FF0000"/>
                </a:solidFill>
                <a:latin typeface="BIZ UDゴシック" panose="020B0400000000000000" pitchFamily="49" charset="-128"/>
                <a:ea typeface="BIZ UDゴシック" panose="020B0400000000000000" pitchFamily="49" charset="-128"/>
              </a:rPr>
              <a:t>Android12</a:t>
            </a:r>
            <a:r>
              <a:rPr kumimoji="1" lang="ja-JP" altLang="en-US" sz="1400" b="1" dirty="0">
                <a:solidFill>
                  <a:srgbClr val="FF0000"/>
                </a:solidFill>
                <a:latin typeface="BIZ UDゴシック" panose="020B0400000000000000" pitchFamily="49" charset="-128"/>
                <a:ea typeface="BIZ UDゴシック" panose="020B0400000000000000" pitchFamily="49" charset="-128"/>
              </a:rPr>
              <a:t>のセキュリティアップデートは終了</a:t>
            </a:r>
            <a:r>
              <a:rPr kumimoji="1" lang="ja-JP" altLang="en-US" sz="1400" dirty="0">
                <a:solidFill>
                  <a:schemeClr val="tx1"/>
                </a:solidFill>
                <a:latin typeface="BIZ UDゴシック" panose="020B0400000000000000" pitchFamily="49" charset="-128"/>
                <a:ea typeface="BIZ UDゴシック" panose="020B0400000000000000" pitchFamily="49" charset="-128"/>
              </a:rPr>
              <a:t>しているため、</a:t>
            </a:r>
            <a:r>
              <a:rPr kumimoji="1" lang="en-US" altLang="ja-JP" sz="1400" dirty="0">
                <a:solidFill>
                  <a:schemeClr val="tx1"/>
                </a:solidFill>
                <a:latin typeface="BIZ UDゴシック" panose="020B0400000000000000" pitchFamily="49" charset="-128"/>
                <a:ea typeface="BIZ UDゴシック" panose="020B0400000000000000" pitchFamily="49" charset="-128"/>
              </a:rPr>
              <a:t>Android</a:t>
            </a:r>
            <a:r>
              <a:rPr kumimoji="1" lang="ja-JP" altLang="en-US" sz="1400" dirty="0">
                <a:solidFill>
                  <a:schemeClr val="tx1"/>
                </a:solidFill>
                <a:latin typeface="BIZ UDゴシック" panose="020B0400000000000000" pitchFamily="49" charset="-128"/>
                <a:ea typeface="BIZ UDゴシック" panose="020B0400000000000000" pitchFamily="49" charset="-128"/>
              </a:rPr>
              <a:t>端末を新規導入の際は、</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lang="ja-JP" altLang="en-US" sz="1400" dirty="0">
                <a:solidFill>
                  <a:schemeClr val="tx1"/>
                </a:solidFill>
                <a:latin typeface="BIZ UDゴシック" panose="020B0400000000000000" pitchFamily="49" charset="-128"/>
                <a:ea typeface="BIZ UDゴシック" panose="020B0400000000000000" pitchFamily="49" charset="-128"/>
              </a:rPr>
              <a:t>　</a:t>
            </a:r>
            <a:r>
              <a:rPr kumimoji="1" lang="en-US" altLang="ja-JP" sz="1400" b="1" dirty="0">
                <a:solidFill>
                  <a:srgbClr val="FF0000"/>
                </a:solidFill>
                <a:latin typeface="BIZ UDゴシック" panose="020B0400000000000000" pitchFamily="49" charset="-128"/>
                <a:ea typeface="BIZ UDゴシック" panose="020B0400000000000000" pitchFamily="49" charset="-128"/>
              </a:rPr>
              <a:t>13</a:t>
            </a:r>
            <a:r>
              <a:rPr kumimoji="1" lang="ja-JP" altLang="en-US" sz="1400" b="1" dirty="0">
                <a:solidFill>
                  <a:srgbClr val="FF0000"/>
                </a:solidFill>
                <a:latin typeface="BIZ UDゴシック" panose="020B0400000000000000" pitchFamily="49" charset="-128"/>
                <a:ea typeface="BIZ UDゴシック" panose="020B0400000000000000" pitchFamily="49" charset="-128"/>
              </a:rPr>
              <a:t>以上</a:t>
            </a:r>
            <a:r>
              <a:rPr kumimoji="1" lang="ja-JP" altLang="en-US" sz="1400" dirty="0">
                <a:solidFill>
                  <a:schemeClr val="tx1"/>
                </a:solidFill>
                <a:latin typeface="BIZ UDゴシック" panose="020B0400000000000000" pitchFamily="49" charset="-128"/>
                <a:ea typeface="BIZ UDゴシック" panose="020B0400000000000000" pitchFamily="49" charset="-128"/>
              </a:rPr>
              <a:t>を推奨します。また、メーカーや機種により</a:t>
            </a:r>
            <a:r>
              <a:rPr kumimoji="1" lang="en-US" altLang="ja-JP" sz="1400" dirty="0">
                <a:solidFill>
                  <a:schemeClr val="tx1"/>
                </a:solidFill>
                <a:latin typeface="BIZ UDゴシック" panose="020B0400000000000000" pitchFamily="49" charset="-128"/>
                <a:ea typeface="BIZ UDゴシック" panose="020B0400000000000000" pitchFamily="49" charset="-128"/>
              </a:rPr>
              <a:t>OS</a:t>
            </a:r>
            <a:r>
              <a:rPr kumimoji="1" lang="ja-JP" altLang="en-US" sz="1400" dirty="0">
                <a:solidFill>
                  <a:schemeClr val="tx1"/>
                </a:solidFill>
                <a:latin typeface="BIZ UDゴシック" panose="020B0400000000000000" pitchFamily="49" charset="-128"/>
                <a:ea typeface="BIZ UDゴシック" panose="020B0400000000000000" pitchFamily="49" charset="-128"/>
              </a:rPr>
              <a:t>のセキュリティアップデート期間が異</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lang="ja-JP" altLang="en-US"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なりますのでご留意ください。</a:t>
            </a:r>
          </a:p>
        </p:txBody>
      </p:sp>
      <p:sp>
        <p:nvSpPr>
          <p:cNvPr id="2" name="タイトル 1">
            <a:extLst>
              <a:ext uri="{FF2B5EF4-FFF2-40B4-BE49-F238E27FC236}">
                <a16:creationId xmlns:a16="http://schemas.microsoft.com/office/drawing/2014/main" id="{F3A91B9B-1CFD-73E2-8360-6A4123098158}"/>
              </a:ext>
            </a:extLst>
          </p:cNvPr>
          <p:cNvSpPr>
            <a:spLocks noGrp="1"/>
          </p:cNvSpPr>
          <p:nvPr>
            <p:ph type="title"/>
          </p:nvPr>
        </p:nvSpPr>
        <p:spPr>
          <a:xfrm>
            <a:off x="416224" y="244962"/>
            <a:ext cx="11359552" cy="341684"/>
          </a:xfrm>
        </p:spPr>
        <p:txBody>
          <a:bodyPr>
            <a:noAutofit/>
          </a:bodyPr>
          <a:lstStyle/>
          <a:p>
            <a:pPr algn="ctr"/>
            <a:r>
              <a:rPr kumimoji="1" lang="ja-JP" altLang="en-US" sz="24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タブレットを</a:t>
            </a:r>
            <a:r>
              <a:rPr lang="ja-JP" altLang="en-US" sz="24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今後</a:t>
            </a:r>
            <a:r>
              <a:rPr kumimoji="1" lang="ja-JP" altLang="en-US" sz="24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新規導入する際の確認チャート　（令和</a:t>
            </a:r>
            <a:r>
              <a:rPr lang="ja-JP" altLang="en-US" sz="24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７</a:t>
            </a:r>
            <a:r>
              <a:rPr kumimoji="1" lang="ja-JP" altLang="en-US" sz="24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年１</a:t>
            </a:r>
            <a:r>
              <a:rPr kumimoji="1" lang="en-US" altLang="ja-JP" sz="24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2</a:t>
            </a:r>
            <a:r>
              <a:rPr kumimoji="1" lang="ja-JP" altLang="en-US" sz="24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月現在）</a:t>
            </a:r>
          </a:p>
        </p:txBody>
      </p:sp>
      <p:sp>
        <p:nvSpPr>
          <p:cNvPr id="3" name="コンテンツ プレースホルダー 2">
            <a:extLst>
              <a:ext uri="{FF2B5EF4-FFF2-40B4-BE49-F238E27FC236}">
                <a16:creationId xmlns:a16="http://schemas.microsoft.com/office/drawing/2014/main" id="{2462E5FE-3A4E-AFD3-1496-1C326FB2C9D7}"/>
              </a:ext>
            </a:extLst>
          </p:cNvPr>
          <p:cNvSpPr>
            <a:spLocks noGrp="1"/>
          </p:cNvSpPr>
          <p:nvPr>
            <p:ph sz="half" idx="1"/>
          </p:nvPr>
        </p:nvSpPr>
        <p:spPr>
          <a:xfrm>
            <a:off x="395788" y="1256540"/>
            <a:ext cx="4527430" cy="429914"/>
          </a:xfrm>
        </p:spPr>
        <p:txBody>
          <a:bodyPr>
            <a:normAutofit/>
          </a:bodyPr>
          <a:lstStyle/>
          <a:p>
            <a:pPr marL="0" indent="0">
              <a:buNone/>
            </a:pPr>
            <a:r>
              <a:rPr kumimoji="1" lang="ja-JP" altLang="en-US" sz="2000" b="1" dirty="0"/>
              <a:t>１．タブレットの運用方法</a:t>
            </a:r>
            <a:endParaRPr lang="en-US" altLang="ja-JP" sz="1800" b="1" dirty="0">
              <a:solidFill>
                <a:srgbClr val="0070C0"/>
              </a:solidFill>
            </a:endParaRPr>
          </a:p>
        </p:txBody>
      </p:sp>
      <p:sp>
        <p:nvSpPr>
          <p:cNvPr id="7" name="コンテンツ プレースホルダー 2">
            <a:extLst>
              <a:ext uri="{FF2B5EF4-FFF2-40B4-BE49-F238E27FC236}">
                <a16:creationId xmlns:a16="http://schemas.microsoft.com/office/drawing/2014/main" id="{1254D071-5DD2-9199-FF02-EC33EBF7F9A1}"/>
              </a:ext>
            </a:extLst>
          </p:cNvPr>
          <p:cNvSpPr txBox="1">
            <a:spLocks/>
          </p:cNvSpPr>
          <p:nvPr/>
        </p:nvSpPr>
        <p:spPr>
          <a:xfrm>
            <a:off x="448039" y="2415587"/>
            <a:ext cx="4527430" cy="4299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sz="2000" b="1" dirty="0"/>
              <a:t>２．</a:t>
            </a:r>
            <a:r>
              <a:rPr lang="en-US" altLang="ja-JP" sz="2000" b="1" dirty="0"/>
              <a:t>MDM</a:t>
            </a:r>
            <a:r>
              <a:rPr lang="ja-JP" altLang="en-US" sz="2000" b="1" dirty="0"/>
              <a:t>の種類</a:t>
            </a:r>
            <a:endParaRPr lang="en-US" altLang="ja-JP" sz="1800" b="1" dirty="0">
              <a:solidFill>
                <a:srgbClr val="0070C0"/>
              </a:solidFill>
            </a:endParaRPr>
          </a:p>
        </p:txBody>
      </p:sp>
      <p:sp>
        <p:nvSpPr>
          <p:cNvPr id="9" name="コンテンツ プレースホルダー 2">
            <a:extLst>
              <a:ext uri="{FF2B5EF4-FFF2-40B4-BE49-F238E27FC236}">
                <a16:creationId xmlns:a16="http://schemas.microsoft.com/office/drawing/2014/main" id="{92C689E8-882B-AD96-95FC-679892E44FFB}"/>
              </a:ext>
            </a:extLst>
          </p:cNvPr>
          <p:cNvSpPr txBox="1">
            <a:spLocks/>
          </p:cNvSpPr>
          <p:nvPr/>
        </p:nvSpPr>
        <p:spPr>
          <a:xfrm>
            <a:off x="6420437" y="4898395"/>
            <a:ext cx="4527430" cy="10106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sz="2000" dirty="0"/>
              <a:t>　</a:t>
            </a:r>
            <a:endParaRPr lang="en-US" altLang="ja-JP" sz="2000" b="1" dirty="0">
              <a:solidFill>
                <a:srgbClr val="FF0000"/>
              </a:solidFill>
            </a:endParaRPr>
          </a:p>
        </p:txBody>
      </p:sp>
      <p:sp>
        <p:nvSpPr>
          <p:cNvPr id="11" name="四角形: 角を丸くする 10">
            <a:extLst>
              <a:ext uri="{FF2B5EF4-FFF2-40B4-BE49-F238E27FC236}">
                <a16:creationId xmlns:a16="http://schemas.microsoft.com/office/drawing/2014/main" id="{93405C83-B288-0C9F-BF70-D36C8614F12D}"/>
              </a:ext>
            </a:extLst>
          </p:cNvPr>
          <p:cNvSpPr/>
          <p:nvPr/>
        </p:nvSpPr>
        <p:spPr>
          <a:xfrm>
            <a:off x="600892" y="1622953"/>
            <a:ext cx="5199018" cy="702241"/>
          </a:xfrm>
          <a:prstGeom prst="roundRect">
            <a:avLst/>
          </a:prstGeom>
          <a:noFill/>
        </p:spPr>
        <p:style>
          <a:lnRef idx="2">
            <a:schemeClr val="accent6"/>
          </a:lnRef>
          <a:fillRef idx="1">
            <a:schemeClr val="lt1"/>
          </a:fillRef>
          <a:effectRef idx="0">
            <a:schemeClr val="accent6"/>
          </a:effectRef>
          <a:fontRef idx="minor">
            <a:schemeClr val="dk1"/>
          </a:fontRef>
        </p:style>
        <p:txBody>
          <a:bodyPr lIns="0" tIns="0" rIns="0" bIns="0" rtlCol="0" anchor="ctr"/>
          <a:lstStyle/>
          <a:p>
            <a:pPr marL="0" indent="0">
              <a:buFont typeface="Arial" panose="020B0604020202020204" pitchFamily="34" charset="0"/>
              <a:buNone/>
            </a:pPr>
            <a:r>
              <a:rPr lang="ja-JP" altLang="en-US" sz="1800" dirty="0"/>
              <a:t>①　</a:t>
            </a:r>
            <a:r>
              <a:rPr lang="ja-JP" altLang="en-US" sz="1800" b="1" dirty="0"/>
              <a:t>事務局で保管</a:t>
            </a:r>
            <a:r>
              <a:rPr lang="ja-JP" altLang="en-US" sz="1800" dirty="0"/>
              <a:t>し随時委員に貸出</a:t>
            </a:r>
            <a:r>
              <a:rPr lang="ja-JP" altLang="en-US" sz="1600" dirty="0"/>
              <a:t>（</a:t>
            </a:r>
            <a:r>
              <a:rPr lang="ja-JP" altLang="en-US" sz="1400" dirty="0"/>
              <a:t>貸出簿で管理）</a:t>
            </a:r>
            <a:endParaRPr lang="en-US" altLang="ja-JP" sz="1400" dirty="0"/>
          </a:p>
          <a:p>
            <a:pPr marL="0" indent="0">
              <a:buFont typeface="Arial" panose="020B0604020202020204" pitchFamily="34" charset="0"/>
              <a:buNone/>
            </a:pPr>
            <a:r>
              <a:rPr lang="ja-JP" altLang="en-US" sz="1800" b="1" dirty="0">
                <a:solidFill>
                  <a:srgbClr val="0070C0"/>
                </a:solidFill>
              </a:rPr>
              <a:t>　　　⇒</a:t>
            </a:r>
            <a:r>
              <a:rPr lang="en-US" altLang="ja-JP" sz="1800" b="1" dirty="0">
                <a:solidFill>
                  <a:srgbClr val="0070C0"/>
                </a:solidFill>
              </a:rPr>
              <a:t>MDM</a:t>
            </a:r>
            <a:r>
              <a:rPr lang="ja-JP" altLang="en-US" sz="1800" b="1" dirty="0">
                <a:solidFill>
                  <a:srgbClr val="0070C0"/>
                </a:solidFill>
              </a:rPr>
              <a:t>の導入は必須ではない　</a:t>
            </a:r>
            <a:endParaRPr lang="en-US" altLang="ja-JP" sz="1800" b="1" dirty="0">
              <a:solidFill>
                <a:srgbClr val="0070C0"/>
              </a:solidFill>
            </a:endParaRPr>
          </a:p>
        </p:txBody>
      </p:sp>
      <p:sp>
        <p:nvSpPr>
          <p:cNvPr id="12" name="四角形: 角を丸くする 11">
            <a:extLst>
              <a:ext uri="{FF2B5EF4-FFF2-40B4-BE49-F238E27FC236}">
                <a16:creationId xmlns:a16="http://schemas.microsoft.com/office/drawing/2014/main" id="{742EE84C-0C47-2851-4098-402478A9E52E}"/>
              </a:ext>
            </a:extLst>
          </p:cNvPr>
          <p:cNvSpPr/>
          <p:nvPr/>
        </p:nvSpPr>
        <p:spPr>
          <a:xfrm>
            <a:off x="827315" y="2751914"/>
            <a:ext cx="4858932" cy="1323703"/>
          </a:xfrm>
          <a:prstGeom prst="roundRect">
            <a:avLst/>
          </a:prstGeom>
          <a:noFill/>
        </p:spPr>
        <p:style>
          <a:lnRef idx="2">
            <a:schemeClr val="accent6"/>
          </a:lnRef>
          <a:fillRef idx="1">
            <a:schemeClr val="lt1"/>
          </a:fillRef>
          <a:effectRef idx="0">
            <a:schemeClr val="accent6"/>
          </a:effectRef>
          <a:fontRef idx="minor">
            <a:schemeClr val="dk1"/>
          </a:fontRef>
        </p:style>
        <p:txBody>
          <a:bodyPr lIns="0" tIns="0" rIns="0" bIns="0" rtlCol="0" anchor="ctr"/>
          <a:lstStyle/>
          <a:p>
            <a:pPr marL="0" indent="0">
              <a:buFont typeface="Arial" panose="020B0604020202020204" pitchFamily="34" charset="0"/>
              <a:buNone/>
            </a:pPr>
            <a:r>
              <a:rPr lang="ja-JP" altLang="en-US" sz="1800" dirty="0"/>
              <a:t>①　国費導入タブレットがない　</a:t>
            </a:r>
            <a:r>
              <a:rPr lang="en-US" altLang="ja-JP" sz="1800" dirty="0"/>
              <a:t>or</a:t>
            </a:r>
            <a:r>
              <a:rPr lang="ja-JP" altLang="en-US" sz="1800" dirty="0"/>
              <a:t>　</a:t>
            </a:r>
            <a:endParaRPr lang="en-US" altLang="ja-JP" sz="1800" dirty="0"/>
          </a:p>
          <a:p>
            <a:pPr marL="0" indent="0">
              <a:buFont typeface="Arial" panose="020B0604020202020204" pitchFamily="34" charset="0"/>
              <a:buNone/>
            </a:pPr>
            <a:r>
              <a:rPr lang="ja-JP" altLang="en-US" sz="1800" dirty="0"/>
              <a:t>　　同じ管理画面で管理しなくてよい</a:t>
            </a:r>
            <a:endParaRPr lang="en-US" altLang="ja-JP" sz="1800" dirty="0"/>
          </a:p>
          <a:p>
            <a:pPr marL="0" indent="0">
              <a:buFont typeface="Arial" panose="020B0604020202020204" pitchFamily="34" charset="0"/>
              <a:buNone/>
            </a:pPr>
            <a:r>
              <a:rPr lang="ja-JP" altLang="en-US" sz="1800" b="1" dirty="0">
                <a:solidFill>
                  <a:srgbClr val="0070C0"/>
                </a:solidFill>
              </a:rPr>
              <a:t>　⇒</a:t>
            </a:r>
            <a:r>
              <a:rPr lang="en-US" altLang="ja-JP" sz="1800" b="1" dirty="0">
                <a:solidFill>
                  <a:srgbClr val="0070C0"/>
                </a:solidFill>
              </a:rPr>
              <a:t>MDM</a:t>
            </a:r>
            <a:r>
              <a:rPr lang="ja-JP" altLang="en-US" sz="1800" b="1" dirty="0">
                <a:solidFill>
                  <a:srgbClr val="0070C0"/>
                </a:solidFill>
              </a:rPr>
              <a:t>は事務局で自由に選択可</a:t>
            </a:r>
            <a:endParaRPr lang="en-US" altLang="ja-JP" sz="1800" b="1" dirty="0">
              <a:solidFill>
                <a:srgbClr val="0070C0"/>
              </a:solidFill>
            </a:endParaRPr>
          </a:p>
          <a:p>
            <a:pPr marL="0" indent="0">
              <a:buFont typeface="Arial" panose="020B0604020202020204" pitchFamily="34" charset="0"/>
              <a:buNone/>
            </a:pPr>
            <a:r>
              <a:rPr lang="ja-JP" altLang="en-US" b="1" dirty="0">
                <a:solidFill>
                  <a:srgbClr val="0070C0"/>
                </a:solidFill>
              </a:rPr>
              <a:t>　　</a:t>
            </a:r>
            <a:r>
              <a:rPr lang="ja-JP" altLang="en-US" dirty="0">
                <a:solidFill>
                  <a:srgbClr val="0070C0"/>
                </a:solidFill>
              </a:rPr>
              <a:t>農地利用最適化交付金で充当可</a:t>
            </a:r>
            <a:endParaRPr lang="en-US" altLang="ja-JP" sz="1800" dirty="0">
              <a:solidFill>
                <a:schemeClr val="tx1"/>
              </a:solidFill>
            </a:endParaRPr>
          </a:p>
        </p:txBody>
      </p:sp>
      <p:sp>
        <p:nvSpPr>
          <p:cNvPr id="13" name="四角形: 角を丸くする 12">
            <a:extLst>
              <a:ext uri="{FF2B5EF4-FFF2-40B4-BE49-F238E27FC236}">
                <a16:creationId xmlns:a16="http://schemas.microsoft.com/office/drawing/2014/main" id="{DFA5235B-D4AE-21CF-B0AF-6DB86A3CC6E5}"/>
              </a:ext>
            </a:extLst>
          </p:cNvPr>
          <p:cNvSpPr/>
          <p:nvPr/>
        </p:nvSpPr>
        <p:spPr>
          <a:xfrm>
            <a:off x="6207000" y="1615515"/>
            <a:ext cx="4974805" cy="718387"/>
          </a:xfrm>
          <a:prstGeom prst="roundRect">
            <a:avLst/>
          </a:prstGeom>
          <a:noFill/>
        </p:spPr>
        <p:style>
          <a:lnRef idx="2">
            <a:schemeClr val="accent2"/>
          </a:lnRef>
          <a:fillRef idx="1">
            <a:schemeClr val="lt1"/>
          </a:fillRef>
          <a:effectRef idx="0">
            <a:schemeClr val="accent2"/>
          </a:effectRef>
          <a:fontRef idx="minor">
            <a:schemeClr val="dk1"/>
          </a:fontRef>
        </p:style>
        <p:txBody>
          <a:bodyPr lIns="0" tIns="0" rIns="0" bIns="0" rtlCol="0" anchor="ctr"/>
          <a:lstStyle/>
          <a:p>
            <a:pPr marL="0" indent="0">
              <a:buNone/>
            </a:pPr>
            <a:r>
              <a:rPr lang="ja-JP" altLang="en-US" sz="1800" dirty="0"/>
              <a:t>②　委員の</a:t>
            </a:r>
            <a:r>
              <a:rPr lang="ja-JP" altLang="en-US" sz="1800" b="1" dirty="0"/>
              <a:t>自宅で保管　</a:t>
            </a:r>
            <a:endParaRPr lang="en-US" altLang="ja-JP" sz="1800" b="1" dirty="0">
              <a:solidFill>
                <a:srgbClr val="0070C0"/>
              </a:solidFill>
            </a:endParaRPr>
          </a:p>
          <a:p>
            <a:pPr marL="0" indent="0">
              <a:buFont typeface="Arial" panose="020B0604020202020204" pitchFamily="34" charset="0"/>
              <a:buNone/>
            </a:pPr>
            <a:r>
              <a:rPr lang="ja-JP" altLang="en-US" sz="1800" b="1" dirty="0">
                <a:solidFill>
                  <a:srgbClr val="0070C0"/>
                </a:solidFill>
              </a:rPr>
              <a:t>　</a:t>
            </a:r>
            <a:r>
              <a:rPr lang="ja-JP" altLang="en-US" sz="1800" b="1" dirty="0">
                <a:solidFill>
                  <a:srgbClr val="FF0000"/>
                </a:solidFill>
              </a:rPr>
              <a:t>⇒　</a:t>
            </a:r>
            <a:r>
              <a:rPr lang="en-US" altLang="ja-JP" sz="1800" b="1" dirty="0">
                <a:solidFill>
                  <a:srgbClr val="FF0000"/>
                </a:solidFill>
              </a:rPr>
              <a:t>MDM</a:t>
            </a:r>
            <a:r>
              <a:rPr lang="ja-JP" altLang="en-US" sz="1800" b="1" dirty="0">
                <a:solidFill>
                  <a:srgbClr val="FF0000"/>
                </a:solidFill>
              </a:rPr>
              <a:t>の導入を要する</a:t>
            </a:r>
            <a:endParaRPr lang="ja-JP" altLang="en-US" dirty="0"/>
          </a:p>
        </p:txBody>
      </p:sp>
      <p:sp>
        <p:nvSpPr>
          <p:cNvPr id="14" name="四角形: 角を丸くする 13">
            <a:extLst>
              <a:ext uri="{FF2B5EF4-FFF2-40B4-BE49-F238E27FC236}">
                <a16:creationId xmlns:a16="http://schemas.microsoft.com/office/drawing/2014/main" id="{62FEE623-882E-37B4-1C9E-B9A3CDB6D1AB}"/>
              </a:ext>
            </a:extLst>
          </p:cNvPr>
          <p:cNvSpPr/>
          <p:nvPr/>
        </p:nvSpPr>
        <p:spPr>
          <a:xfrm>
            <a:off x="6172167" y="2727407"/>
            <a:ext cx="5732777" cy="1367515"/>
          </a:xfrm>
          <a:prstGeom prst="roundRect">
            <a:avLst/>
          </a:prstGeom>
          <a:noFill/>
        </p:spPr>
        <p:style>
          <a:lnRef idx="2">
            <a:schemeClr val="accent2"/>
          </a:lnRef>
          <a:fillRef idx="1">
            <a:schemeClr val="lt1"/>
          </a:fillRef>
          <a:effectRef idx="0">
            <a:schemeClr val="accent2"/>
          </a:effectRef>
          <a:fontRef idx="minor">
            <a:schemeClr val="dk1"/>
          </a:fontRef>
        </p:style>
        <p:txBody>
          <a:bodyPr lIns="0" tIns="0" rIns="0" bIns="0" rtlCol="0" anchor="ctr"/>
          <a:lstStyle/>
          <a:p>
            <a:pPr marL="0" indent="0">
              <a:buFont typeface="Arial" panose="020B0604020202020204" pitchFamily="34" charset="0"/>
              <a:buNone/>
            </a:pPr>
            <a:r>
              <a:rPr lang="ja-JP" altLang="en-US" sz="1800" dirty="0"/>
              <a:t>②　</a:t>
            </a:r>
            <a:r>
              <a:rPr lang="ja-JP" altLang="en-US" sz="1800" b="1" dirty="0"/>
              <a:t>国費導入タブレットと同じ管理画面で管理</a:t>
            </a:r>
            <a:r>
              <a:rPr lang="ja-JP" altLang="en-US" sz="1800" dirty="0"/>
              <a:t>したい</a:t>
            </a:r>
            <a:endParaRPr lang="en-US" altLang="ja-JP" sz="1800" dirty="0"/>
          </a:p>
          <a:p>
            <a:pPr marL="0" indent="0">
              <a:buFont typeface="Arial" panose="020B0604020202020204" pitchFamily="34" charset="0"/>
              <a:buNone/>
            </a:pPr>
            <a:r>
              <a:rPr lang="ja-JP" altLang="en-US" sz="1800" dirty="0"/>
              <a:t>　</a:t>
            </a:r>
            <a:r>
              <a:rPr lang="en-US" altLang="ja-JP" dirty="0"/>
              <a:t>or</a:t>
            </a:r>
            <a:r>
              <a:rPr lang="ja-JP" altLang="en-US" dirty="0"/>
              <a:t>　台数が少なく他の</a:t>
            </a:r>
            <a:r>
              <a:rPr lang="en-US" altLang="ja-JP" dirty="0"/>
              <a:t>MDM</a:t>
            </a:r>
            <a:r>
              <a:rPr lang="ja-JP" altLang="en-US" dirty="0"/>
              <a:t>の契約ができない</a:t>
            </a:r>
            <a:endParaRPr lang="en-US" altLang="ja-JP" sz="1800" dirty="0"/>
          </a:p>
          <a:p>
            <a:pPr marL="0" indent="0">
              <a:buFont typeface="Arial" panose="020B0604020202020204" pitchFamily="34" charset="0"/>
              <a:buNone/>
            </a:pPr>
            <a:r>
              <a:rPr lang="ja-JP" altLang="en-US" sz="1800" b="1" dirty="0">
                <a:solidFill>
                  <a:srgbClr val="0070C0"/>
                </a:solidFill>
              </a:rPr>
              <a:t>　　</a:t>
            </a:r>
            <a:r>
              <a:rPr lang="ja-JP" altLang="en-US" sz="1800" b="1" dirty="0">
                <a:solidFill>
                  <a:srgbClr val="FF0000"/>
                </a:solidFill>
              </a:rPr>
              <a:t>⇒国費導入と同じ</a:t>
            </a:r>
            <a:r>
              <a:rPr lang="en-US" altLang="ja-JP" sz="1800" b="1" dirty="0">
                <a:solidFill>
                  <a:srgbClr val="FF0000"/>
                </a:solidFill>
              </a:rPr>
              <a:t>MDM</a:t>
            </a:r>
            <a:r>
              <a:rPr lang="ja-JP" altLang="en-US" sz="1800" b="1" dirty="0">
                <a:solidFill>
                  <a:srgbClr val="FF0000"/>
                </a:solidFill>
              </a:rPr>
              <a:t>を契約</a:t>
            </a:r>
            <a:endParaRPr lang="en-US" altLang="ja-JP" sz="1800" b="1" dirty="0">
              <a:solidFill>
                <a:srgbClr val="FF0000"/>
              </a:solidFill>
            </a:endParaRPr>
          </a:p>
          <a:p>
            <a:pPr marL="0" indent="0">
              <a:buFont typeface="Arial" panose="020B0604020202020204" pitchFamily="34" charset="0"/>
              <a:buNone/>
            </a:pPr>
            <a:r>
              <a:rPr lang="ja-JP" altLang="en-US" sz="1800" dirty="0">
                <a:solidFill>
                  <a:srgbClr val="FF0000"/>
                </a:solidFill>
              </a:rPr>
              <a:t>タブレットの要件に制約あり・最適化交付金で充当可</a:t>
            </a:r>
            <a:endParaRPr kumimoji="1" lang="ja-JP" altLang="en-US" dirty="0"/>
          </a:p>
        </p:txBody>
      </p:sp>
      <p:cxnSp>
        <p:nvCxnSpPr>
          <p:cNvPr id="16" name="コネクタ: カギ線 15">
            <a:extLst>
              <a:ext uri="{FF2B5EF4-FFF2-40B4-BE49-F238E27FC236}">
                <a16:creationId xmlns:a16="http://schemas.microsoft.com/office/drawing/2014/main" id="{DA3B35EA-5DE6-14B1-28A9-62E81EDBD805}"/>
              </a:ext>
            </a:extLst>
          </p:cNvPr>
          <p:cNvCxnSpPr>
            <a:cxnSpLocks/>
            <a:stCxn id="13" idx="2"/>
            <a:endCxn id="14" idx="0"/>
          </p:cNvCxnSpPr>
          <p:nvPr/>
        </p:nvCxnSpPr>
        <p:spPr>
          <a:xfrm rot="16200000" flipH="1">
            <a:off x="8669727" y="2358577"/>
            <a:ext cx="393505" cy="344153"/>
          </a:xfrm>
          <a:prstGeom prst="bentConnector3">
            <a:avLst>
              <a:gd name="adj1" fmla="val 32296"/>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22" name="コネクタ: カギ線 21">
            <a:extLst>
              <a:ext uri="{FF2B5EF4-FFF2-40B4-BE49-F238E27FC236}">
                <a16:creationId xmlns:a16="http://schemas.microsoft.com/office/drawing/2014/main" id="{AD3B93F1-7FED-5111-B268-404F594F3C8E}"/>
              </a:ext>
            </a:extLst>
          </p:cNvPr>
          <p:cNvCxnSpPr>
            <a:cxnSpLocks/>
            <a:stCxn id="13" idx="2"/>
            <a:endCxn id="12" idx="0"/>
          </p:cNvCxnSpPr>
          <p:nvPr/>
        </p:nvCxnSpPr>
        <p:spPr>
          <a:xfrm rot="5400000">
            <a:off x="5766586" y="-175903"/>
            <a:ext cx="418012" cy="5437622"/>
          </a:xfrm>
          <a:prstGeom prst="bentConnector3">
            <a:avLst>
              <a:gd name="adj1" fmla="val 31250"/>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32" name="四角形: 角を丸くする 31">
            <a:extLst>
              <a:ext uri="{FF2B5EF4-FFF2-40B4-BE49-F238E27FC236}">
                <a16:creationId xmlns:a16="http://schemas.microsoft.com/office/drawing/2014/main" id="{B312DDFC-86EE-6A8C-31EB-F1BD73B2308E}"/>
              </a:ext>
            </a:extLst>
          </p:cNvPr>
          <p:cNvSpPr/>
          <p:nvPr/>
        </p:nvSpPr>
        <p:spPr>
          <a:xfrm>
            <a:off x="819977" y="4362994"/>
            <a:ext cx="5027463" cy="2207083"/>
          </a:xfrm>
          <a:prstGeom prst="roundRect">
            <a:avLst/>
          </a:prstGeom>
          <a:noFill/>
          <a:ln w="57150" cmpd="dbl"/>
        </p:spPr>
        <p:style>
          <a:lnRef idx="2">
            <a:schemeClr val="accent6"/>
          </a:lnRef>
          <a:fillRef idx="1">
            <a:schemeClr val="lt1"/>
          </a:fillRef>
          <a:effectRef idx="0">
            <a:schemeClr val="accent6"/>
          </a:effectRef>
          <a:fontRef idx="minor">
            <a:schemeClr val="dk1"/>
          </a:fontRef>
        </p:style>
        <p:txBody>
          <a:bodyPr lIns="0" tIns="0" rIns="0" bIns="0" rtlCol="0" anchor="ctr"/>
          <a:lstStyle/>
          <a:p>
            <a:pPr marL="0" indent="0">
              <a:buFont typeface="Arial" panose="020B0604020202020204" pitchFamily="34" charset="0"/>
              <a:buNone/>
            </a:pPr>
            <a:r>
              <a:rPr lang="ja-JP" altLang="en-US" sz="1800" b="1" dirty="0">
                <a:solidFill>
                  <a:srgbClr val="0070C0"/>
                </a:solidFill>
              </a:rPr>
              <a:t>タブレットの要件</a:t>
            </a:r>
            <a:r>
              <a:rPr lang="en-US" altLang="ja-JP" sz="1800" b="1" dirty="0">
                <a:solidFill>
                  <a:srgbClr val="0070C0"/>
                </a:solidFill>
              </a:rPr>
              <a:t>A</a:t>
            </a:r>
            <a:endParaRPr lang="ja-JP" altLang="en-US" sz="1800" b="1" dirty="0">
              <a:solidFill>
                <a:srgbClr val="0070C0"/>
              </a:solidFill>
            </a:endParaRPr>
          </a:p>
          <a:p>
            <a:r>
              <a:rPr lang="ja-JP" altLang="en-US" sz="1800" dirty="0">
                <a:solidFill>
                  <a:schemeClr val="tx1"/>
                </a:solidFill>
              </a:rPr>
              <a:t>「現地確認アプリ」が利用できる</a:t>
            </a:r>
            <a:r>
              <a:rPr lang="en-US" altLang="ja-JP" sz="1800" dirty="0">
                <a:solidFill>
                  <a:schemeClr val="tx1"/>
                </a:solidFill>
              </a:rPr>
              <a:t>LTE</a:t>
            </a:r>
            <a:r>
              <a:rPr lang="ja-JP" altLang="en-US" sz="1800" dirty="0">
                <a:solidFill>
                  <a:schemeClr val="tx1"/>
                </a:solidFill>
              </a:rPr>
              <a:t>モデルの</a:t>
            </a:r>
            <a:r>
              <a:rPr lang="en-US" altLang="ja-JP" sz="1800" dirty="0">
                <a:solidFill>
                  <a:schemeClr val="tx1"/>
                </a:solidFill>
              </a:rPr>
              <a:t>Android</a:t>
            </a:r>
            <a:r>
              <a:rPr lang="ja-JP" altLang="en-US" sz="1800" dirty="0">
                <a:solidFill>
                  <a:schemeClr val="tx1"/>
                </a:solidFill>
              </a:rPr>
              <a:t>端末又は</a:t>
            </a:r>
            <a:r>
              <a:rPr lang="en-US" altLang="ja-JP" sz="1800" dirty="0">
                <a:solidFill>
                  <a:schemeClr val="tx1"/>
                </a:solidFill>
              </a:rPr>
              <a:t>iPad</a:t>
            </a:r>
            <a:r>
              <a:rPr lang="ja-JP" altLang="en-US" sz="1800" dirty="0">
                <a:solidFill>
                  <a:schemeClr val="tx1"/>
                </a:solidFill>
              </a:rPr>
              <a:t>（</a:t>
            </a:r>
            <a:r>
              <a:rPr lang="en-US" altLang="ja-JP" dirty="0">
                <a:solidFill>
                  <a:srgbClr val="FF0000"/>
                </a:solidFill>
              </a:rPr>
              <a:t>Windows</a:t>
            </a:r>
            <a:r>
              <a:rPr lang="ja-JP" altLang="en-US" dirty="0">
                <a:solidFill>
                  <a:srgbClr val="FF0000"/>
                </a:solidFill>
              </a:rPr>
              <a:t>タブレットは不可</a:t>
            </a:r>
            <a:r>
              <a:rPr lang="ja-JP" altLang="en-US" dirty="0">
                <a:solidFill>
                  <a:schemeClr val="tx1"/>
                </a:solidFill>
              </a:rPr>
              <a:t>／</a:t>
            </a:r>
            <a:r>
              <a:rPr lang="en-US" altLang="ja-JP" sz="1800" dirty="0">
                <a:solidFill>
                  <a:schemeClr val="tx1"/>
                </a:solidFill>
              </a:rPr>
              <a:t>Wi-Fi</a:t>
            </a:r>
            <a:r>
              <a:rPr lang="ja-JP" altLang="en-US" sz="1800" dirty="0">
                <a:solidFill>
                  <a:schemeClr val="tx1"/>
                </a:solidFill>
              </a:rPr>
              <a:t>モデルについては</a:t>
            </a:r>
            <a:r>
              <a:rPr lang="en-US" altLang="ja-JP" sz="1800" dirty="0">
                <a:solidFill>
                  <a:schemeClr val="tx1"/>
                </a:solidFill>
              </a:rPr>
              <a:t>Ⅱ</a:t>
            </a:r>
            <a:r>
              <a:rPr lang="ja-JP" altLang="en-US" sz="1800" dirty="0">
                <a:solidFill>
                  <a:schemeClr val="tx1"/>
                </a:solidFill>
              </a:rPr>
              <a:t>の</a:t>
            </a:r>
            <a:r>
              <a:rPr lang="en-US" altLang="ja-JP" sz="1800" dirty="0">
                <a:solidFill>
                  <a:schemeClr val="tx1"/>
                </a:solidFill>
              </a:rPr>
              <a:t>2.</a:t>
            </a:r>
            <a:r>
              <a:rPr lang="ja-JP" altLang="en-US" dirty="0">
                <a:solidFill>
                  <a:schemeClr val="tx1"/>
                </a:solidFill>
              </a:rPr>
              <a:t>②参照）</a:t>
            </a:r>
            <a:endParaRPr lang="en-US" altLang="ja-JP" sz="1800" dirty="0">
              <a:solidFill>
                <a:schemeClr val="tx1"/>
              </a:solidFill>
              <a:highlight>
                <a:srgbClr val="FFFF00"/>
              </a:highlight>
            </a:endParaRPr>
          </a:p>
          <a:p>
            <a:pPr marL="0" indent="0">
              <a:buFont typeface="Arial" panose="020B0604020202020204" pitchFamily="34" charset="0"/>
              <a:buNone/>
            </a:pPr>
            <a:r>
              <a:rPr lang="en-US" altLang="ja-JP" sz="1800" dirty="0">
                <a:solidFill>
                  <a:schemeClr val="tx1"/>
                </a:solidFill>
              </a:rPr>
              <a:t>【</a:t>
            </a:r>
            <a:r>
              <a:rPr lang="ja-JP" altLang="en-US" sz="1800" dirty="0">
                <a:solidFill>
                  <a:schemeClr val="tx1"/>
                </a:solidFill>
              </a:rPr>
              <a:t>現地確認アプリの</a:t>
            </a:r>
            <a:r>
              <a:rPr lang="en-US" altLang="ja-JP" sz="1800" dirty="0">
                <a:solidFill>
                  <a:schemeClr val="tx1"/>
                </a:solidFill>
              </a:rPr>
              <a:t>OS</a:t>
            </a:r>
            <a:r>
              <a:rPr lang="ja-JP" altLang="en-US" sz="1800" dirty="0">
                <a:solidFill>
                  <a:schemeClr val="tx1"/>
                </a:solidFill>
              </a:rPr>
              <a:t>対応状況</a:t>
            </a:r>
            <a:r>
              <a:rPr lang="en-US" altLang="ja-JP" sz="1800" b="1" baseline="30000" dirty="0">
                <a:solidFill>
                  <a:schemeClr val="tx1"/>
                </a:solidFill>
              </a:rPr>
              <a:t>※</a:t>
            </a:r>
            <a:r>
              <a:rPr lang="en-US" altLang="ja-JP" sz="1800" dirty="0">
                <a:solidFill>
                  <a:schemeClr val="tx1"/>
                </a:solidFill>
              </a:rPr>
              <a:t>】</a:t>
            </a:r>
          </a:p>
          <a:p>
            <a:r>
              <a:rPr lang="ja-JP" altLang="en-US" sz="1800" dirty="0">
                <a:solidFill>
                  <a:schemeClr val="tx1"/>
                </a:solidFill>
              </a:rPr>
              <a:t>　</a:t>
            </a:r>
            <a:r>
              <a:rPr lang="en-US" altLang="ja-JP" sz="1800" dirty="0">
                <a:solidFill>
                  <a:schemeClr val="tx1"/>
                </a:solidFill>
              </a:rPr>
              <a:t>Android</a:t>
            </a:r>
            <a:r>
              <a:rPr lang="ja-JP" altLang="en-US" sz="1800" dirty="0">
                <a:solidFill>
                  <a:schemeClr val="tx1"/>
                </a:solidFill>
              </a:rPr>
              <a:t>　：　</a:t>
            </a:r>
            <a:r>
              <a:rPr lang="en-US" altLang="ja-JP" sz="1800" dirty="0">
                <a:solidFill>
                  <a:schemeClr val="tx1"/>
                </a:solidFill>
              </a:rPr>
              <a:t>Android</a:t>
            </a:r>
            <a:r>
              <a:rPr lang="en-US" altLang="ja-JP" dirty="0">
                <a:solidFill>
                  <a:schemeClr val="tx1"/>
                </a:solidFill>
              </a:rPr>
              <a:t>11</a:t>
            </a:r>
            <a:r>
              <a:rPr lang="en-US" altLang="ja-JP" baseline="30000" dirty="0">
                <a:solidFill>
                  <a:schemeClr val="tx1"/>
                </a:solidFill>
              </a:rPr>
              <a:t>※</a:t>
            </a:r>
            <a:r>
              <a:rPr lang="ja-JP" altLang="en-US" sz="1800" dirty="0">
                <a:solidFill>
                  <a:schemeClr val="tx1"/>
                </a:solidFill>
              </a:rPr>
              <a:t>～</a:t>
            </a:r>
            <a:r>
              <a:rPr lang="en-US" altLang="ja-JP" sz="1800" dirty="0">
                <a:solidFill>
                  <a:schemeClr val="tx1"/>
                </a:solidFill>
              </a:rPr>
              <a:t>16</a:t>
            </a:r>
            <a:r>
              <a:rPr lang="ja-JP" altLang="en-US" sz="1800" dirty="0">
                <a:solidFill>
                  <a:schemeClr val="tx1"/>
                </a:solidFill>
              </a:rPr>
              <a:t>　　　</a:t>
            </a:r>
            <a:endParaRPr lang="en-US" altLang="ja-JP" sz="1800" dirty="0">
              <a:solidFill>
                <a:schemeClr val="tx1"/>
              </a:solidFill>
            </a:endParaRPr>
          </a:p>
          <a:p>
            <a:pPr marL="0" indent="0">
              <a:buFont typeface="Arial" panose="020B0604020202020204" pitchFamily="34" charset="0"/>
              <a:buNone/>
            </a:pPr>
            <a:r>
              <a:rPr lang="ja-JP" altLang="en-US" dirty="0">
                <a:solidFill>
                  <a:schemeClr val="tx1"/>
                </a:solidFill>
              </a:rPr>
              <a:t>　</a:t>
            </a:r>
            <a:r>
              <a:rPr lang="en-US" altLang="ja-JP" sz="1800" dirty="0">
                <a:solidFill>
                  <a:schemeClr val="tx1"/>
                </a:solidFill>
              </a:rPr>
              <a:t>iPad</a:t>
            </a:r>
            <a:r>
              <a:rPr lang="ja-JP" altLang="en-US" sz="1800" dirty="0">
                <a:solidFill>
                  <a:schemeClr val="tx1"/>
                </a:solidFill>
              </a:rPr>
              <a:t>　  　：　</a:t>
            </a:r>
            <a:r>
              <a:rPr lang="en-US" altLang="ja-JP" sz="1800" dirty="0">
                <a:solidFill>
                  <a:schemeClr val="tx1"/>
                </a:solidFill>
              </a:rPr>
              <a:t>iOS18.0</a:t>
            </a:r>
            <a:r>
              <a:rPr lang="ja-JP" altLang="en-US" sz="1800" dirty="0">
                <a:solidFill>
                  <a:schemeClr val="tx1"/>
                </a:solidFill>
              </a:rPr>
              <a:t>以上</a:t>
            </a:r>
          </a:p>
        </p:txBody>
      </p:sp>
      <p:sp>
        <p:nvSpPr>
          <p:cNvPr id="33" name="矢印: ストライプ 32">
            <a:extLst>
              <a:ext uri="{FF2B5EF4-FFF2-40B4-BE49-F238E27FC236}">
                <a16:creationId xmlns:a16="http://schemas.microsoft.com/office/drawing/2014/main" id="{F6C4EDE1-0B5B-4939-7670-1C7BE801C16D}"/>
              </a:ext>
            </a:extLst>
          </p:cNvPr>
          <p:cNvSpPr/>
          <p:nvPr/>
        </p:nvSpPr>
        <p:spPr>
          <a:xfrm rot="5400000">
            <a:off x="3047971" y="4153761"/>
            <a:ext cx="444799" cy="394896"/>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四角形: 角を丸くする 34">
            <a:extLst>
              <a:ext uri="{FF2B5EF4-FFF2-40B4-BE49-F238E27FC236}">
                <a16:creationId xmlns:a16="http://schemas.microsoft.com/office/drawing/2014/main" id="{BB4973EC-7FD9-2FBC-A5AC-69A5334B9211}"/>
              </a:ext>
            </a:extLst>
          </p:cNvPr>
          <p:cNvSpPr/>
          <p:nvPr/>
        </p:nvSpPr>
        <p:spPr>
          <a:xfrm>
            <a:off x="6250545" y="4380431"/>
            <a:ext cx="5732777" cy="2174875"/>
          </a:xfrm>
          <a:prstGeom prst="roundRect">
            <a:avLst/>
          </a:prstGeom>
          <a:noFill/>
          <a:ln w="47625" cmpd="dbl"/>
        </p:spPr>
        <p:style>
          <a:lnRef idx="2">
            <a:schemeClr val="accent2"/>
          </a:lnRef>
          <a:fillRef idx="1">
            <a:schemeClr val="lt1"/>
          </a:fillRef>
          <a:effectRef idx="0">
            <a:schemeClr val="accent2"/>
          </a:effectRef>
          <a:fontRef idx="minor">
            <a:schemeClr val="dk1"/>
          </a:fontRef>
        </p:style>
        <p:txBody>
          <a:bodyPr lIns="0" tIns="0" rIns="0" bIns="0" rtlCol="0" anchor="ctr"/>
          <a:lstStyle/>
          <a:p>
            <a:r>
              <a:rPr kumimoji="1" lang="ja-JP" altLang="en-US" b="1" dirty="0">
                <a:solidFill>
                  <a:srgbClr val="FF0000"/>
                </a:solidFill>
                <a:highlight>
                  <a:srgbClr val="FFFF00"/>
                </a:highlight>
              </a:rPr>
              <a:t>タブレットの要件</a:t>
            </a:r>
            <a:r>
              <a:rPr kumimoji="1" lang="en-US" altLang="ja-JP" b="1" dirty="0">
                <a:solidFill>
                  <a:srgbClr val="FF0000"/>
                </a:solidFill>
                <a:highlight>
                  <a:srgbClr val="FFFF00"/>
                </a:highlight>
              </a:rPr>
              <a:t>B</a:t>
            </a:r>
            <a:r>
              <a:rPr kumimoji="1" lang="ja-JP" altLang="en-US" sz="1600" dirty="0"/>
              <a:t>　</a:t>
            </a:r>
            <a:r>
              <a:rPr lang="ja-JP" altLang="en-US" sz="1600" dirty="0"/>
              <a:t>❶と❷の両方を満たすもの</a:t>
            </a:r>
            <a:endParaRPr lang="en-US" altLang="ja-JP" sz="1600" dirty="0"/>
          </a:p>
          <a:p>
            <a:r>
              <a:rPr lang="ja-JP" altLang="en-US" sz="1700" dirty="0"/>
              <a:t>❶  </a:t>
            </a:r>
            <a:r>
              <a:rPr kumimoji="1" lang="en-US" altLang="ja-JP" sz="1700" dirty="0"/>
              <a:t>Lenovo Tab K10</a:t>
            </a:r>
            <a:r>
              <a:rPr kumimoji="1" lang="ja-JP" altLang="en-US" sz="1700" dirty="0"/>
              <a:t>と同等又はそれ以上の規格・性能</a:t>
            </a:r>
            <a:endParaRPr kumimoji="1" lang="en-US" altLang="ja-JP" sz="1700" dirty="0"/>
          </a:p>
          <a:p>
            <a:r>
              <a:rPr lang="ja-JP" altLang="en-US" sz="1700" dirty="0"/>
              <a:t>　</a:t>
            </a:r>
            <a:r>
              <a:rPr kumimoji="1" lang="ja-JP" altLang="en-US" sz="1700" dirty="0"/>
              <a:t>のタブレットで</a:t>
            </a:r>
            <a:r>
              <a:rPr kumimoji="1" lang="en-US" altLang="ja-JP" sz="1700" b="1" dirty="0">
                <a:solidFill>
                  <a:schemeClr val="tx1"/>
                </a:solidFill>
              </a:rPr>
              <a:t>Android Enterprise</a:t>
            </a:r>
            <a:r>
              <a:rPr kumimoji="1" lang="ja-JP" altLang="en-US" sz="1700" dirty="0"/>
              <a:t>が利用できる</a:t>
            </a:r>
            <a:endParaRPr kumimoji="1" lang="en-US" altLang="ja-JP" sz="1700" dirty="0"/>
          </a:p>
          <a:p>
            <a:r>
              <a:rPr lang="ja-JP" altLang="en-US" sz="1700" dirty="0"/>
              <a:t>　</a:t>
            </a:r>
            <a:r>
              <a:rPr kumimoji="1" lang="en-US" altLang="ja-JP" sz="1700" dirty="0"/>
              <a:t>Android</a:t>
            </a:r>
            <a:r>
              <a:rPr kumimoji="1" lang="ja-JP" altLang="en-US" sz="1700" dirty="0"/>
              <a:t>端末（</a:t>
            </a:r>
            <a:r>
              <a:rPr lang="en-US" altLang="ja-JP" sz="1700" dirty="0"/>
              <a:t>LTE</a:t>
            </a:r>
            <a:r>
              <a:rPr lang="ja-JP" altLang="en-US" sz="1700" dirty="0"/>
              <a:t>モデル・</a:t>
            </a:r>
            <a:r>
              <a:rPr kumimoji="1" lang="en-US" altLang="ja-JP" sz="1700" dirty="0"/>
              <a:t>Android10</a:t>
            </a:r>
            <a:r>
              <a:rPr lang="en-US" altLang="ja-JP" b="1" baseline="30000" dirty="0">
                <a:solidFill>
                  <a:schemeClr val="tx1"/>
                </a:solidFill>
              </a:rPr>
              <a:t>※</a:t>
            </a:r>
            <a:r>
              <a:rPr kumimoji="1" lang="ja-JP" altLang="en-US" sz="1700" dirty="0"/>
              <a:t>～</a:t>
            </a:r>
            <a:r>
              <a:rPr kumimoji="1" lang="en-US" altLang="ja-JP" sz="1700" dirty="0"/>
              <a:t>16</a:t>
            </a:r>
            <a:r>
              <a:rPr kumimoji="1" lang="ja-JP" altLang="en-US" sz="1700" dirty="0"/>
              <a:t>）</a:t>
            </a:r>
          </a:p>
          <a:p>
            <a:pPr marL="0" indent="0">
              <a:buFont typeface="Arial" panose="020B0604020202020204" pitchFamily="34" charset="0"/>
              <a:buNone/>
            </a:pPr>
            <a:r>
              <a:rPr kumimoji="1" lang="ja-JP" altLang="en-US" sz="1700" dirty="0"/>
              <a:t>❷  </a:t>
            </a:r>
            <a:r>
              <a:rPr kumimoji="1" lang="en-US" altLang="ja-JP" sz="1700" b="1" dirty="0"/>
              <a:t>LANSCOPE</a:t>
            </a:r>
            <a:r>
              <a:rPr kumimoji="1" lang="ja-JP" altLang="en-US" sz="1700" b="1" dirty="0"/>
              <a:t>（エンドポイントマネージャー クラウ</a:t>
            </a:r>
            <a:endParaRPr kumimoji="1" lang="en-US" altLang="ja-JP" sz="1700" b="1" dirty="0"/>
          </a:p>
          <a:p>
            <a:pPr marL="0" indent="0">
              <a:buFont typeface="Arial" panose="020B0604020202020204" pitchFamily="34" charset="0"/>
              <a:buNone/>
            </a:pPr>
            <a:r>
              <a:rPr lang="ja-JP" altLang="en-US" sz="1700" dirty="0"/>
              <a:t>　</a:t>
            </a:r>
            <a:r>
              <a:rPr kumimoji="1" lang="ja-JP" altLang="en-US" sz="1700" b="1" dirty="0"/>
              <a:t>ド版 ライトＡライセンス）</a:t>
            </a:r>
            <a:r>
              <a:rPr kumimoji="1" lang="ja-JP" altLang="en-US" sz="1700" dirty="0"/>
              <a:t>が導入可能であることを</a:t>
            </a:r>
            <a:endParaRPr kumimoji="1" lang="en-US" altLang="ja-JP" sz="1700" dirty="0"/>
          </a:p>
          <a:p>
            <a:pPr marL="0" indent="0">
              <a:buFont typeface="Arial" panose="020B0604020202020204" pitchFamily="34" charset="0"/>
              <a:buNone/>
            </a:pPr>
            <a:r>
              <a:rPr lang="ja-JP" altLang="en-US" sz="1700" dirty="0"/>
              <a:t>　</a:t>
            </a:r>
            <a:r>
              <a:rPr kumimoji="1" lang="ja-JP" altLang="en-US" sz="1700" dirty="0"/>
              <a:t>確認済みであるもの。</a:t>
            </a:r>
            <a:r>
              <a:rPr kumimoji="1" lang="en-US" altLang="ja-JP" sz="1700" dirty="0"/>
              <a:t>【</a:t>
            </a:r>
            <a:r>
              <a:rPr kumimoji="1" lang="ja-JP" altLang="en-US" sz="1700" dirty="0">
                <a:solidFill>
                  <a:srgbClr val="FF0000"/>
                </a:solidFill>
              </a:rPr>
              <a:t>詳細は後述</a:t>
            </a:r>
            <a:r>
              <a:rPr kumimoji="1" lang="en-US" altLang="ja-JP" sz="1700" dirty="0"/>
              <a:t>】</a:t>
            </a:r>
            <a:endParaRPr kumimoji="1" lang="ja-JP" altLang="en-US" sz="1700" dirty="0"/>
          </a:p>
        </p:txBody>
      </p:sp>
      <p:sp>
        <p:nvSpPr>
          <p:cNvPr id="39" name="矢印: ストライプ 38">
            <a:extLst>
              <a:ext uri="{FF2B5EF4-FFF2-40B4-BE49-F238E27FC236}">
                <a16:creationId xmlns:a16="http://schemas.microsoft.com/office/drawing/2014/main" id="{B303BFFD-BF19-D508-9957-B8E15CFC2D76}"/>
              </a:ext>
            </a:extLst>
          </p:cNvPr>
          <p:cNvSpPr/>
          <p:nvPr/>
        </p:nvSpPr>
        <p:spPr>
          <a:xfrm rot="5400000">
            <a:off x="8806421" y="4156046"/>
            <a:ext cx="413784" cy="400711"/>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 name="コネクタ: カギ線 3">
            <a:extLst>
              <a:ext uri="{FF2B5EF4-FFF2-40B4-BE49-F238E27FC236}">
                <a16:creationId xmlns:a16="http://schemas.microsoft.com/office/drawing/2014/main" id="{3654A18E-5BA2-AC42-172A-C021A1F103F5}"/>
              </a:ext>
            </a:extLst>
          </p:cNvPr>
          <p:cNvCxnSpPr>
            <a:cxnSpLocks/>
            <a:stCxn id="11" idx="1"/>
            <a:endCxn id="32" idx="1"/>
          </p:cNvCxnSpPr>
          <p:nvPr/>
        </p:nvCxnSpPr>
        <p:spPr>
          <a:xfrm rot="10800000" flipH="1" flipV="1">
            <a:off x="600891" y="1974074"/>
            <a:ext cx="219085" cy="3492462"/>
          </a:xfrm>
          <a:prstGeom prst="bentConnector3">
            <a:avLst>
              <a:gd name="adj1" fmla="val -104343"/>
            </a:avLst>
          </a:prstGeom>
          <a:ln w="57150">
            <a:prstDash val="sysDash"/>
            <a:tailEnd type="triangle"/>
          </a:ln>
        </p:spPr>
        <p:style>
          <a:lnRef idx="2">
            <a:schemeClr val="accent1"/>
          </a:lnRef>
          <a:fillRef idx="0">
            <a:schemeClr val="accent1"/>
          </a:fillRef>
          <a:effectRef idx="1">
            <a:schemeClr val="accent1"/>
          </a:effectRef>
          <a:fontRef idx="minor">
            <a:schemeClr val="tx1"/>
          </a:fontRef>
        </p:style>
      </p:cxnSp>
      <p:sp>
        <p:nvSpPr>
          <p:cNvPr id="6" name="矢印: ストライプ 5">
            <a:extLst>
              <a:ext uri="{FF2B5EF4-FFF2-40B4-BE49-F238E27FC236}">
                <a16:creationId xmlns:a16="http://schemas.microsoft.com/office/drawing/2014/main" id="{8EAF8D3A-9E68-E3D3-C39F-DD3017F31122}"/>
              </a:ext>
            </a:extLst>
          </p:cNvPr>
          <p:cNvSpPr/>
          <p:nvPr/>
        </p:nvSpPr>
        <p:spPr>
          <a:xfrm rot="5400000">
            <a:off x="8833937" y="6397575"/>
            <a:ext cx="406693" cy="448654"/>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タイトル 1">
            <a:extLst>
              <a:ext uri="{FF2B5EF4-FFF2-40B4-BE49-F238E27FC236}">
                <a16:creationId xmlns:a16="http://schemas.microsoft.com/office/drawing/2014/main" id="{0666BE70-F556-CDD7-23D8-433027D00F6A}"/>
              </a:ext>
            </a:extLst>
          </p:cNvPr>
          <p:cNvSpPr txBox="1">
            <a:spLocks/>
          </p:cNvSpPr>
          <p:nvPr/>
        </p:nvSpPr>
        <p:spPr>
          <a:xfrm>
            <a:off x="398067" y="733357"/>
            <a:ext cx="3767587" cy="341684"/>
          </a:xfrm>
          <a:prstGeom prst="rect">
            <a:avLst/>
          </a:prstGeom>
          <a:solidFill>
            <a:schemeClr val="accent4">
              <a:lumMod val="20000"/>
              <a:lumOff val="80000"/>
            </a:schemeClr>
          </a:solidFill>
          <a:ln>
            <a:solidFill>
              <a:schemeClr val="accent1">
                <a:lumMod val="60000"/>
                <a:lumOff val="40000"/>
              </a:schemeClr>
            </a:solidFill>
          </a:ln>
          <a:effectLst>
            <a:glow rad="101600">
              <a:schemeClr val="accent4">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2000" dirty="0">
                <a:latin typeface="BIZ UDPゴシック" panose="020B0400000000000000" pitchFamily="50" charset="-128"/>
                <a:ea typeface="BIZ UDPゴシック" panose="020B0400000000000000" pitchFamily="50" charset="-128"/>
              </a:rPr>
              <a:t>Ⅰ</a:t>
            </a:r>
            <a:r>
              <a:rPr lang="ja-JP" altLang="en-US" sz="2000" dirty="0">
                <a:latin typeface="BIZ UDPゴシック" panose="020B0400000000000000" pitchFamily="50" charset="-128"/>
                <a:ea typeface="BIZ UDPゴシック" panose="020B0400000000000000" pitchFamily="50" charset="-128"/>
              </a:rPr>
              <a:t>　タブレットと</a:t>
            </a:r>
            <a:r>
              <a:rPr lang="en-US" altLang="ja-JP" sz="2000" dirty="0">
                <a:latin typeface="BIZ UDPゴシック" panose="020B0400000000000000" pitchFamily="50" charset="-128"/>
                <a:ea typeface="BIZ UDPゴシック" panose="020B0400000000000000" pitchFamily="50" charset="-128"/>
              </a:rPr>
              <a:t>MDM</a:t>
            </a:r>
            <a:r>
              <a:rPr lang="ja-JP" altLang="en-US" sz="2000" dirty="0">
                <a:latin typeface="BIZ UDPゴシック" panose="020B0400000000000000" pitchFamily="50" charset="-128"/>
                <a:ea typeface="BIZ UDPゴシック" panose="020B0400000000000000" pitchFamily="50" charset="-128"/>
              </a:rPr>
              <a:t>の選定</a:t>
            </a:r>
          </a:p>
        </p:txBody>
      </p:sp>
      <p:sp>
        <p:nvSpPr>
          <p:cNvPr id="8" name="テキスト ボックス 7">
            <a:extLst>
              <a:ext uri="{FF2B5EF4-FFF2-40B4-BE49-F238E27FC236}">
                <a16:creationId xmlns:a16="http://schemas.microsoft.com/office/drawing/2014/main" id="{87585A6C-05C0-7C80-B3F7-AA45F15FB736}"/>
              </a:ext>
            </a:extLst>
          </p:cNvPr>
          <p:cNvSpPr txBox="1"/>
          <p:nvPr/>
        </p:nvSpPr>
        <p:spPr>
          <a:xfrm>
            <a:off x="10938294" y="1"/>
            <a:ext cx="1253706" cy="338554"/>
          </a:xfrm>
          <a:prstGeom prst="rect">
            <a:avLst/>
          </a:prstGeom>
          <a:noFill/>
        </p:spPr>
        <p:txBody>
          <a:bodyPr wrap="square" rtlCol="0">
            <a:spAutoFit/>
          </a:bodyPr>
          <a:lstStyle/>
          <a:p>
            <a:pPr algn="ctr"/>
            <a:r>
              <a:rPr kumimoji="1" lang="en-US" altLang="ja-JP" sz="1600" dirty="0"/>
              <a:t>【</a:t>
            </a:r>
            <a:r>
              <a:rPr kumimoji="1" lang="ja-JP" altLang="en-US" sz="1600" dirty="0"/>
              <a:t>別紙１</a:t>
            </a:r>
            <a:r>
              <a:rPr kumimoji="1" lang="en-US" altLang="ja-JP" sz="1600" dirty="0"/>
              <a:t>】</a:t>
            </a:r>
            <a:endParaRPr kumimoji="1" lang="ja-JP" altLang="en-US" sz="1600" dirty="0"/>
          </a:p>
        </p:txBody>
      </p:sp>
      <p:sp>
        <p:nvSpPr>
          <p:cNvPr id="43" name="吹き出し: 角を丸めた四角形 42">
            <a:extLst>
              <a:ext uri="{FF2B5EF4-FFF2-40B4-BE49-F238E27FC236}">
                <a16:creationId xmlns:a16="http://schemas.microsoft.com/office/drawing/2014/main" id="{EEC851F0-A2AB-DD18-9352-C5947F51B639}"/>
              </a:ext>
            </a:extLst>
          </p:cNvPr>
          <p:cNvSpPr/>
          <p:nvPr/>
        </p:nvSpPr>
        <p:spPr>
          <a:xfrm>
            <a:off x="9344297" y="1785257"/>
            <a:ext cx="2690949" cy="870862"/>
          </a:xfrm>
          <a:prstGeom prst="wedgeRoundRectCallout">
            <a:avLst>
              <a:gd name="adj1" fmla="val -39544"/>
              <a:gd name="adj2" fmla="val 69042"/>
              <a:gd name="adj3" fmla="val 16667"/>
            </a:avLst>
          </a:prstGeom>
          <a:solidFill>
            <a:srgbClr val="FDF0E9"/>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国費導入タブレット</a:t>
            </a:r>
            <a:r>
              <a:rPr lang="ja-JP" altLang="en-US" sz="1400" dirty="0">
                <a:solidFill>
                  <a:schemeClr val="tx1"/>
                </a:solidFill>
                <a:latin typeface="BIZ UDゴシック" panose="020B0400000000000000" pitchFamily="49" charset="-128"/>
                <a:ea typeface="BIZ UDゴシック" panose="020B0400000000000000" pitchFamily="49" charset="-128"/>
              </a:rPr>
              <a:t>を年度途中に買替える</a:t>
            </a:r>
            <a:r>
              <a:rPr kumimoji="1" lang="ja-JP" altLang="en-US" sz="1400" dirty="0">
                <a:solidFill>
                  <a:schemeClr val="tx1"/>
                </a:solidFill>
                <a:latin typeface="BIZ UDゴシック" panose="020B0400000000000000" pitchFamily="49" charset="-128"/>
                <a:ea typeface="BIZ UDゴシック" panose="020B0400000000000000" pitchFamily="49" charset="-128"/>
              </a:rPr>
              <a:t>場合も、ＭＤＭの年間ライセンスを利用可能。</a:t>
            </a:r>
          </a:p>
        </p:txBody>
      </p:sp>
    </p:spTree>
    <p:extLst>
      <p:ext uri="{BB962C8B-B14F-4D97-AF65-F5344CB8AC3E}">
        <p14:creationId xmlns:p14="http://schemas.microsoft.com/office/powerpoint/2010/main" val="891386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コンテンツ プレースホルダー 2">
            <a:extLst>
              <a:ext uri="{FF2B5EF4-FFF2-40B4-BE49-F238E27FC236}">
                <a16:creationId xmlns:a16="http://schemas.microsoft.com/office/drawing/2014/main" id="{5BC87F76-0E8B-0444-6027-30D87DF3C1F5}"/>
              </a:ext>
            </a:extLst>
          </p:cNvPr>
          <p:cNvSpPr txBox="1">
            <a:spLocks/>
          </p:cNvSpPr>
          <p:nvPr/>
        </p:nvSpPr>
        <p:spPr>
          <a:xfrm>
            <a:off x="6870240" y="200149"/>
            <a:ext cx="4527430" cy="9330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endParaRPr lang="ja-JP" altLang="en-US" dirty="0"/>
          </a:p>
        </p:txBody>
      </p:sp>
      <p:sp>
        <p:nvSpPr>
          <p:cNvPr id="35" name="四角形: 角を丸くする 34">
            <a:extLst>
              <a:ext uri="{FF2B5EF4-FFF2-40B4-BE49-F238E27FC236}">
                <a16:creationId xmlns:a16="http://schemas.microsoft.com/office/drawing/2014/main" id="{BB4973EC-7FD9-2FBC-A5AC-69A5334B9211}"/>
              </a:ext>
            </a:extLst>
          </p:cNvPr>
          <p:cNvSpPr/>
          <p:nvPr/>
        </p:nvSpPr>
        <p:spPr>
          <a:xfrm>
            <a:off x="646982" y="1154198"/>
            <a:ext cx="11023121" cy="5264225"/>
          </a:xfrm>
          <a:prstGeom prst="roundRect">
            <a:avLst>
              <a:gd name="adj" fmla="val 7560"/>
            </a:avLst>
          </a:prstGeom>
          <a:noFill/>
          <a:ln w="47625" cmpd="dbl"/>
        </p:spPr>
        <p:style>
          <a:lnRef idx="2">
            <a:schemeClr val="accent2"/>
          </a:lnRef>
          <a:fillRef idx="1">
            <a:schemeClr val="lt1"/>
          </a:fillRef>
          <a:effectRef idx="0">
            <a:schemeClr val="accent2"/>
          </a:effectRef>
          <a:fontRef idx="minor">
            <a:schemeClr val="dk1"/>
          </a:fontRef>
        </p:style>
        <p:txBody>
          <a:bodyPr lIns="0" tIns="0" rIns="0" bIns="0" rtlCol="0" anchor="ctr"/>
          <a:lstStyle/>
          <a:p>
            <a:pPr marL="0" indent="0">
              <a:buFont typeface="Arial" panose="020B0604020202020204" pitchFamily="34" charset="0"/>
              <a:buNone/>
            </a:pPr>
            <a:endParaRPr kumimoji="1" lang="ja-JP" altLang="en-US" sz="1600" dirty="0">
              <a:solidFill>
                <a:srgbClr val="0070C0"/>
              </a:solidFill>
            </a:endParaRPr>
          </a:p>
        </p:txBody>
      </p:sp>
      <p:sp>
        <p:nvSpPr>
          <p:cNvPr id="39" name="矢印: ストライプ 38">
            <a:extLst>
              <a:ext uri="{FF2B5EF4-FFF2-40B4-BE49-F238E27FC236}">
                <a16:creationId xmlns:a16="http://schemas.microsoft.com/office/drawing/2014/main" id="{B303BFFD-BF19-D508-9957-B8E15CFC2D76}"/>
              </a:ext>
            </a:extLst>
          </p:cNvPr>
          <p:cNvSpPr/>
          <p:nvPr/>
        </p:nvSpPr>
        <p:spPr>
          <a:xfrm rot="5400000">
            <a:off x="8464833" y="500229"/>
            <a:ext cx="1029099" cy="429914"/>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コンテンツ プレースホルダー 2">
            <a:extLst>
              <a:ext uri="{FF2B5EF4-FFF2-40B4-BE49-F238E27FC236}">
                <a16:creationId xmlns:a16="http://schemas.microsoft.com/office/drawing/2014/main" id="{6F2D5848-5BCD-2E71-1825-A5C7F0F12090}"/>
              </a:ext>
            </a:extLst>
          </p:cNvPr>
          <p:cNvSpPr>
            <a:spLocks noGrp="1"/>
          </p:cNvSpPr>
          <p:nvPr>
            <p:ph sz="half" idx="1"/>
          </p:nvPr>
        </p:nvSpPr>
        <p:spPr>
          <a:xfrm>
            <a:off x="544901" y="439576"/>
            <a:ext cx="8294299" cy="690761"/>
          </a:xfrm>
        </p:spPr>
        <p:txBody>
          <a:bodyPr>
            <a:normAutofit fontScale="92500" lnSpcReduction="20000"/>
          </a:bodyPr>
          <a:lstStyle/>
          <a:p>
            <a:pPr marL="0" indent="0">
              <a:buNone/>
            </a:pPr>
            <a:r>
              <a:rPr lang="ja-JP" altLang="en-US" sz="2000" b="1" dirty="0"/>
              <a:t>３</a:t>
            </a:r>
            <a:r>
              <a:rPr kumimoji="1" lang="ja-JP" altLang="en-US" sz="2000" b="1" dirty="0"/>
              <a:t>．</a:t>
            </a:r>
            <a:r>
              <a:rPr kumimoji="1" lang="en-US" altLang="ja-JP" sz="2000" b="1" dirty="0"/>
              <a:t>LANSCOPE </a:t>
            </a:r>
            <a:r>
              <a:rPr kumimoji="1" lang="ja-JP" altLang="en-US" sz="2000" b="1" dirty="0"/>
              <a:t>エンドポイントマネージャー クラウド版 ライトＡが</a:t>
            </a:r>
            <a:endParaRPr kumimoji="1" lang="en-US" altLang="ja-JP" sz="2000" b="1" dirty="0"/>
          </a:p>
          <a:p>
            <a:pPr marL="0" indent="0">
              <a:buNone/>
            </a:pPr>
            <a:r>
              <a:rPr lang="ja-JP" altLang="en-US" sz="2000" b="1" dirty="0"/>
              <a:t>　導入可能であることの確認方法　</a:t>
            </a:r>
            <a:endParaRPr kumimoji="1" lang="ja-JP" altLang="en-US" sz="2000" b="1" dirty="0"/>
          </a:p>
        </p:txBody>
      </p:sp>
      <p:sp>
        <p:nvSpPr>
          <p:cNvPr id="3" name="テキスト ボックス 2">
            <a:extLst>
              <a:ext uri="{FF2B5EF4-FFF2-40B4-BE49-F238E27FC236}">
                <a16:creationId xmlns:a16="http://schemas.microsoft.com/office/drawing/2014/main" id="{C0886E21-1B7A-3227-3749-538E2D975C13}"/>
              </a:ext>
            </a:extLst>
          </p:cNvPr>
          <p:cNvSpPr txBox="1"/>
          <p:nvPr/>
        </p:nvSpPr>
        <p:spPr>
          <a:xfrm>
            <a:off x="646982" y="1256396"/>
            <a:ext cx="11023121" cy="5109091"/>
          </a:xfrm>
          <a:prstGeom prst="rect">
            <a:avLst/>
          </a:prstGeom>
          <a:noFill/>
        </p:spPr>
        <p:txBody>
          <a:bodyPr wrap="square">
            <a:spAutoFit/>
          </a:bodyPr>
          <a:lstStyle/>
          <a:p>
            <a:r>
              <a:rPr lang="ja-JP" altLang="en-US" dirty="0"/>
              <a:t>　会議所や</a:t>
            </a:r>
            <a:r>
              <a:rPr lang="en-US" altLang="ja-JP" dirty="0"/>
              <a:t>LANSCOPE</a:t>
            </a:r>
            <a:r>
              <a:rPr lang="ja-JP" altLang="en-US" dirty="0"/>
              <a:t>のメーカーである</a:t>
            </a:r>
            <a:r>
              <a:rPr lang="en-US" altLang="ja-JP" dirty="0"/>
              <a:t>MOTEX</a:t>
            </a:r>
            <a:r>
              <a:rPr lang="ja-JP" altLang="en-US" dirty="0"/>
              <a:t>社では動作確認しません。</a:t>
            </a:r>
            <a:endParaRPr lang="en-US" altLang="ja-JP" dirty="0"/>
          </a:p>
          <a:p>
            <a:r>
              <a:rPr lang="ja-JP" altLang="en-US" dirty="0"/>
              <a:t>　以下のサイトの</a:t>
            </a:r>
            <a:r>
              <a:rPr lang="ja-JP" altLang="en-US" b="1" dirty="0"/>
              <a:t>無料体験版</a:t>
            </a:r>
            <a:r>
              <a:rPr lang="ja-JP" altLang="en-US" dirty="0"/>
              <a:t>（</a:t>
            </a:r>
            <a:r>
              <a:rPr lang="en-US" altLang="ja-JP" dirty="0"/>
              <a:t>60</a:t>
            </a:r>
            <a:r>
              <a:rPr lang="ja-JP" altLang="en-US" dirty="0"/>
              <a:t>日間、</a:t>
            </a:r>
            <a:r>
              <a:rPr lang="en-US" altLang="ja-JP" dirty="0"/>
              <a:t>10</a:t>
            </a:r>
            <a:r>
              <a:rPr lang="ja-JP" altLang="en-US" dirty="0"/>
              <a:t>ライセンス）で確認いただく、または上記</a:t>
            </a:r>
            <a:r>
              <a:rPr lang="ja-JP" altLang="en-US" b="1" dirty="0">
                <a:solidFill>
                  <a:srgbClr val="FF0000"/>
                </a:solidFill>
              </a:rPr>
              <a:t>要件</a:t>
            </a:r>
            <a:r>
              <a:rPr lang="en-US" altLang="ja-JP" b="1" dirty="0">
                <a:solidFill>
                  <a:srgbClr val="FF0000"/>
                </a:solidFill>
              </a:rPr>
              <a:t>B</a:t>
            </a:r>
            <a:r>
              <a:rPr lang="ja-JP" altLang="en-US" dirty="0"/>
              <a:t>を満たす端末を地元のシステム系販売業者等から調達してください。</a:t>
            </a:r>
            <a:endParaRPr lang="en-US" altLang="ja-JP" dirty="0"/>
          </a:p>
          <a:p>
            <a:r>
              <a:rPr lang="ja-JP" altLang="en-US" dirty="0"/>
              <a:t>　なお、ＭＤＭを本通知の「報告様式」以外で申し込み、別途契約した場合は、</a:t>
            </a:r>
            <a:r>
              <a:rPr lang="en-US" altLang="ja-JP" dirty="0"/>
              <a:t>LANSCOPE</a:t>
            </a:r>
            <a:r>
              <a:rPr lang="ja-JP" altLang="en-US" dirty="0"/>
              <a:t>の同プランであっても、同一画面で管理できませんので、ご注意ください。</a:t>
            </a:r>
          </a:p>
          <a:p>
            <a:r>
              <a:rPr lang="en-US" altLang="ja-JP" dirty="0">
                <a:solidFill>
                  <a:srgbClr val="0070C0"/>
                </a:solidFill>
                <a:hlinkClick r:id="rId3">
                  <a:extLst>
                    <a:ext uri="{A12FA001-AC4F-418D-AE19-62706E023703}">
                      <ahyp:hlinkClr xmlns:ahyp="http://schemas.microsoft.com/office/drawing/2018/hyperlinkcolor" val="tx"/>
                    </a:ext>
                  </a:extLst>
                </a:hlinkClick>
              </a:rPr>
              <a:t>https://go.motex.co.jp/l/320351/2017-06-21/c55z?_ga</a:t>
            </a:r>
            <a:endParaRPr lang="en-US" altLang="ja-JP" dirty="0">
              <a:solidFill>
                <a:srgbClr val="0070C0"/>
              </a:solidFill>
            </a:endParaRPr>
          </a:p>
          <a:p>
            <a:r>
              <a:rPr lang="ja-JP" altLang="en-US" dirty="0"/>
              <a:t>　★無料体験版を申し込む際には、「その他ご連絡・質問」の欄に「</a:t>
            </a:r>
            <a:r>
              <a:rPr lang="en-US" altLang="ja-JP" dirty="0"/>
              <a:t>MOTEX</a:t>
            </a:r>
            <a:r>
              <a:rPr lang="ja-JP" altLang="en-US" dirty="0"/>
              <a:t>社の営業担当は、西島様」と明記してください。</a:t>
            </a:r>
          </a:p>
          <a:p>
            <a:endParaRPr lang="en-US" altLang="ja-JP" sz="1600" dirty="0"/>
          </a:p>
          <a:p>
            <a:r>
              <a:rPr lang="en-US" altLang="ja-JP" sz="1600" dirty="0"/>
              <a:t>【</a:t>
            </a:r>
            <a:r>
              <a:rPr lang="ja-JP" altLang="en-US" sz="1600" dirty="0"/>
              <a:t>ＭＤＭ「</a:t>
            </a:r>
            <a:r>
              <a:rPr lang="en-US" altLang="ja-JP" sz="1600" dirty="0"/>
              <a:t>LANSCOPE</a:t>
            </a:r>
            <a:r>
              <a:rPr lang="ja-JP" altLang="en-US" sz="1600" dirty="0"/>
              <a:t>」のメーカー連絡先</a:t>
            </a:r>
            <a:r>
              <a:rPr lang="en-US" altLang="ja-JP" sz="1600" dirty="0"/>
              <a:t>】</a:t>
            </a:r>
          </a:p>
          <a:p>
            <a:r>
              <a:rPr lang="ja-JP" altLang="en-US" sz="1600" dirty="0"/>
              <a:t>　エムオーテックス株式会社　東日本営業部　西島 修（にしじまおさむ）</a:t>
            </a:r>
          </a:p>
          <a:p>
            <a:r>
              <a:rPr lang="ja-JP" altLang="en-US" sz="1600" dirty="0"/>
              <a:t>　</a:t>
            </a:r>
            <a:r>
              <a:rPr lang="en-US" altLang="ja-JP" sz="1600" dirty="0"/>
              <a:t>Mail</a:t>
            </a:r>
            <a:r>
              <a:rPr lang="ja-JP" altLang="en-US" sz="1600" dirty="0"/>
              <a:t>：</a:t>
            </a:r>
            <a:r>
              <a:rPr lang="en-US" altLang="ja-JP" sz="1600" u="sng" dirty="0">
                <a:solidFill>
                  <a:srgbClr val="0070C0"/>
                </a:solidFill>
                <a:hlinkClick r:id="rId4">
                  <a:extLst>
                    <a:ext uri="{A12FA001-AC4F-418D-AE19-62706E023703}">
                      <ahyp:hlinkClr xmlns:ahyp="http://schemas.microsoft.com/office/drawing/2018/hyperlinkcolor" val="tx"/>
                    </a:ext>
                  </a:extLst>
                </a:hlinkClick>
              </a:rPr>
              <a:t>nishijima@motex.co.jp</a:t>
            </a:r>
            <a:endParaRPr lang="en-US" altLang="ja-JP" sz="1600" u="sng" dirty="0">
              <a:solidFill>
                <a:srgbClr val="0070C0"/>
              </a:solidFill>
            </a:endParaRPr>
          </a:p>
          <a:p>
            <a:r>
              <a:rPr lang="ja-JP" altLang="en-US" sz="1600" dirty="0"/>
              <a:t>　お問い合わせの際には、メール本文に市町村名・担当者名と電話番号を明記の上、</a:t>
            </a:r>
            <a:r>
              <a:rPr lang="en-US" altLang="ja-JP" sz="1600" dirty="0"/>
              <a:t>MOTEX</a:t>
            </a:r>
            <a:r>
              <a:rPr lang="ja-JP" altLang="en-US" sz="1600" dirty="0"/>
              <a:t>社の西島様までお問い合わせください。</a:t>
            </a:r>
          </a:p>
          <a:p>
            <a:endParaRPr lang="ja-JP" altLang="en-US" dirty="0"/>
          </a:p>
          <a:p>
            <a:r>
              <a:rPr lang="en-US" altLang="ja-JP" dirty="0"/>
              <a:t>【Android Enterprise</a:t>
            </a:r>
            <a:r>
              <a:rPr lang="ja-JP" altLang="en-US" dirty="0"/>
              <a:t>を利用可能な端末一覧</a:t>
            </a:r>
            <a:r>
              <a:rPr lang="en-US" altLang="ja-JP" dirty="0"/>
              <a:t>】</a:t>
            </a:r>
          </a:p>
          <a:p>
            <a:r>
              <a:rPr lang="en-US" altLang="ja-JP" dirty="0">
                <a:solidFill>
                  <a:srgbClr val="0070C0"/>
                </a:solidFill>
                <a:hlinkClick r:id="rId5">
                  <a:extLst>
                    <a:ext uri="{A12FA001-AC4F-418D-AE19-62706E023703}">
                      <ahyp:hlinkClr xmlns:ahyp="http://schemas.microsoft.com/office/drawing/2018/hyperlinkcolor" val="tx"/>
                    </a:ext>
                  </a:extLst>
                </a:hlinkClick>
              </a:rPr>
              <a:t>https://androidenterprisepartners.withgoogle.com/devices/#</a:t>
            </a:r>
            <a:endParaRPr lang="en-US" altLang="ja-JP" dirty="0">
              <a:solidFill>
                <a:srgbClr val="0070C0"/>
              </a:solidFill>
            </a:endParaRPr>
          </a:p>
          <a:p>
            <a:r>
              <a:rPr lang="en-US" altLang="ja-JP" sz="1600" dirty="0">
                <a:solidFill>
                  <a:srgbClr val="FF0000"/>
                </a:solidFill>
              </a:rPr>
              <a:t>※</a:t>
            </a:r>
            <a:r>
              <a:rPr lang="ja-JP" altLang="en-US" sz="1600" dirty="0">
                <a:solidFill>
                  <a:srgbClr val="FF0000"/>
                </a:solidFill>
              </a:rPr>
              <a:t>この一覧に記載のタブレットであっても、導入実績がある端末（次頁</a:t>
            </a:r>
            <a:r>
              <a:rPr lang="en-US" altLang="ja-JP" sz="1600" dirty="0">
                <a:solidFill>
                  <a:srgbClr val="FF0000"/>
                </a:solidFill>
              </a:rPr>
              <a:t>)</a:t>
            </a:r>
            <a:r>
              <a:rPr lang="ja-JP" altLang="en-US" sz="1600" dirty="0">
                <a:solidFill>
                  <a:srgbClr val="FF0000"/>
                </a:solidFill>
              </a:rPr>
              <a:t>以外は、</a:t>
            </a:r>
            <a:r>
              <a:rPr lang="en-US" altLang="ja-JP" sz="1600" dirty="0">
                <a:solidFill>
                  <a:srgbClr val="FF0000"/>
                </a:solidFill>
              </a:rPr>
              <a:t>LANSCOPE</a:t>
            </a:r>
            <a:r>
              <a:rPr lang="ja-JP" altLang="en-US" sz="1600" dirty="0">
                <a:solidFill>
                  <a:srgbClr val="FF0000"/>
                </a:solidFill>
              </a:rPr>
              <a:t>が導入可能なことの事前確認が必要です。</a:t>
            </a:r>
          </a:p>
        </p:txBody>
      </p:sp>
    </p:spTree>
    <p:extLst>
      <p:ext uri="{BB962C8B-B14F-4D97-AF65-F5344CB8AC3E}">
        <p14:creationId xmlns:p14="http://schemas.microsoft.com/office/powerpoint/2010/main" val="10387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コンテンツ プレースホルダー 2">
            <a:extLst>
              <a:ext uri="{FF2B5EF4-FFF2-40B4-BE49-F238E27FC236}">
                <a16:creationId xmlns:a16="http://schemas.microsoft.com/office/drawing/2014/main" id="{5BC87F76-0E8B-0444-6027-30D87DF3C1F5}"/>
              </a:ext>
            </a:extLst>
          </p:cNvPr>
          <p:cNvSpPr txBox="1">
            <a:spLocks/>
          </p:cNvSpPr>
          <p:nvPr/>
        </p:nvSpPr>
        <p:spPr>
          <a:xfrm>
            <a:off x="6870240" y="200149"/>
            <a:ext cx="4527430" cy="9330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endParaRPr lang="ja-JP" altLang="en-US" dirty="0"/>
          </a:p>
        </p:txBody>
      </p:sp>
      <p:sp>
        <p:nvSpPr>
          <p:cNvPr id="35" name="四角形: 角を丸くする 34">
            <a:extLst>
              <a:ext uri="{FF2B5EF4-FFF2-40B4-BE49-F238E27FC236}">
                <a16:creationId xmlns:a16="http://schemas.microsoft.com/office/drawing/2014/main" id="{BB4973EC-7FD9-2FBC-A5AC-69A5334B9211}"/>
              </a:ext>
            </a:extLst>
          </p:cNvPr>
          <p:cNvSpPr/>
          <p:nvPr/>
        </p:nvSpPr>
        <p:spPr>
          <a:xfrm>
            <a:off x="638274" y="1058405"/>
            <a:ext cx="10959141" cy="3407642"/>
          </a:xfrm>
          <a:prstGeom prst="roundRect">
            <a:avLst>
              <a:gd name="adj" fmla="val 5528"/>
            </a:avLst>
          </a:prstGeom>
          <a:noFill/>
          <a:ln w="47625" cmpd="dbl"/>
        </p:spPr>
        <p:style>
          <a:lnRef idx="2">
            <a:schemeClr val="accent2"/>
          </a:lnRef>
          <a:fillRef idx="1">
            <a:schemeClr val="lt1"/>
          </a:fillRef>
          <a:effectRef idx="0">
            <a:schemeClr val="accent2"/>
          </a:effectRef>
          <a:fontRef idx="minor">
            <a:schemeClr val="dk1"/>
          </a:fontRef>
        </p:style>
        <p:txBody>
          <a:bodyPr lIns="0" tIns="0" rIns="0" bIns="0" rtlCol="0" anchor="ctr"/>
          <a:lstStyle/>
          <a:p>
            <a:pPr marL="0" indent="0">
              <a:buFont typeface="Arial" panose="020B0604020202020204" pitchFamily="34" charset="0"/>
              <a:buNone/>
            </a:pPr>
            <a:r>
              <a:rPr kumimoji="1" lang="ja-JP" altLang="en-US" dirty="0"/>
              <a:t>（１）</a:t>
            </a:r>
            <a:r>
              <a:rPr kumimoji="1" lang="en-US" altLang="ja-JP" dirty="0"/>
              <a:t>Lenovo Tab K10【</a:t>
            </a:r>
            <a:r>
              <a:rPr kumimoji="1" lang="ja-JP" altLang="en-US" dirty="0"/>
              <a:t>国費導入タブレット</a:t>
            </a:r>
            <a:r>
              <a:rPr kumimoji="1" lang="en-US" altLang="ja-JP" dirty="0"/>
              <a:t>】</a:t>
            </a:r>
          </a:p>
          <a:p>
            <a:r>
              <a:rPr kumimoji="1" lang="ja-JP" altLang="en-US" dirty="0"/>
              <a:t>　　</a:t>
            </a:r>
            <a:r>
              <a:rPr kumimoji="1" lang="ja-JP" altLang="en-US" sz="1600" dirty="0">
                <a:solidFill>
                  <a:schemeClr val="tx1"/>
                </a:solidFill>
              </a:rPr>
              <a:t>令和</a:t>
            </a:r>
            <a:r>
              <a:rPr kumimoji="1" lang="en-US" altLang="ja-JP" sz="1600" dirty="0">
                <a:solidFill>
                  <a:schemeClr val="tx1"/>
                </a:solidFill>
              </a:rPr>
              <a:t>6</a:t>
            </a:r>
            <a:r>
              <a:rPr kumimoji="1" lang="ja-JP" altLang="en-US" sz="1600" dirty="0">
                <a:solidFill>
                  <a:schemeClr val="tx1"/>
                </a:solidFill>
              </a:rPr>
              <a:t>年４月に製造・販売終了⇒在庫限りとなり現在入手困難な</a:t>
            </a:r>
            <a:r>
              <a:rPr lang="ja-JP" altLang="en-US" sz="1600" dirty="0">
                <a:solidFill>
                  <a:schemeClr val="tx1"/>
                </a:solidFill>
              </a:rPr>
              <a:t>状況</a:t>
            </a:r>
            <a:endParaRPr kumimoji="1" lang="ja-JP" altLang="en-US" dirty="0">
              <a:solidFill>
                <a:schemeClr val="tx1"/>
              </a:solidFill>
            </a:endParaRPr>
          </a:p>
          <a:p>
            <a:pPr marL="0" indent="0">
              <a:buFont typeface="Arial" panose="020B0604020202020204" pitchFamily="34" charset="0"/>
              <a:buNone/>
            </a:pPr>
            <a:r>
              <a:rPr kumimoji="1" lang="ja-JP" altLang="en-US" dirty="0"/>
              <a:t>（２）（１）以外で契約中の</a:t>
            </a:r>
            <a:r>
              <a:rPr kumimoji="1" lang="en-US" altLang="ja-JP" dirty="0"/>
              <a:t>LANSCOPELANSCOPE cloud Android Enterprise</a:t>
            </a:r>
            <a:r>
              <a:rPr kumimoji="1" lang="ja-JP" altLang="en-US" dirty="0"/>
              <a:t>に</a:t>
            </a:r>
            <a:r>
              <a:rPr lang="ja-JP" altLang="en-US" dirty="0"/>
              <a:t>登録が</a:t>
            </a:r>
            <a:r>
              <a:rPr kumimoji="1" lang="ja-JP" altLang="en-US" dirty="0"/>
              <a:t>確認済みの端末</a:t>
            </a:r>
            <a:r>
              <a:rPr kumimoji="1" lang="en-US" altLang="ja-JP" b="1" baseline="30000" dirty="0">
                <a:solidFill>
                  <a:schemeClr val="tx1"/>
                </a:solidFill>
              </a:rPr>
              <a:t>※</a:t>
            </a:r>
          </a:p>
          <a:p>
            <a:pPr marL="0" indent="0">
              <a:buFont typeface="Arial" panose="020B0604020202020204" pitchFamily="34" charset="0"/>
              <a:buNone/>
            </a:pPr>
            <a:endParaRPr lang="en-US" altLang="ja-JP" b="1" baseline="30000" dirty="0">
              <a:solidFill>
                <a:srgbClr val="002060"/>
              </a:solidFill>
            </a:endParaRPr>
          </a:p>
          <a:p>
            <a:pPr marL="0" indent="0">
              <a:buFont typeface="Arial" panose="020B0604020202020204" pitchFamily="34" charset="0"/>
              <a:buNone/>
            </a:pPr>
            <a:endParaRPr kumimoji="1" lang="en-US" altLang="ja-JP" b="1" baseline="30000" dirty="0">
              <a:solidFill>
                <a:srgbClr val="002060"/>
              </a:solidFill>
            </a:endParaRPr>
          </a:p>
          <a:p>
            <a:pPr marL="0" indent="0">
              <a:buFont typeface="Arial" panose="020B0604020202020204" pitchFamily="34" charset="0"/>
              <a:buNone/>
            </a:pPr>
            <a:endParaRPr kumimoji="1" lang="en-US" altLang="ja-JP" b="1" baseline="30000" dirty="0">
              <a:solidFill>
                <a:srgbClr val="002060"/>
              </a:solidFill>
            </a:endParaRPr>
          </a:p>
          <a:p>
            <a:pPr marL="0" indent="0">
              <a:buFont typeface="Arial" panose="020B0604020202020204" pitchFamily="34" charset="0"/>
              <a:buNone/>
            </a:pPr>
            <a:endParaRPr lang="en-US" altLang="ja-JP" b="1" baseline="30000" dirty="0">
              <a:solidFill>
                <a:srgbClr val="002060"/>
              </a:solidFill>
            </a:endParaRPr>
          </a:p>
          <a:p>
            <a:pPr marL="0" indent="0">
              <a:buFont typeface="Arial" panose="020B0604020202020204" pitchFamily="34" charset="0"/>
              <a:buNone/>
            </a:pPr>
            <a:endParaRPr kumimoji="1" lang="ja-JP" altLang="en-US" b="1" baseline="30000" dirty="0">
              <a:solidFill>
                <a:srgbClr val="002060"/>
              </a:solidFill>
            </a:endParaRPr>
          </a:p>
          <a:p>
            <a:pPr marL="0" indent="0">
              <a:buFont typeface="Arial" panose="020B0604020202020204" pitchFamily="34" charset="0"/>
              <a:buNone/>
            </a:pPr>
            <a:r>
              <a:rPr kumimoji="1" lang="ja-JP" altLang="en-US" dirty="0"/>
              <a:t>　　　</a:t>
            </a:r>
            <a:endParaRPr kumimoji="1" lang="en-US" altLang="ja-JP" dirty="0"/>
          </a:p>
          <a:p>
            <a:pPr marL="0" indent="0">
              <a:buFont typeface="Arial" panose="020B0604020202020204" pitchFamily="34" charset="0"/>
              <a:buNone/>
            </a:pPr>
            <a:endParaRPr lang="en-US" altLang="ja-JP" dirty="0"/>
          </a:p>
          <a:p>
            <a:pPr marL="0" indent="0">
              <a:buFont typeface="Arial" panose="020B0604020202020204" pitchFamily="34" charset="0"/>
              <a:buNone/>
            </a:pPr>
            <a:endParaRPr lang="en-US" altLang="ja-JP" dirty="0"/>
          </a:p>
          <a:p>
            <a:pPr marL="0" indent="0">
              <a:buFont typeface="Arial" panose="020B0604020202020204" pitchFamily="34" charset="0"/>
              <a:buNone/>
            </a:pPr>
            <a:endParaRPr lang="en-US" altLang="ja-JP" dirty="0"/>
          </a:p>
          <a:p>
            <a:pPr marL="0" indent="0">
              <a:buFont typeface="Arial" panose="020B0604020202020204" pitchFamily="34" charset="0"/>
              <a:buNone/>
            </a:pPr>
            <a:r>
              <a:rPr lang="ja-JP" altLang="en-US" dirty="0"/>
              <a:t>　　</a:t>
            </a:r>
            <a:endParaRPr lang="en-US" altLang="ja-JP" dirty="0">
              <a:solidFill>
                <a:srgbClr val="002060"/>
              </a:solidFill>
            </a:endParaRPr>
          </a:p>
        </p:txBody>
      </p:sp>
      <p:sp>
        <p:nvSpPr>
          <p:cNvPr id="39" name="矢印: ストライプ 38">
            <a:extLst>
              <a:ext uri="{FF2B5EF4-FFF2-40B4-BE49-F238E27FC236}">
                <a16:creationId xmlns:a16="http://schemas.microsoft.com/office/drawing/2014/main" id="{B303BFFD-BF19-D508-9957-B8E15CFC2D76}"/>
              </a:ext>
            </a:extLst>
          </p:cNvPr>
          <p:cNvSpPr/>
          <p:nvPr/>
        </p:nvSpPr>
        <p:spPr>
          <a:xfrm rot="5400000">
            <a:off x="8464833" y="500229"/>
            <a:ext cx="1029099" cy="429914"/>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四角形: 角を丸くする 20">
            <a:extLst>
              <a:ext uri="{FF2B5EF4-FFF2-40B4-BE49-F238E27FC236}">
                <a16:creationId xmlns:a16="http://schemas.microsoft.com/office/drawing/2014/main" id="{A64A0AA4-1DE7-759D-F644-104CA67EF1E8}"/>
              </a:ext>
            </a:extLst>
          </p:cNvPr>
          <p:cNvSpPr/>
          <p:nvPr/>
        </p:nvSpPr>
        <p:spPr>
          <a:xfrm>
            <a:off x="622294" y="4683157"/>
            <a:ext cx="10959141" cy="1702495"/>
          </a:xfrm>
          <a:prstGeom prst="roundRect">
            <a:avLst/>
          </a:prstGeom>
          <a:noFill/>
          <a:ln w="47625" cmpd="dbl"/>
        </p:spPr>
        <p:style>
          <a:lnRef idx="2">
            <a:schemeClr val="accent2"/>
          </a:lnRef>
          <a:fillRef idx="1">
            <a:schemeClr val="lt1"/>
          </a:fillRef>
          <a:effectRef idx="0">
            <a:schemeClr val="accent2"/>
          </a:effectRef>
          <a:fontRef idx="minor">
            <a:schemeClr val="dk1"/>
          </a:fontRef>
        </p:style>
        <p:txBody>
          <a:bodyPr lIns="0" tIns="0" rIns="0" bIns="0" rtlCol="0" anchor="ctr"/>
          <a:lstStyle/>
          <a:p>
            <a:pPr marL="0" indent="0">
              <a:buFont typeface="Arial" panose="020B0604020202020204" pitchFamily="34" charset="0"/>
              <a:buNone/>
            </a:pPr>
            <a:r>
              <a:rPr lang="en-US" altLang="ja-JP" sz="1600" dirty="0"/>
              <a:t>【LANSCOPE</a:t>
            </a:r>
            <a:r>
              <a:rPr lang="ja-JP" altLang="en-US" sz="1600" dirty="0"/>
              <a:t>登録の</a:t>
            </a:r>
            <a:r>
              <a:rPr kumimoji="1" lang="ja-JP" altLang="en-US" sz="1600" dirty="0"/>
              <a:t>留意点</a:t>
            </a:r>
            <a:r>
              <a:rPr kumimoji="1" lang="en-US" altLang="ja-JP" sz="1600" dirty="0"/>
              <a:t>】</a:t>
            </a:r>
          </a:p>
          <a:p>
            <a:r>
              <a:rPr lang="ja-JP" altLang="en-US" sz="1600" dirty="0"/>
              <a:t>◎　</a:t>
            </a:r>
            <a:r>
              <a:rPr kumimoji="1" lang="ja-JP" altLang="en-US" sz="1600" dirty="0"/>
              <a:t>新規導入タブレットを</a:t>
            </a:r>
            <a:r>
              <a:rPr kumimoji="1" lang="en-US" altLang="ja-JP" sz="1600" dirty="0"/>
              <a:t>LANSCOPE cloud Android Enterprise</a:t>
            </a:r>
            <a:r>
              <a:rPr kumimoji="1" lang="ja-JP" altLang="en-US" sz="1600" dirty="0"/>
              <a:t>に登録する際は、</a:t>
            </a:r>
            <a:r>
              <a:rPr lang="ja-JP" altLang="en-US" sz="1600" dirty="0"/>
              <a:t>報告様式による申し込み⇒個別契約</a:t>
            </a:r>
            <a:endParaRPr lang="en-US" altLang="ja-JP" sz="1600" dirty="0"/>
          </a:p>
          <a:p>
            <a:r>
              <a:rPr lang="ja-JP" altLang="en-US" sz="1600" dirty="0"/>
              <a:t>　後、</a:t>
            </a:r>
            <a:r>
              <a:rPr kumimoji="1" lang="ja-JP" altLang="en-US" sz="1600" b="1" dirty="0">
                <a:solidFill>
                  <a:srgbClr val="FF0000"/>
                </a:solidFill>
              </a:rPr>
              <a:t>委員会事務局において</a:t>
            </a:r>
            <a:r>
              <a:rPr lang="ja-JP" altLang="en-US" sz="1600" dirty="0">
                <a:solidFill>
                  <a:schemeClr val="tx1"/>
                </a:solidFill>
              </a:rPr>
              <a:t>会議所で発行する「</a:t>
            </a:r>
            <a:r>
              <a:rPr lang="en-US" altLang="ja-JP" sz="1600" dirty="0">
                <a:solidFill>
                  <a:schemeClr val="tx1"/>
                </a:solidFill>
              </a:rPr>
              <a:t>QR</a:t>
            </a:r>
            <a:r>
              <a:rPr lang="ja-JP" altLang="en-US" sz="1600" dirty="0">
                <a:solidFill>
                  <a:schemeClr val="tx1"/>
                </a:solidFill>
              </a:rPr>
              <a:t>コード」により</a:t>
            </a:r>
            <a:r>
              <a:rPr kumimoji="1" lang="ja-JP" altLang="en-US" sz="1600" b="1" dirty="0">
                <a:solidFill>
                  <a:srgbClr val="FF0000"/>
                </a:solidFill>
              </a:rPr>
              <a:t>セットアップ作業を行う必要</a:t>
            </a:r>
            <a:r>
              <a:rPr kumimoji="1" lang="ja-JP" altLang="en-US" sz="1600" dirty="0"/>
              <a:t>があります。</a:t>
            </a:r>
            <a:endParaRPr kumimoji="1" lang="en-US" altLang="ja-JP" sz="1600" dirty="0"/>
          </a:p>
          <a:p>
            <a:r>
              <a:rPr kumimoji="1" lang="ja-JP" altLang="en-US" sz="1600" dirty="0"/>
              <a:t>◎　納入事業者で予めセットアップする場合も、</a:t>
            </a:r>
            <a:r>
              <a:rPr kumimoji="1" lang="ja-JP" altLang="en-US" sz="1600" dirty="0">
                <a:solidFill>
                  <a:schemeClr val="tx1"/>
                </a:solidFill>
              </a:rPr>
              <a:t>会議所で発行する「</a:t>
            </a:r>
            <a:r>
              <a:rPr kumimoji="1" lang="en-US" altLang="ja-JP" sz="1600" dirty="0">
                <a:solidFill>
                  <a:schemeClr val="tx1"/>
                </a:solidFill>
              </a:rPr>
              <a:t>QR</a:t>
            </a:r>
            <a:r>
              <a:rPr kumimoji="1" lang="ja-JP" altLang="en-US" sz="1600" dirty="0">
                <a:solidFill>
                  <a:schemeClr val="tx1"/>
                </a:solidFill>
              </a:rPr>
              <a:t>コード」から登録</a:t>
            </a:r>
            <a:r>
              <a:rPr kumimoji="1" lang="ja-JP" altLang="en-US" sz="1600" dirty="0"/>
              <a:t>をしないと別の契約となり、</a:t>
            </a:r>
            <a:endParaRPr kumimoji="1" lang="en-US" altLang="ja-JP" sz="1600" dirty="0"/>
          </a:p>
          <a:p>
            <a:pPr marL="0" indent="0">
              <a:buFont typeface="Arial" panose="020B0604020202020204" pitchFamily="34" charset="0"/>
              <a:buNone/>
            </a:pPr>
            <a:r>
              <a:rPr lang="ja-JP" altLang="en-US" sz="1600" dirty="0"/>
              <a:t>　</a:t>
            </a:r>
            <a:r>
              <a:rPr kumimoji="1" lang="ja-JP" altLang="en-US" sz="1600" dirty="0"/>
              <a:t>国費導入タブレットと同じ画面で管理することができなくなります。</a:t>
            </a:r>
          </a:p>
        </p:txBody>
      </p:sp>
      <p:sp>
        <p:nvSpPr>
          <p:cNvPr id="20" name="矢印: ストライプ 19">
            <a:extLst>
              <a:ext uri="{FF2B5EF4-FFF2-40B4-BE49-F238E27FC236}">
                <a16:creationId xmlns:a16="http://schemas.microsoft.com/office/drawing/2014/main" id="{065CA30D-C985-470E-F96A-64724D22D8E8}"/>
              </a:ext>
            </a:extLst>
          </p:cNvPr>
          <p:cNvSpPr/>
          <p:nvPr/>
        </p:nvSpPr>
        <p:spPr>
          <a:xfrm rot="5400000">
            <a:off x="8652235" y="4495090"/>
            <a:ext cx="654297" cy="429914"/>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コンテンツ プレースホルダー 2">
            <a:extLst>
              <a:ext uri="{FF2B5EF4-FFF2-40B4-BE49-F238E27FC236}">
                <a16:creationId xmlns:a16="http://schemas.microsoft.com/office/drawing/2014/main" id="{6F2D5848-5BCD-2E71-1825-A5C7F0F12090}"/>
              </a:ext>
            </a:extLst>
          </p:cNvPr>
          <p:cNvSpPr>
            <a:spLocks noGrp="1"/>
          </p:cNvSpPr>
          <p:nvPr>
            <p:ph sz="half" idx="1"/>
          </p:nvPr>
        </p:nvSpPr>
        <p:spPr>
          <a:xfrm>
            <a:off x="527484" y="274113"/>
            <a:ext cx="8294299" cy="690761"/>
          </a:xfrm>
        </p:spPr>
        <p:txBody>
          <a:bodyPr>
            <a:normAutofit/>
          </a:bodyPr>
          <a:lstStyle/>
          <a:p>
            <a:pPr marL="0" indent="0">
              <a:buNone/>
            </a:pPr>
            <a:r>
              <a:rPr kumimoji="1" lang="ja-JP" altLang="en-US" sz="2000" b="1" dirty="0"/>
              <a:t>４．</a:t>
            </a:r>
            <a:r>
              <a:rPr kumimoji="1" lang="en-US" altLang="ja-JP" sz="2000" b="1" dirty="0"/>
              <a:t>LANSCOPE </a:t>
            </a:r>
            <a:r>
              <a:rPr kumimoji="1" lang="ja-JP" altLang="en-US" sz="2000" b="1" dirty="0"/>
              <a:t>　エンドポイントマネージャー クラウド版 ライトＡ（国費導入タブレットと同じ</a:t>
            </a:r>
            <a:r>
              <a:rPr kumimoji="1" lang="en-US" altLang="ja-JP" sz="2000" b="1" dirty="0"/>
              <a:t>MDM</a:t>
            </a:r>
            <a:r>
              <a:rPr kumimoji="1" lang="ja-JP" altLang="en-US" sz="2000" b="1" dirty="0"/>
              <a:t>）への登録実績</a:t>
            </a:r>
          </a:p>
        </p:txBody>
      </p:sp>
      <p:sp>
        <p:nvSpPr>
          <p:cNvPr id="4" name="テキスト ボックス 3">
            <a:extLst>
              <a:ext uri="{FF2B5EF4-FFF2-40B4-BE49-F238E27FC236}">
                <a16:creationId xmlns:a16="http://schemas.microsoft.com/office/drawing/2014/main" id="{4A89C380-5255-624B-DB29-4F722EC1E058}"/>
              </a:ext>
            </a:extLst>
          </p:cNvPr>
          <p:cNvSpPr txBox="1"/>
          <p:nvPr/>
        </p:nvSpPr>
        <p:spPr>
          <a:xfrm>
            <a:off x="3648891" y="3753394"/>
            <a:ext cx="7680959" cy="523220"/>
          </a:xfrm>
          <a:prstGeom prst="rect">
            <a:avLst/>
          </a:prstGeom>
          <a:noFill/>
        </p:spPr>
        <p:txBody>
          <a:bodyPr wrap="square" rtlCol="0">
            <a:spAutoFit/>
          </a:bodyPr>
          <a:lstStyle/>
          <a:p>
            <a:r>
              <a:rPr kumimoji="1" lang="en-US" altLang="ja-JP" sz="1400" b="1" dirty="0">
                <a:latin typeface="BIZ UDゴシック" panose="020B0400000000000000" pitchFamily="49" charset="-128"/>
                <a:ea typeface="BIZ UDゴシック" panose="020B0400000000000000" pitchFamily="49" charset="-128"/>
              </a:rPr>
              <a:t>※</a:t>
            </a:r>
            <a:r>
              <a:rPr kumimoji="1" lang="ja-JP" altLang="en-US" sz="1400" b="1" dirty="0">
                <a:latin typeface="BIZ UDゴシック" panose="020B0400000000000000" pitchFamily="49" charset="-128"/>
                <a:ea typeface="BIZ UDゴシック" panose="020B0400000000000000" pitchFamily="49" charset="-128"/>
              </a:rPr>
              <a:t>　</a:t>
            </a:r>
            <a:r>
              <a:rPr kumimoji="1" lang="ja-JP" altLang="en-US" sz="1400" b="1" u="sng" dirty="0">
                <a:latin typeface="BIZ UDゴシック" panose="020B0400000000000000" pitchFamily="49" charset="-128"/>
                <a:ea typeface="BIZ UDゴシック" panose="020B0400000000000000" pitchFamily="49" charset="-128"/>
              </a:rPr>
              <a:t>令和</a:t>
            </a:r>
            <a:r>
              <a:rPr lang="ja-JP" altLang="en-US" sz="1400" b="1" u="sng" dirty="0">
                <a:latin typeface="BIZ UDゴシック" panose="020B0400000000000000" pitchFamily="49" charset="-128"/>
                <a:ea typeface="BIZ UDゴシック" panose="020B0400000000000000" pitchFamily="49" charset="-128"/>
              </a:rPr>
              <a:t>７</a:t>
            </a:r>
            <a:r>
              <a:rPr kumimoji="1" lang="ja-JP" altLang="en-US" sz="1400" b="1" u="sng" dirty="0">
                <a:latin typeface="BIZ UDゴシック" panose="020B0400000000000000" pitchFamily="49" charset="-128"/>
                <a:ea typeface="BIZ UDゴシック" panose="020B0400000000000000" pitchFamily="49" charset="-128"/>
              </a:rPr>
              <a:t>年</a:t>
            </a:r>
            <a:r>
              <a:rPr kumimoji="1" lang="en-US" altLang="ja-JP" sz="1400" b="1" u="sng" dirty="0">
                <a:latin typeface="BIZ UDゴシック" panose="020B0400000000000000" pitchFamily="49" charset="-128"/>
                <a:ea typeface="BIZ UDゴシック" panose="020B0400000000000000" pitchFamily="49" charset="-128"/>
              </a:rPr>
              <a:t>12</a:t>
            </a:r>
            <a:r>
              <a:rPr kumimoji="1" lang="ja-JP" altLang="en-US" sz="1400" b="1" u="sng" dirty="0">
                <a:latin typeface="BIZ UDゴシック" panose="020B0400000000000000" pitchFamily="49" charset="-128"/>
                <a:ea typeface="BIZ UDゴシック" panose="020B0400000000000000" pitchFamily="49" charset="-128"/>
              </a:rPr>
              <a:t>月現在</a:t>
            </a:r>
            <a:r>
              <a:rPr kumimoji="1" lang="ja-JP" altLang="en-US" sz="1400" u="sng" dirty="0">
                <a:latin typeface="BIZ UDゴシック" panose="020B0400000000000000" pitchFamily="49" charset="-128"/>
                <a:ea typeface="BIZ UDゴシック" panose="020B0400000000000000" pitchFamily="49" charset="-128"/>
              </a:rPr>
              <a:t>（</a:t>
            </a:r>
            <a:r>
              <a:rPr kumimoji="1" lang="en-US" altLang="ja-JP" sz="1400" u="sng" dirty="0">
                <a:latin typeface="BIZ UDゴシック" panose="020B0400000000000000" pitchFamily="49" charset="-128"/>
                <a:ea typeface="BIZ UDゴシック" panose="020B0400000000000000" pitchFamily="49" charset="-128"/>
              </a:rPr>
              <a:t>11</a:t>
            </a:r>
            <a:r>
              <a:rPr kumimoji="1" lang="ja-JP" altLang="en-US" sz="1400" u="sng" dirty="0">
                <a:latin typeface="BIZ UDゴシック" panose="020B0400000000000000" pitchFamily="49" charset="-128"/>
                <a:ea typeface="BIZ UDゴシック" panose="020B0400000000000000" pitchFamily="49" charset="-128"/>
              </a:rPr>
              <a:t>月以降追加なし）</a:t>
            </a:r>
            <a:r>
              <a:rPr kumimoji="1" lang="ja-JP" altLang="en-US" sz="1400" b="1" dirty="0">
                <a:latin typeface="BIZ UDゴシック" panose="020B0400000000000000" pitchFamily="49" charset="-128"/>
                <a:ea typeface="BIZ UDゴシック" panose="020B0400000000000000" pitchFamily="49" charset="-128"/>
              </a:rPr>
              <a:t>：あくまで委員会が独自に選定・導入した端末で</a:t>
            </a:r>
            <a:endParaRPr kumimoji="1" lang="en-US" altLang="ja-JP" sz="1400" b="1" dirty="0">
              <a:latin typeface="BIZ UDゴシック" panose="020B0400000000000000" pitchFamily="49" charset="-128"/>
              <a:ea typeface="BIZ UDゴシック" panose="020B0400000000000000" pitchFamily="49" charset="-128"/>
            </a:endParaRPr>
          </a:p>
          <a:p>
            <a:r>
              <a:rPr lang="ja-JP" altLang="en-US" sz="1400" b="1" dirty="0">
                <a:latin typeface="BIZ UDゴシック" panose="020B0400000000000000" pitchFamily="49" charset="-128"/>
                <a:ea typeface="BIZ UDゴシック" panose="020B0400000000000000" pitchFamily="49" charset="-128"/>
              </a:rPr>
              <a:t>　</a:t>
            </a:r>
            <a:r>
              <a:rPr kumimoji="1" lang="ja-JP" altLang="en-US" sz="1400" b="1" dirty="0">
                <a:latin typeface="BIZ UDゴシック" panose="020B0400000000000000" pitchFamily="49" charset="-128"/>
                <a:ea typeface="BIZ UDゴシック" panose="020B0400000000000000" pitchFamily="49" charset="-128"/>
              </a:rPr>
              <a:t>あり、会議所として上の機種を推奨するものではありません。</a:t>
            </a:r>
          </a:p>
        </p:txBody>
      </p:sp>
      <p:pic>
        <p:nvPicPr>
          <p:cNvPr id="2" name="図 1">
            <a:extLst>
              <a:ext uri="{FF2B5EF4-FFF2-40B4-BE49-F238E27FC236}">
                <a16:creationId xmlns:a16="http://schemas.microsoft.com/office/drawing/2014/main" id="{186D9FF7-3CEA-5368-2D40-D4FD59C9BECD}"/>
              </a:ext>
            </a:extLst>
          </p:cNvPr>
          <p:cNvPicPr>
            <a:picLocks noChangeAspect="1"/>
          </p:cNvPicPr>
          <p:nvPr/>
        </p:nvPicPr>
        <p:blipFill>
          <a:blip r:embed="rId3"/>
          <a:stretch>
            <a:fillRect/>
          </a:stretch>
        </p:blipFill>
        <p:spPr>
          <a:xfrm>
            <a:off x="954677" y="2070464"/>
            <a:ext cx="5115197" cy="2311186"/>
          </a:xfrm>
          <a:prstGeom prst="rect">
            <a:avLst/>
          </a:prstGeom>
        </p:spPr>
      </p:pic>
    </p:spTree>
    <p:extLst>
      <p:ext uri="{BB962C8B-B14F-4D97-AF65-F5344CB8AC3E}">
        <p14:creationId xmlns:p14="http://schemas.microsoft.com/office/powerpoint/2010/main" val="2369178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四角形: 角を丸くする 9">
            <a:extLst>
              <a:ext uri="{FF2B5EF4-FFF2-40B4-BE49-F238E27FC236}">
                <a16:creationId xmlns:a16="http://schemas.microsoft.com/office/drawing/2014/main" id="{3B09E21C-4E06-A30E-3175-884900DC2C7A}"/>
              </a:ext>
            </a:extLst>
          </p:cNvPr>
          <p:cNvSpPr/>
          <p:nvPr/>
        </p:nvSpPr>
        <p:spPr>
          <a:xfrm>
            <a:off x="447587" y="985165"/>
            <a:ext cx="11430904" cy="991682"/>
          </a:xfrm>
          <a:prstGeom prst="roundRect">
            <a:avLst/>
          </a:prstGeom>
          <a:noFill/>
          <a:ln w="47625" cmpd="dbl">
            <a:solidFill>
              <a:schemeClr val="accent1">
                <a:lumMod val="60000"/>
                <a:lumOff val="40000"/>
              </a:schemeClr>
            </a:solidFill>
          </a:ln>
        </p:spPr>
        <p:style>
          <a:lnRef idx="2">
            <a:schemeClr val="accent2"/>
          </a:lnRef>
          <a:fillRef idx="1">
            <a:schemeClr val="lt1"/>
          </a:fillRef>
          <a:effectRef idx="0">
            <a:schemeClr val="accent2"/>
          </a:effectRef>
          <a:fontRef idx="minor">
            <a:schemeClr val="dk1"/>
          </a:fontRef>
        </p:style>
        <p:txBody>
          <a:bodyPr lIns="0" tIns="0" rIns="0" bIns="0" rtlCol="0" anchor="ctr"/>
          <a:lstStyle/>
          <a:p>
            <a:pPr marL="0" indent="0">
              <a:buFont typeface="Arial" panose="020B0604020202020204" pitchFamily="34" charset="0"/>
              <a:buNone/>
            </a:pPr>
            <a:r>
              <a:rPr kumimoji="1" lang="ja-JP" altLang="en-US" b="1" dirty="0">
                <a:solidFill>
                  <a:schemeClr val="tx1"/>
                </a:solidFill>
                <a:latin typeface="+mj-lt"/>
                <a:ea typeface="ＭＳ ゴシック" panose="020B0609070205080204" pitchFamily="49" charset="-128"/>
              </a:rPr>
              <a:t>１．通信事業者等</a:t>
            </a:r>
            <a:endParaRPr kumimoji="1" lang="en-US" altLang="ja-JP" b="1" dirty="0">
              <a:solidFill>
                <a:schemeClr val="tx1"/>
              </a:solidFill>
              <a:latin typeface="+mj-lt"/>
              <a:ea typeface="ＭＳ ゴシック" panose="020B0609070205080204" pitchFamily="49" charset="-128"/>
            </a:endParaRPr>
          </a:p>
          <a:p>
            <a:pPr marL="0" indent="0">
              <a:buFont typeface="Arial" panose="020B0604020202020204" pitchFamily="34" charset="0"/>
              <a:buNone/>
            </a:pPr>
            <a:r>
              <a:rPr kumimoji="1" lang="ja-JP" altLang="en-US" dirty="0">
                <a:solidFill>
                  <a:schemeClr val="tx1"/>
                </a:solidFill>
              </a:rPr>
              <a:t>　　通信契約は、導入する市町村や地域の</a:t>
            </a:r>
            <a:r>
              <a:rPr kumimoji="1" lang="ja-JP" altLang="en-US" b="1" dirty="0">
                <a:solidFill>
                  <a:srgbClr val="FF0000"/>
                </a:solidFill>
              </a:rPr>
              <a:t>通信環境</a:t>
            </a:r>
            <a:r>
              <a:rPr kumimoji="1" lang="ja-JP" altLang="en-US" dirty="0">
                <a:solidFill>
                  <a:schemeClr val="tx1"/>
                </a:solidFill>
              </a:rPr>
              <a:t>、タブレットの</a:t>
            </a:r>
            <a:r>
              <a:rPr kumimoji="1" lang="ja-JP" altLang="en-US" b="1" dirty="0">
                <a:solidFill>
                  <a:srgbClr val="FF0000"/>
                </a:solidFill>
              </a:rPr>
              <a:t>機種</a:t>
            </a:r>
            <a:r>
              <a:rPr kumimoji="1" lang="ja-JP" altLang="en-US" dirty="0">
                <a:solidFill>
                  <a:schemeClr val="tx1"/>
                </a:solidFill>
              </a:rPr>
              <a:t>や</a:t>
            </a:r>
            <a:r>
              <a:rPr kumimoji="1" lang="ja-JP" altLang="en-US" b="1" dirty="0">
                <a:solidFill>
                  <a:srgbClr val="FF0000"/>
                </a:solidFill>
              </a:rPr>
              <a:t>用途</a:t>
            </a:r>
            <a:r>
              <a:rPr kumimoji="1" lang="ja-JP" altLang="en-US" dirty="0">
                <a:solidFill>
                  <a:schemeClr val="tx1"/>
                </a:solidFill>
              </a:rPr>
              <a:t>に応じて適宜契約</a:t>
            </a:r>
            <a:r>
              <a:rPr lang="ja-JP" altLang="en-US" dirty="0">
                <a:solidFill>
                  <a:schemeClr val="tx1"/>
                </a:solidFill>
              </a:rPr>
              <a:t>してください。</a:t>
            </a:r>
            <a:endParaRPr lang="en-US" altLang="ja-JP" dirty="0">
              <a:solidFill>
                <a:schemeClr val="tx1"/>
              </a:solidFill>
            </a:endParaRPr>
          </a:p>
          <a:p>
            <a:pPr marL="0" indent="0">
              <a:buFont typeface="Arial" panose="020B0604020202020204" pitchFamily="34" charset="0"/>
              <a:buNone/>
            </a:pPr>
            <a:r>
              <a:rPr lang="ja-JP" altLang="en-US" dirty="0">
                <a:solidFill>
                  <a:schemeClr val="tx1"/>
                </a:solidFill>
              </a:rPr>
              <a:t>　　通信事業者や</a:t>
            </a:r>
            <a:r>
              <a:rPr lang="en-US" altLang="ja-JP" dirty="0">
                <a:solidFill>
                  <a:schemeClr val="tx1"/>
                </a:solidFill>
              </a:rPr>
              <a:t>SIM</a:t>
            </a:r>
            <a:r>
              <a:rPr lang="ja-JP" altLang="en-US" dirty="0">
                <a:solidFill>
                  <a:schemeClr val="tx1"/>
                </a:solidFill>
              </a:rPr>
              <a:t>の種類、容量は問いません。</a:t>
            </a:r>
            <a:endParaRPr lang="en-US" altLang="ja-JP" dirty="0">
              <a:solidFill>
                <a:schemeClr val="tx1"/>
              </a:solidFill>
            </a:endParaRPr>
          </a:p>
        </p:txBody>
      </p:sp>
      <p:sp>
        <p:nvSpPr>
          <p:cNvPr id="5" name="コンテンツ プレースホルダー 2">
            <a:extLst>
              <a:ext uri="{FF2B5EF4-FFF2-40B4-BE49-F238E27FC236}">
                <a16:creationId xmlns:a16="http://schemas.microsoft.com/office/drawing/2014/main" id="{5BC87F76-0E8B-0444-6027-30D87DF3C1F5}"/>
              </a:ext>
            </a:extLst>
          </p:cNvPr>
          <p:cNvSpPr txBox="1">
            <a:spLocks/>
          </p:cNvSpPr>
          <p:nvPr/>
        </p:nvSpPr>
        <p:spPr>
          <a:xfrm>
            <a:off x="6870240" y="200149"/>
            <a:ext cx="4527430" cy="9330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endParaRPr lang="ja-JP" altLang="en-US" dirty="0"/>
          </a:p>
        </p:txBody>
      </p:sp>
      <p:sp>
        <p:nvSpPr>
          <p:cNvPr id="35" name="四角形: 角を丸くする 34">
            <a:extLst>
              <a:ext uri="{FF2B5EF4-FFF2-40B4-BE49-F238E27FC236}">
                <a16:creationId xmlns:a16="http://schemas.microsoft.com/office/drawing/2014/main" id="{BB4973EC-7FD9-2FBC-A5AC-69A5334B9211}"/>
              </a:ext>
            </a:extLst>
          </p:cNvPr>
          <p:cNvSpPr/>
          <p:nvPr/>
        </p:nvSpPr>
        <p:spPr>
          <a:xfrm>
            <a:off x="491131" y="3413760"/>
            <a:ext cx="11439612" cy="3291840"/>
          </a:xfrm>
          <a:prstGeom prst="roundRect">
            <a:avLst>
              <a:gd name="adj" fmla="val 10394"/>
            </a:avLst>
          </a:prstGeom>
          <a:noFill/>
          <a:ln w="47625" cmpd="dbl">
            <a:solidFill>
              <a:schemeClr val="accent1">
                <a:lumMod val="60000"/>
                <a:lumOff val="40000"/>
              </a:schemeClr>
            </a:solidFill>
          </a:ln>
        </p:spPr>
        <p:style>
          <a:lnRef idx="2">
            <a:schemeClr val="accent2"/>
          </a:lnRef>
          <a:fillRef idx="1">
            <a:schemeClr val="lt1"/>
          </a:fillRef>
          <a:effectRef idx="0">
            <a:schemeClr val="accent2"/>
          </a:effectRef>
          <a:fontRef idx="minor">
            <a:schemeClr val="dk1"/>
          </a:fontRef>
        </p:style>
        <p:txBody>
          <a:bodyPr lIns="0" tIns="0" rIns="0" bIns="0" rtlCol="0" anchor="ctr"/>
          <a:lstStyle/>
          <a:p>
            <a:pPr marL="0" indent="0">
              <a:buFont typeface="Arial" panose="020B0604020202020204" pitchFamily="34" charset="0"/>
              <a:buNone/>
            </a:pPr>
            <a:r>
              <a:rPr kumimoji="1" lang="en-US" altLang="ja-JP" dirty="0">
                <a:solidFill>
                  <a:schemeClr val="tx1"/>
                </a:solidFill>
                <a:latin typeface="+mj-ea"/>
                <a:ea typeface="+mj-ea"/>
              </a:rPr>
              <a:t>【</a:t>
            </a:r>
            <a:r>
              <a:rPr kumimoji="1" lang="ja-JP" altLang="en-US" b="1" dirty="0">
                <a:solidFill>
                  <a:schemeClr val="tx1"/>
                </a:solidFill>
                <a:latin typeface="+mj-ea"/>
                <a:ea typeface="+mj-ea"/>
              </a:rPr>
              <a:t>通信契約の留意点</a:t>
            </a:r>
            <a:r>
              <a:rPr kumimoji="1" lang="en-US" altLang="ja-JP" dirty="0">
                <a:solidFill>
                  <a:schemeClr val="tx1"/>
                </a:solidFill>
                <a:latin typeface="+mj-ea"/>
                <a:ea typeface="+mj-ea"/>
              </a:rPr>
              <a:t>】</a:t>
            </a:r>
          </a:p>
          <a:p>
            <a:pPr marL="0" indent="0">
              <a:buFont typeface="Arial" panose="020B0604020202020204" pitchFamily="34" charset="0"/>
              <a:buNone/>
            </a:pPr>
            <a:r>
              <a:rPr kumimoji="1" lang="ja-JP" altLang="en-US" b="1" dirty="0">
                <a:solidFill>
                  <a:schemeClr val="tx1"/>
                </a:solidFill>
              </a:rPr>
              <a:t>１．令和</a:t>
            </a:r>
            <a:r>
              <a:rPr lang="ja-JP" altLang="en-US" b="1" dirty="0">
                <a:solidFill>
                  <a:schemeClr val="tx1"/>
                </a:solidFill>
              </a:rPr>
              <a:t>４</a:t>
            </a:r>
            <a:r>
              <a:rPr kumimoji="1" lang="ja-JP" altLang="en-US" b="1" dirty="0">
                <a:solidFill>
                  <a:schemeClr val="tx1"/>
                </a:solidFill>
              </a:rPr>
              <a:t>年度に会議所であっせんしたソフトバンクとの契約</a:t>
            </a:r>
            <a:r>
              <a:rPr kumimoji="1" lang="en-US" altLang="ja-JP" b="1" dirty="0">
                <a:solidFill>
                  <a:schemeClr val="tx1"/>
                </a:solidFill>
              </a:rPr>
              <a:t>【</a:t>
            </a:r>
            <a:r>
              <a:rPr kumimoji="1" lang="en-US" altLang="ja-JP" dirty="0"/>
              <a:t>1,210</a:t>
            </a:r>
            <a:r>
              <a:rPr kumimoji="1" lang="ja-JP" altLang="en-US" dirty="0"/>
              <a:t>円</a:t>
            </a:r>
            <a:r>
              <a:rPr kumimoji="1" lang="en-US" altLang="ja-JP" dirty="0"/>
              <a:t>/</a:t>
            </a:r>
            <a:r>
              <a:rPr kumimoji="1" lang="ja-JP" altLang="en-US" dirty="0"/>
              <a:t>月</a:t>
            </a:r>
            <a:r>
              <a:rPr kumimoji="1" lang="en-US" altLang="ja-JP" dirty="0">
                <a:solidFill>
                  <a:schemeClr val="tx1"/>
                </a:solidFill>
              </a:rPr>
              <a:t>】</a:t>
            </a:r>
            <a:r>
              <a:rPr kumimoji="1" lang="en-US" altLang="ja-JP" baseline="30000" dirty="0">
                <a:solidFill>
                  <a:schemeClr val="tx1"/>
                </a:solidFill>
              </a:rPr>
              <a:t>※</a:t>
            </a:r>
          </a:p>
          <a:p>
            <a:pPr marL="0" indent="0">
              <a:buFont typeface="Arial" panose="020B0604020202020204" pitchFamily="34" charset="0"/>
              <a:buNone/>
            </a:pPr>
            <a:r>
              <a:rPr lang="ja-JP" altLang="en-US" dirty="0"/>
              <a:t>　　</a:t>
            </a:r>
            <a:r>
              <a:rPr kumimoji="1" lang="ja-JP" altLang="en-US" dirty="0"/>
              <a:t>令和</a:t>
            </a:r>
            <a:r>
              <a:rPr lang="ja-JP" altLang="en-US" dirty="0"/>
              <a:t>４</a:t>
            </a:r>
            <a:r>
              <a:rPr kumimoji="1" lang="ja-JP" altLang="en-US" dirty="0"/>
              <a:t>年度末に</a:t>
            </a:r>
            <a:r>
              <a:rPr kumimoji="1" lang="ja-JP" altLang="en-US" dirty="0">
                <a:solidFill>
                  <a:schemeClr val="tx1"/>
                </a:solidFill>
              </a:rPr>
              <a:t>受付を終了　</a:t>
            </a:r>
            <a:r>
              <a:rPr kumimoji="1" lang="ja-JP" altLang="en-US" b="1" dirty="0">
                <a:solidFill>
                  <a:srgbClr val="FF0000"/>
                </a:solidFill>
              </a:rPr>
              <a:t>⇒今後も同価格帯でのあっせんはありません</a:t>
            </a:r>
            <a:endParaRPr kumimoji="1" lang="en-US" altLang="ja-JP" b="1" dirty="0">
              <a:solidFill>
                <a:srgbClr val="FF0000"/>
              </a:solidFill>
            </a:endParaRPr>
          </a:p>
          <a:p>
            <a:r>
              <a:rPr lang="ja-JP" altLang="en-US" sz="1600" b="1" dirty="0">
                <a:solidFill>
                  <a:srgbClr val="FF0000"/>
                </a:solidFill>
              </a:rPr>
              <a:t>　</a:t>
            </a:r>
            <a:r>
              <a:rPr lang="ja-JP" altLang="en-US" sz="1600" dirty="0">
                <a:solidFill>
                  <a:schemeClr val="tx1"/>
                </a:solidFill>
              </a:rPr>
              <a:t>　　</a:t>
            </a:r>
            <a:r>
              <a:rPr lang="en-US" altLang="ja-JP" sz="1600" dirty="0">
                <a:solidFill>
                  <a:schemeClr val="tx1"/>
                </a:solidFill>
              </a:rPr>
              <a:t>※</a:t>
            </a:r>
            <a:r>
              <a:rPr lang="ja-JP" altLang="en-US" sz="1600" dirty="0">
                <a:solidFill>
                  <a:schemeClr val="tx1"/>
                </a:solidFill>
              </a:rPr>
              <a:t>契約解除しない限り今後も同契約が続き、料金に変更なし</a:t>
            </a:r>
            <a:r>
              <a:rPr kumimoji="1" lang="ja-JP" altLang="en-US" sz="1600" dirty="0">
                <a:solidFill>
                  <a:schemeClr val="tx1"/>
                </a:solidFill>
              </a:rPr>
              <a:t>　　</a:t>
            </a:r>
            <a:endParaRPr lang="en-US" altLang="ja-JP" sz="1600" dirty="0">
              <a:solidFill>
                <a:schemeClr val="tx1"/>
              </a:solidFill>
            </a:endParaRPr>
          </a:p>
          <a:p>
            <a:r>
              <a:rPr lang="ja-JP" altLang="en-US" b="1" dirty="0"/>
              <a:t>２．国費導入タブレット</a:t>
            </a:r>
            <a:r>
              <a:rPr lang="en-US" altLang="ja-JP" baseline="30000" dirty="0">
                <a:solidFill>
                  <a:schemeClr val="tx1"/>
                </a:solidFill>
              </a:rPr>
              <a:t>※</a:t>
            </a:r>
            <a:r>
              <a:rPr lang="ja-JP" altLang="en-US" b="1" dirty="0"/>
              <a:t>を買替える場合　</a:t>
            </a:r>
            <a:r>
              <a:rPr lang="en-US" altLang="ja-JP" sz="1400" dirty="0">
                <a:solidFill>
                  <a:schemeClr val="tx1"/>
                </a:solidFill>
              </a:rPr>
              <a:t>※SIM</a:t>
            </a:r>
            <a:r>
              <a:rPr lang="ja-JP" altLang="en-US" sz="1400" dirty="0">
                <a:solidFill>
                  <a:schemeClr val="tx1"/>
                </a:solidFill>
              </a:rPr>
              <a:t>サイズ：</a:t>
            </a:r>
            <a:r>
              <a:rPr lang="en-US" altLang="ja-JP" sz="1400" dirty="0">
                <a:solidFill>
                  <a:schemeClr val="tx1"/>
                </a:solidFill>
              </a:rPr>
              <a:t>Nano SIM</a:t>
            </a:r>
            <a:r>
              <a:rPr lang="ja-JP" altLang="en-US" sz="1400" dirty="0">
                <a:solidFill>
                  <a:schemeClr val="tx1"/>
                </a:solidFill>
              </a:rPr>
              <a:t>の</a:t>
            </a:r>
            <a:r>
              <a:rPr lang="en-US" altLang="ja-JP" sz="1400" dirty="0">
                <a:solidFill>
                  <a:schemeClr val="tx1"/>
                </a:solidFill>
              </a:rPr>
              <a:t>SIM</a:t>
            </a:r>
            <a:r>
              <a:rPr lang="ja-JP" altLang="en-US" sz="1400" dirty="0">
                <a:solidFill>
                  <a:schemeClr val="tx1"/>
                </a:solidFill>
              </a:rPr>
              <a:t>フリー端末</a:t>
            </a:r>
            <a:endParaRPr lang="en-US" altLang="ja-JP" dirty="0">
              <a:solidFill>
                <a:schemeClr val="tx1"/>
              </a:solidFill>
            </a:endParaRPr>
          </a:p>
          <a:p>
            <a:pPr marL="0" indent="0">
              <a:buFont typeface="Arial" panose="020B0604020202020204" pitchFamily="34" charset="0"/>
              <a:buNone/>
            </a:pPr>
            <a:r>
              <a:rPr kumimoji="1" lang="ja-JP" altLang="en-US" b="1" dirty="0"/>
              <a:t>　</a:t>
            </a:r>
            <a:r>
              <a:rPr kumimoji="1" lang="ja-JP" altLang="en-US" sz="1600" dirty="0"/>
              <a:t>①　新規導入タブレットに</a:t>
            </a:r>
            <a:r>
              <a:rPr kumimoji="1" lang="en-US" altLang="ja-JP" sz="1600" dirty="0"/>
              <a:t>SIM</a:t>
            </a:r>
            <a:r>
              <a:rPr kumimoji="1" lang="ja-JP" altLang="en-US" sz="1600" dirty="0"/>
              <a:t>を差替えて使うことが可能だが、新規タブレットに</a:t>
            </a:r>
            <a:r>
              <a:rPr kumimoji="1" lang="en-US" altLang="ja-JP" sz="1600" dirty="0"/>
              <a:t>SIM</a:t>
            </a:r>
            <a:r>
              <a:rPr kumimoji="1" lang="ja-JP" altLang="en-US" sz="1600" dirty="0"/>
              <a:t>が合うかを要確認</a:t>
            </a:r>
            <a:r>
              <a:rPr lang="ja-JP" altLang="en-US" sz="1600" dirty="0"/>
              <a:t>（</a:t>
            </a:r>
            <a:r>
              <a:rPr kumimoji="1" lang="en-US" altLang="ja-JP" sz="1600" dirty="0"/>
              <a:t>SIM</a:t>
            </a:r>
            <a:r>
              <a:rPr kumimoji="1" lang="ja-JP" altLang="en-US" sz="1600" dirty="0"/>
              <a:t>のサイズ　</a:t>
            </a:r>
            <a:endParaRPr kumimoji="1" lang="en-US" altLang="ja-JP" sz="1600" dirty="0"/>
          </a:p>
          <a:p>
            <a:pPr marL="0" indent="0">
              <a:buFont typeface="Arial" panose="020B0604020202020204" pitchFamily="34" charset="0"/>
              <a:buNone/>
            </a:pPr>
            <a:r>
              <a:rPr lang="ja-JP" altLang="en-US" sz="1600" dirty="0"/>
              <a:t>　　や</a:t>
            </a:r>
            <a:r>
              <a:rPr kumimoji="1" lang="ja-JP" altLang="en-US" sz="1600" dirty="0"/>
              <a:t>機種等：</a:t>
            </a:r>
            <a:r>
              <a:rPr kumimoji="1" lang="en-US" altLang="ja-JP" sz="1600" dirty="0"/>
              <a:t>iPhone</a:t>
            </a:r>
            <a:r>
              <a:rPr kumimoji="1" lang="ja-JP" altLang="en-US" sz="1600" dirty="0"/>
              <a:t>は使えない可能性が高い）</a:t>
            </a:r>
            <a:endParaRPr kumimoji="1" lang="en-US" altLang="ja-JP" sz="1600" dirty="0"/>
          </a:p>
          <a:p>
            <a:r>
              <a:rPr lang="en-US" altLang="ja-JP" sz="1600" dirty="0"/>
              <a:t>    </a:t>
            </a:r>
            <a:r>
              <a:rPr lang="ja-JP" altLang="en-US" sz="1600" dirty="0"/>
              <a:t>②解約や</a:t>
            </a:r>
            <a:r>
              <a:rPr lang="en-US" altLang="ja-JP" sz="1600" dirty="0"/>
              <a:t>SIM</a:t>
            </a:r>
            <a:r>
              <a:rPr lang="ja-JP" altLang="en-US" sz="1600" dirty="0"/>
              <a:t>サイズ変更等はソフトバンク問い合わせ窓口へ：</a:t>
            </a:r>
            <a:r>
              <a:rPr lang="en-US" altLang="ja-JP" sz="1600" dirty="0">
                <a:hlinkClick r:id="rId3"/>
              </a:rPr>
              <a:t>GRP-nouchinavi-sim@g.softbank.co.jp</a:t>
            </a:r>
            <a:endParaRPr lang="en-US" altLang="ja-JP" sz="1600" dirty="0"/>
          </a:p>
          <a:p>
            <a:r>
              <a:rPr lang="ja-JP" altLang="en-US" sz="1600" dirty="0"/>
              <a:t>　　（請求先番号：請求書記載の</a:t>
            </a:r>
            <a:r>
              <a:rPr lang="en-US" altLang="ja-JP" sz="1600" dirty="0"/>
              <a:t>8</a:t>
            </a:r>
            <a:r>
              <a:rPr lang="ja-JP" altLang="en-US" sz="1600" dirty="0"/>
              <a:t>から始まる</a:t>
            </a:r>
            <a:r>
              <a:rPr lang="en-US" altLang="ja-JP" sz="1600" dirty="0"/>
              <a:t>10</a:t>
            </a:r>
            <a:r>
              <a:rPr lang="ja-JP" altLang="en-US" sz="1600" dirty="0"/>
              <a:t>桁の番号、該当の</a:t>
            </a:r>
            <a:r>
              <a:rPr lang="en-US" altLang="ja-JP" sz="1600" dirty="0"/>
              <a:t>SIM</a:t>
            </a:r>
            <a:r>
              <a:rPr lang="ja-JP" altLang="en-US" sz="1600" dirty="0"/>
              <a:t>の電話番号：明細書記載を連絡）</a:t>
            </a:r>
            <a:endParaRPr lang="en-US" altLang="ja-JP" sz="1600" dirty="0"/>
          </a:p>
          <a:p>
            <a:pPr marL="0" indent="0">
              <a:buFont typeface="Arial" panose="020B0604020202020204" pitchFamily="34" charset="0"/>
              <a:buNone/>
            </a:pPr>
            <a:r>
              <a:rPr kumimoji="1" lang="ja-JP" altLang="en-US" b="1" dirty="0"/>
              <a:t>３．その他</a:t>
            </a:r>
            <a:endParaRPr kumimoji="1" lang="en-US" altLang="ja-JP" b="1" dirty="0"/>
          </a:p>
          <a:p>
            <a:pPr marL="0" indent="0">
              <a:buFont typeface="Arial" panose="020B0604020202020204" pitchFamily="34" charset="0"/>
              <a:buNone/>
            </a:pPr>
            <a:r>
              <a:rPr kumimoji="1" lang="ja-JP" altLang="en-US" sz="1600" dirty="0"/>
              <a:t>　　</a:t>
            </a:r>
            <a:r>
              <a:rPr kumimoji="1" lang="en-US" altLang="ja-JP" sz="1600" dirty="0"/>
              <a:t>SIM</a:t>
            </a:r>
            <a:r>
              <a:rPr kumimoji="1" lang="ja-JP" altLang="en-US" sz="1600" dirty="0"/>
              <a:t>カードの契約はデータ通信専用</a:t>
            </a:r>
            <a:r>
              <a:rPr kumimoji="1" lang="en-US" altLang="ja-JP" sz="1600" dirty="0"/>
              <a:t>SIM</a:t>
            </a:r>
            <a:r>
              <a:rPr kumimoji="1" lang="ja-JP" altLang="en-US" sz="1600" dirty="0"/>
              <a:t>で構わないが、</a:t>
            </a:r>
            <a:r>
              <a:rPr kumimoji="1" lang="en-US" altLang="ja-JP" sz="1600" dirty="0"/>
              <a:t>SMS</a:t>
            </a:r>
            <a:r>
              <a:rPr kumimoji="1" lang="ja-JP" altLang="en-US" sz="1600" dirty="0"/>
              <a:t>（ショートメッセージサービス）機能を付けると</a:t>
            </a:r>
            <a:endParaRPr kumimoji="1" lang="en-US" altLang="ja-JP" sz="1600" dirty="0"/>
          </a:p>
          <a:p>
            <a:pPr marL="0" indent="0">
              <a:buFont typeface="Arial" panose="020B0604020202020204" pitchFamily="34" charset="0"/>
              <a:buNone/>
            </a:pPr>
            <a:r>
              <a:rPr lang="ja-JP" altLang="en-US" sz="1600" dirty="0"/>
              <a:t>　　アプリの</a:t>
            </a:r>
            <a:r>
              <a:rPr kumimoji="1" lang="ja-JP" altLang="en-US" sz="1600" dirty="0"/>
              <a:t>本人確認の際に便利（ただし</a:t>
            </a:r>
            <a:r>
              <a:rPr kumimoji="1" lang="en-US" altLang="ja-JP" sz="1600" dirty="0"/>
              <a:t>SMS</a:t>
            </a:r>
            <a:r>
              <a:rPr kumimoji="1" lang="ja-JP" altLang="en-US" sz="1600" dirty="0"/>
              <a:t>送信には料金がかかることに注意）</a:t>
            </a:r>
            <a:endParaRPr kumimoji="1" lang="en-US" altLang="ja-JP" sz="1600" dirty="0"/>
          </a:p>
        </p:txBody>
      </p:sp>
      <p:sp>
        <p:nvSpPr>
          <p:cNvPr id="2" name="タイトル 1">
            <a:extLst>
              <a:ext uri="{FF2B5EF4-FFF2-40B4-BE49-F238E27FC236}">
                <a16:creationId xmlns:a16="http://schemas.microsoft.com/office/drawing/2014/main" id="{721CF1CD-5057-1D8A-081E-A438D265DBD0}"/>
              </a:ext>
            </a:extLst>
          </p:cNvPr>
          <p:cNvSpPr txBox="1">
            <a:spLocks/>
          </p:cNvSpPr>
          <p:nvPr/>
        </p:nvSpPr>
        <p:spPr>
          <a:xfrm>
            <a:off x="519739" y="378344"/>
            <a:ext cx="4897649" cy="412460"/>
          </a:xfrm>
          <a:prstGeom prst="rect">
            <a:avLst/>
          </a:prstGeom>
          <a:solidFill>
            <a:schemeClr val="accent4">
              <a:lumMod val="20000"/>
              <a:lumOff val="80000"/>
            </a:schemeClr>
          </a:solidFill>
          <a:ln>
            <a:solidFill>
              <a:schemeClr val="accent1">
                <a:lumMod val="60000"/>
                <a:lumOff val="40000"/>
              </a:schemeClr>
            </a:solidFill>
          </a:ln>
          <a:effectLst>
            <a:glow rad="101600">
              <a:schemeClr val="accent4">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2000" dirty="0">
                <a:latin typeface="BIZ UDPゴシック" panose="020B0400000000000000" pitchFamily="50" charset="-128"/>
                <a:ea typeface="BIZ UDPゴシック" panose="020B0400000000000000" pitchFamily="50" charset="-128"/>
              </a:rPr>
              <a:t>Ⅱ</a:t>
            </a:r>
            <a:r>
              <a:rPr lang="ja-JP" altLang="en-US" sz="2000" dirty="0">
                <a:latin typeface="BIZ UDPゴシック" panose="020B0400000000000000" pitchFamily="50" charset="-128"/>
                <a:ea typeface="BIZ UDPゴシック" panose="020B0400000000000000" pitchFamily="50" charset="-128"/>
              </a:rPr>
              <a:t>　タブレットの通信費について（参考）</a:t>
            </a:r>
          </a:p>
        </p:txBody>
      </p:sp>
      <p:sp>
        <p:nvSpPr>
          <p:cNvPr id="7" name="四角形: 角を丸くする 6">
            <a:extLst>
              <a:ext uri="{FF2B5EF4-FFF2-40B4-BE49-F238E27FC236}">
                <a16:creationId xmlns:a16="http://schemas.microsoft.com/office/drawing/2014/main" id="{4B4A3CE4-4F9D-BB48-3373-839B469D4BEB}"/>
              </a:ext>
            </a:extLst>
          </p:cNvPr>
          <p:cNvSpPr/>
          <p:nvPr/>
        </p:nvSpPr>
        <p:spPr>
          <a:xfrm>
            <a:off x="456297" y="2107382"/>
            <a:ext cx="11422194" cy="1247266"/>
          </a:xfrm>
          <a:prstGeom prst="roundRect">
            <a:avLst/>
          </a:prstGeom>
          <a:noFill/>
          <a:ln w="47625" cmpd="dbl">
            <a:solidFill>
              <a:schemeClr val="accent1">
                <a:lumMod val="60000"/>
                <a:lumOff val="40000"/>
              </a:schemeClr>
            </a:solidFill>
          </a:ln>
        </p:spPr>
        <p:style>
          <a:lnRef idx="2">
            <a:schemeClr val="accent2"/>
          </a:lnRef>
          <a:fillRef idx="1">
            <a:schemeClr val="lt1"/>
          </a:fillRef>
          <a:effectRef idx="0">
            <a:schemeClr val="accent2"/>
          </a:effectRef>
          <a:fontRef idx="minor">
            <a:schemeClr val="dk1"/>
          </a:fontRef>
        </p:style>
        <p:txBody>
          <a:bodyPr lIns="0" tIns="0" rIns="0" bIns="0" rtlCol="0" anchor="ctr"/>
          <a:lstStyle/>
          <a:p>
            <a:pPr marL="0" indent="0">
              <a:buFont typeface="Arial" panose="020B0604020202020204" pitchFamily="34" charset="0"/>
              <a:buNone/>
            </a:pPr>
            <a:r>
              <a:rPr lang="ja-JP" altLang="en-US" b="1" dirty="0">
                <a:latin typeface="+mj-lt"/>
              </a:rPr>
              <a:t>２．農地利用最適化交付金</a:t>
            </a:r>
            <a:endParaRPr lang="en-US" altLang="ja-JP" b="1" dirty="0">
              <a:latin typeface="+mj-lt"/>
            </a:endParaRPr>
          </a:p>
          <a:p>
            <a:r>
              <a:rPr lang="ja-JP" altLang="en-US" dirty="0"/>
              <a:t>　①　最適化交付金を充当するにあたり、</a:t>
            </a:r>
            <a:r>
              <a:rPr lang="ja-JP" altLang="en-US" b="1" dirty="0">
                <a:solidFill>
                  <a:srgbClr val="FF0000"/>
                </a:solidFill>
              </a:rPr>
              <a:t>通信事業者や料金の違いは問いません</a:t>
            </a:r>
            <a:endParaRPr lang="en-US" altLang="ja-JP" b="1" dirty="0">
              <a:solidFill>
                <a:srgbClr val="FF0000"/>
              </a:solidFill>
            </a:endParaRPr>
          </a:p>
          <a:p>
            <a:r>
              <a:rPr kumimoji="1" lang="ja-JP" altLang="en-US" b="1" dirty="0">
                <a:solidFill>
                  <a:srgbClr val="FF0000"/>
                </a:solidFill>
              </a:rPr>
              <a:t>　</a:t>
            </a:r>
            <a:r>
              <a:rPr kumimoji="1" lang="ja-JP" altLang="en-US" dirty="0">
                <a:solidFill>
                  <a:schemeClr val="tx1"/>
                </a:solidFill>
              </a:rPr>
              <a:t>②　モバイル</a:t>
            </a:r>
            <a:r>
              <a:rPr kumimoji="1" lang="en-US" altLang="ja-JP" dirty="0">
                <a:solidFill>
                  <a:schemeClr val="tx1"/>
                </a:solidFill>
              </a:rPr>
              <a:t>Wi-Fi</a:t>
            </a:r>
            <a:r>
              <a:rPr lang="ja-JP" altLang="en-US" dirty="0">
                <a:solidFill>
                  <a:schemeClr val="tx1"/>
                </a:solidFill>
              </a:rPr>
              <a:t>は汎用性が高く業務の切り分けが難しいことから、モバイル</a:t>
            </a:r>
            <a:r>
              <a:rPr lang="en-US" altLang="ja-JP" dirty="0">
                <a:solidFill>
                  <a:schemeClr val="tx1"/>
                </a:solidFill>
              </a:rPr>
              <a:t>Wi-Fi</a:t>
            </a:r>
            <a:r>
              <a:rPr lang="ja-JP" altLang="en-US" dirty="0">
                <a:solidFill>
                  <a:schemeClr val="tx1"/>
                </a:solidFill>
              </a:rPr>
              <a:t>の利用料に最適化</a:t>
            </a:r>
            <a:r>
              <a:rPr lang="ja-JP" altLang="en-US" u="sng" dirty="0">
                <a:solidFill>
                  <a:schemeClr val="tx1"/>
                </a:solidFill>
              </a:rPr>
              <a:t>　</a:t>
            </a:r>
            <a:endParaRPr lang="en-US" altLang="ja-JP" u="sng" dirty="0">
              <a:solidFill>
                <a:schemeClr val="tx1"/>
              </a:solidFill>
            </a:endParaRPr>
          </a:p>
          <a:p>
            <a:r>
              <a:rPr lang="ja-JP" altLang="en-US" dirty="0">
                <a:solidFill>
                  <a:schemeClr val="tx1"/>
                </a:solidFill>
              </a:rPr>
              <a:t>　　交付金の充当は困難</a:t>
            </a:r>
            <a:endParaRPr kumimoji="1" lang="en-US" altLang="ja-JP" dirty="0">
              <a:solidFill>
                <a:schemeClr val="tx1"/>
              </a:solidFill>
            </a:endParaRPr>
          </a:p>
        </p:txBody>
      </p:sp>
      <p:sp>
        <p:nvSpPr>
          <p:cNvPr id="8" name="矢印: ストライプ 7">
            <a:extLst>
              <a:ext uri="{FF2B5EF4-FFF2-40B4-BE49-F238E27FC236}">
                <a16:creationId xmlns:a16="http://schemas.microsoft.com/office/drawing/2014/main" id="{FC36EB18-C011-4953-8B2D-B1CDA382ACB9}"/>
              </a:ext>
            </a:extLst>
          </p:cNvPr>
          <p:cNvSpPr/>
          <p:nvPr/>
        </p:nvSpPr>
        <p:spPr>
          <a:xfrm rot="5400000">
            <a:off x="2692864" y="815757"/>
            <a:ext cx="444799" cy="394896"/>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矢印: ストライプ 8">
            <a:extLst>
              <a:ext uri="{FF2B5EF4-FFF2-40B4-BE49-F238E27FC236}">
                <a16:creationId xmlns:a16="http://schemas.microsoft.com/office/drawing/2014/main" id="{78E23279-981F-1919-64D8-7E27E0206E28}"/>
              </a:ext>
            </a:extLst>
          </p:cNvPr>
          <p:cNvSpPr/>
          <p:nvPr/>
        </p:nvSpPr>
        <p:spPr>
          <a:xfrm rot="5400000">
            <a:off x="8659442" y="815758"/>
            <a:ext cx="444799" cy="394896"/>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2102101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1658</TotalTime>
  <Words>1179</Words>
  <Application>Microsoft Office PowerPoint</Application>
  <PresentationFormat>ワイド画面</PresentationFormat>
  <Paragraphs>95</Paragraphs>
  <Slides>4</Slides>
  <Notes>4</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4</vt:i4>
      </vt:variant>
    </vt:vector>
  </HeadingPairs>
  <TitlesOfParts>
    <vt:vector size="10" baseType="lpstr">
      <vt:lpstr>BIZ UDPゴシック</vt:lpstr>
      <vt:lpstr>BIZ UDゴシック</vt:lpstr>
      <vt:lpstr>游ゴシック</vt:lpstr>
      <vt:lpstr>游ゴシック Light</vt:lpstr>
      <vt:lpstr>Arial</vt:lpstr>
      <vt:lpstr>Office テーマ</vt:lpstr>
      <vt:lpstr>タブレットを今後新規導入する際の確認チャート　（令和７年１2月現在）</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島内 美穂</dc:creator>
  <cp:lastModifiedBy>島内 美穂</cp:lastModifiedBy>
  <cp:revision>58</cp:revision>
  <cp:lastPrinted>2025-11-13T06:06:07Z</cp:lastPrinted>
  <dcterms:created xsi:type="dcterms:W3CDTF">2024-09-03T07:16:47Z</dcterms:created>
  <dcterms:modified xsi:type="dcterms:W3CDTF">2025-12-23T06:24:38Z</dcterms:modified>
</cp:coreProperties>
</file>