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470" r:id="rId5"/>
    <p:sldId id="1303" r:id="rId6"/>
    <p:sldId id="1250" r:id="rId7"/>
    <p:sldId id="1302" r:id="rId8"/>
    <p:sldId id="1251" r:id="rId9"/>
    <p:sldId id="1296" r:id="rId10"/>
    <p:sldId id="1297" r:id="rId11"/>
    <p:sldId id="1298" r:id="rId12"/>
    <p:sldId id="1300" r:id="rId13"/>
    <p:sldId id="1301" r:id="rId14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" id="{BDEC1088-661A-419D-97B5-A7ACEBE079E9}">
          <p14:sldIdLst>
            <p14:sldId id="470"/>
            <p14:sldId id="1303"/>
          </p14:sldIdLst>
        </p14:section>
        <p14:section name="１．地域区分" id="{3D82B2A9-B30E-46BF-AAC9-BC3021E8E397}">
          <p14:sldIdLst>
            <p14:sldId id="1250"/>
            <p14:sldId id="1302"/>
            <p14:sldId id="1251"/>
            <p14:sldId id="1296"/>
            <p14:sldId id="1297"/>
            <p14:sldId id="1298"/>
            <p14:sldId id="1300"/>
            <p14:sldId id="1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orient="horz" pos="4065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7" pos="267" userDrawn="1">
          <p15:clr>
            <a:srgbClr val="A4A3A4"/>
          </p15:clr>
        </p15:guide>
        <p15:guide id="8" pos="74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8AF225-D31F-D846-FFFF-63DC42E0A61E}" name="平松 敬介" initials="平敬" userId="S::hiramatsu@znknca.onmicrosoft.com::6b623ddd-b8ec-4a9d-beee-313527479cd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澤谷　拓郎（SBT　Web　Webマーケティング部）" initials="澤谷" lastIdx="1" clrIdx="0"/>
  <p:cmAuthor id="1" name="農地組織対策部" initials="農地組織対策部" lastIdx="1" clrIdx="1">
    <p:extLst>
      <p:ext uri="{19B8F6BF-5375-455C-9EA6-DF929625EA0E}">
        <p15:presenceInfo xmlns:p15="http://schemas.microsoft.com/office/powerpoint/2012/main" userId="農地組織対策部" providerId="None"/>
      </p:ext>
    </p:extLst>
  </p:cmAuthor>
  <p:cmAuthor id="2" name="阿部雅弘" initials="阿部雅弘" lastIdx="9" clrIdx="2">
    <p:extLst>
      <p:ext uri="{19B8F6BF-5375-455C-9EA6-DF929625EA0E}">
        <p15:presenceInfo xmlns:p15="http://schemas.microsoft.com/office/powerpoint/2012/main" userId="S::m_abe@uniondata.onmicrosoft.com::aa412d7a-8133-4a66-8df8-fcd3ff1838c0" providerId="AD"/>
      </p:ext>
    </p:extLst>
  </p:cmAuthor>
  <p:cmAuthor id="3" name="澤田 和宏" initials="澤田" lastIdx="7" clrIdx="3">
    <p:extLst>
      <p:ext uri="{19B8F6BF-5375-455C-9EA6-DF929625EA0E}">
        <p15:presenceInfo xmlns:p15="http://schemas.microsoft.com/office/powerpoint/2012/main" userId="S-1-5-21-438510897-3371970198-3047780317-11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4F"/>
    <a:srgbClr val="0000FF"/>
    <a:srgbClr val="FF0000"/>
    <a:srgbClr val="FFFF66"/>
    <a:srgbClr val="FF3300"/>
    <a:srgbClr val="3892D4"/>
    <a:srgbClr val="FEDDFF"/>
    <a:srgbClr val="D9D9D9"/>
    <a:srgbClr val="E9EDF4"/>
    <a:srgbClr val="F9F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10" autoAdjust="0"/>
    <p:restoredTop sz="96235" autoAdjust="0"/>
  </p:normalViewPr>
  <p:slideViewPr>
    <p:cSldViewPr snapToGrid="0">
      <p:cViewPr varScale="1">
        <p:scale>
          <a:sx n="82" d="100"/>
          <a:sy n="82" d="100"/>
        </p:scale>
        <p:origin x="1075" y="72"/>
      </p:cViewPr>
      <p:guideLst>
        <p:guide orient="horz" pos="709"/>
        <p:guide orient="horz" pos="4065"/>
        <p:guide orient="horz" pos="2160"/>
        <p:guide pos="3840"/>
        <p:guide pos="267"/>
        <p:guide pos="74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1A5288D-ADE7-46A3-868A-D4A6114568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B40B7E8-A5D2-47A2-94F9-174894362F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3D94A-551F-47F1-829C-9CBBCE971105}" type="datetimeFigureOut">
              <a:rPr kumimoji="1" lang="ja-JP" altLang="en-US" smtClean="0"/>
              <a:t>2026/1/8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6C9E95-B18B-47D4-99A7-321D74D6EF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DD958BF-77DD-40E7-B8BA-0BF75879EB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BC9E7-6CB4-4239-9016-393DA34C7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834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786" cy="496967"/>
          </a:xfrm>
          <a:prstGeom prst="rect">
            <a:avLst/>
          </a:prstGeom>
        </p:spPr>
        <p:txBody>
          <a:bodyPr vert="horz" lIns="95674" tIns="47837" rIns="95674" bIns="4783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2"/>
            <a:ext cx="2949786" cy="496967"/>
          </a:xfrm>
          <a:prstGeom prst="rect">
            <a:avLst/>
          </a:prstGeom>
        </p:spPr>
        <p:txBody>
          <a:bodyPr vert="horz" lIns="95674" tIns="47837" rIns="95674" bIns="47837" rtlCol="0"/>
          <a:lstStyle>
            <a:lvl1pPr algn="r">
              <a:defRPr sz="1300"/>
            </a:lvl1pPr>
          </a:lstStyle>
          <a:p>
            <a:fld id="{C7D0EE69-8EF8-4254-B2DD-5023E2F3AED8}" type="datetimeFigureOut">
              <a:rPr kumimoji="1" lang="ja-JP" altLang="en-US" smtClean="0"/>
              <a:pPr/>
              <a:t>2026/1/8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74" tIns="47837" rIns="95674" bIns="4783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5674" tIns="47837" rIns="95674" bIns="4783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8"/>
            <a:ext cx="2949786" cy="496967"/>
          </a:xfrm>
          <a:prstGeom prst="rect">
            <a:avLst/>
          </a:prstGeom>
        </p:spPr>
        <p:txBody>
          <a:bodyPr vert="horz" lIns="95674" tIns="47837" rIns="95674" bIns="4783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6" cy="496967"/>
          </a:xfrm>
          <a:prstGeom prst="rect">
            <a:avLst/>
          </a:prstGeom>
        </p:spPr>
        <p:txBody>
          <a:bodyPr vert="horz" lIns="95674" tIns="47837" rIns="95674" bIns="47837" rtlCol="0" anchor="b"/>
          <a:lstStyle>
            <a:lvl1pPr algn="r">
              <a:defRPr sz="1300"/>
            </a:lvl1pPr>
          </a:lstStyle>
          <a:p>
            <a:fld id="{2B9E004C-2D44-4B74-A4A3-A1D2240F94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6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今回の操作説明を行います、共同事業体○○の</a:t>
            </a:r>
            <a:r>
              <a:rPr kumimoji="1" lang="en-US" altLang="ja-JP"/>
              <a:t>××</a:t>
            </a:r>
            <a:r>
              <a:rPr kumimoji="1" lang="ja-JP" altLang="en-US"/>
              <a:t>と申します。宜しくお願い致します。</a:t>
            </a:r>
            <a:endParaRPr kumimoji="1" lang="en-US" altLang="ja-JP"/>
          </a:p>
          <a:p>
            <a:r>
              <a:rPr kumimoji="1" lang="ja-JP" altLang="en-US"/>
              <a:t>では早速お手元の資料に沿って説明させていただきます。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E004C-2D44-4B74-A4A3-A1D2240F9414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03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表紙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 userDrawn="1"/>
        </p:nvSpPr>
        <p:spPr>
          <a:xfrm>
            <a:off x="0" y="2060848"/>
            <a:ext cx="12192000" cy="25922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ja-JP" altLang="en-US" sz="3200">
              <a:solidFill>
                <a:srgbClr val="000000"/>
              </a:solidFill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689861" y="3706248"/>
            <a:ext cx="1098952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276872"/>
            <a:ext cx="12192000" cy="1224000"/>
          </a:xfrm>
          <a:prstGeom prst="rect">
            <a:avLst/>
          </a:prstGeom>
          <a:noFill/>
        </p:spPr>
        <p:txBody>
          <a:bodyPr wrap="none" lIns="0" tIns="36000" rIns="0" bIns="0" anchor="ctr">
            <a:noAutofit/>
          </a:bodyPr>
          <a:lstStyle>
            <a:lvl1pPr>
              <a:lnSpc>
                <a:spcPct val="110000"/>
              </a:lnSpc>
              <a:defRPr sz="3200" b="1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0" y="3923414"/>
            <a:ext cx="12192000" cy="504000"/>
          </a:xfrm>
          <a:prstGeom prst="rect">
            <a:avLst/>
          </a:prstGeom>
          <a:noFill/>
        </p:spPr>
        <p:txBody>
          <a:bodyPr wrap="none" lIns="0" tIns="36000" rIns="0" bIns="0" anchor="ctr">
            <a:noAutofit/>
          </a:bodyPr>
          <a:lstStyle>
            <a:lvl1pPr marL="0" indent="0" algn="ctr">
              <a:lnSpc>
                <a:spcPct val="110000"/>
              </a:lnSpc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FOT-ハミング Std L" panose="02020300000000000000" pitchFamily="18" charset="-128"/>
                <a:ea typeface="FOT-ハミング Std L" panose="02020300000000000000" pitchFamily="18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44379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中扉">
    <p:bg>
      <p:bgPr>
        <a:blipFill dpi="0" rotWithShape="1">
          <a:blip r:embed="rId2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614797"/>
            <a:ext cx="12192000" cy="1224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lIns="0" tIns="36000" rIns="0" bIns="0" anchor="ctr">
            <a:normAutofit/>
          </a:bodyPr>
          <a:lstStyle>
            <a:lvl1pPr>
              <a:lnSpc>
                <a:spcPct val="110000"/>
              </a:lnSpc>
              <a:defRPr lang="ja-JP" altLang="en-US" sz="3200" b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正方形/長方形 3"/>
          <p:cNvSpPr/>
          <p:nvPr userDrawn="1"/>
        </p:nvSpPr>
        <p:spPr>
          <a:xfrm>
            <a:off x="11352584" y="6453336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fld id="{56D3D1DD-6495-4E48-B89D-4742521F34B0}" type="slidenum">
              <a:rPr kumimoji="1" lang="ja-JP" altLang="en-US" sz="1200" smtClean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rPr>
              <a:pPr algn="r"/>
              <a:t>‹#›</a:t>
            </a:fld>
            <a:endParaRPr kumimoji="1" lang="ja-JP" altLang="en-US" sz="1200">
              <a:solidFill>
                <a:schemeClr val="tx1"/>
              </a:solidFill>
              <a:effectLst/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8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"/>
          <p:cNvSpPr>
            <a:spLocks noGrp="1"/>
          </p:cNvSpPr>
          <p:nvPr>
            <p:ph type="title"/>
          </p:nvPr>
        </p:nvSpPr>
        <p:spPr>
          <a:xfrm>
            <a:off x="417896" y="332657"/>
            <a:ext cx="9494527" cy="547835"/>
          </a:xfrm>
          <a:prstGeom prst="rect">
            <a:avLst/>
          </a:prstGeom>
          <a:noFill/>
        </p:spPr>
        <p:txBody>
          <a:bodyPr lIns="108000" tIns="0" rIns="0" bIns="0" anchor="ctr">
            <a:noAutofit/>
          </a:bodyPr>
          <a:lstStyle>
            <a:lvl1pPr algn="l">
              <a:defRPr lang="ja-JP" altLang="en-US" sz="2800" b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  <a:cs typeface="メイリオ" pitchFamily="50" charset="-128"/>
              </a:defRPr>
            </a:lvl1pPr>
          </a:lstStyle>
          <a:p>
            <a:pPr marL="0" lvl="0" algn="l" defTabSz="1072866"/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417895" y="880491"/>
            <a:ext cx="9494529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 userDrawn="1"/>
        </p:nvSpPr>
        <p:spPr>
          <a:xfrm>
            <a:off x="11352584" y="6453336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fld id="{56D3D1DD-6495-4E48-B89D-4742521F34B0}" type="slidenum">
              <a:rPr kumimoji="1" lang="ja-JP" altLang="en-US" sz="1200" smtClean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rPr>
              <a:pPr algn="r"/>
              <a:t>‹#›</a:t>
            </a:fld>
            <a:endParaRPr kumimoji="1" lang="ja-JP" altLang="en-US" sz="1200">
              <a:solidFill>
                <a:schemeClr val="tx1"/>
              </a:solidFill>
              <a:effectLst/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068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11352584" y="6453336"/>
            <a:ext cx="50405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fld id="{56D3D1DD-6495-4E48-B89D-4742521F34B0}" type="slidenum">
              <a:rPr kumimoji="1" lang="ja-JP" altLang="en-US" sz="1200" smtClean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rPr>
              <a:pPr algn="r"/>
              <a:t>‹#›</a:t>
            </a:fld>
            <a:endParaRPr kumimoji="1" lang="ja-JP" altLang="en-US" sz="1200">
              <a:solidFill>
                <a:schemeClr val="tx1"/>
              </a:solidFill>
              <a:effectLst/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486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8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11640615" y="6597353"/>
            <a:ext cx="504057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fld id="{56D3D1DD-6495-4E48-B89D-4742521F34B0}" type="slidenum">
              <a:rPr kumimoji="1" lang="ja-JP" altLang="en-US" sz="1200" smtClean="0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rPr>
              <a:pPr algn="r"/>
              <a:t>‹#›</a:t>
            </a:fld>
            <a:endParaRPr kumimoji="1" lang="ja-JP" altLang="en-US" sz="1200" dirty="0">
              <a:solidFill>
                <a:schemeClr val="tx1"/>
              </a:solidFill>
              <a:effectLst/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FB21C634-B1DE-4DD4-8133-07840D43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98" y="44624"/>
            <a:ext cx="9494526" cy="547835"/>
          </a:xfrm>
          <a:prstGeom prst="rect">
            <a:avLst/>
          </a:prstGeom>
          <a:noFill/>
        </p:spPr>
        <p:txBody>
          <a:bodyPr lIns="108000" tIns="0" rIns="0" bIns="0" anchor="ctr">
            <a:noAutofit/>
          </a:bodyPr>
          <a:lstStyle>
            <a:lvl1pPr algn="l">
              <a:defRPr lang="ja-JP" altLang="en-US" sz="2000" b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defRPr>
            </a:lvl1pPr>
          </a:lstStyle>
          <a:p>
            <a:pPr marL="0" lvl="0" algn="l" defTabSz="1072879"/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0B21A03F-9B20-47C0-99EE-807133A88D2A}"/>
              </a:ext>
            </a:extLst>
          </p:cNvPr>
          <p:cNvCxnSpPr/>
          <p:nvPr userDrawn="1"/>
        </p:nvCxnSpPr>
        <p:spPr>
          <a:xfrm>
            <a:off x="417896" y="592457"/>
            <a:ext cx="949453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6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8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35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7" r:id="rId4"/>
    <p:sldLayoutId id="2147483658" r:id="rId5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142" y="2420888"/>
            <a:ext cx="12192000" cy="1224000"/>
          </a:xfrm>
        </p:spPr>
        <p:txBody>
          <a:bodyPr/>
          <a:lstStyle/>
          <a:p>
            <a:r>
              <a:rPr lang="ja-JP" altLang="en-US" sz="2400" b="0" dirty="0"/>
              <a:t>農地件数・未更新件数の算定手順書</a:t>
            </a:r>
            <a:endParaRPr lang="en-US" altLang="ja-JP" sz="2400" b="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045146" y="6093297"/>
            <a:ext cx="2911374" cy="371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algn="r">
              <a:defRPr sz="1200">
                <a:solidFill>
                  <a:schemeClr val="bg1"/>
                </a:solidFill>
                <a:effectLst>
                  <a:glow rad="152400">
                    <a:srgbClr val="002060">
                      <a:alpha val="60000"/>
                    </a:srgbClr>
                  </a:glow>
                </a:effectLst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pPr>
              <a:lnSpc>
                <a:spcPct val="120000"/>
              </a:lnSpc>
            </a:pPr>
            <a:r>
              <a:rPr lang="ja-JP" altLang="en-US" sz="1600" b="1">
                <a:solidFill>
                  <a:schemeClr val="tx1"/>
                </a:solidFill>
                <a:effectLst/>
                <a:latin typeface="FOT-ハミング Std L" panose="02020300000000000000" pitchFamily="18" charset="-128"/>
                <a:ea typeface="FOT-ハミング Std L" panose="02020300000000000000" pitchFamily="18" charset="-128"/>
              </a:rPr>
              <a:t>一般社団法人 全国農業会議所</a:t>
            </a:r>
            <a:endParaRPr lang="en-US" altLang="ja-JP" sz="1600" b="1">
              <a:solidFill>
                <a:schemeClr val="tx1"/>
              </a:solidFill>
              <a:effectLst/>
              <a:latin typeface="FOT-ハミング Std L" panose="02020300000000000000" pitchFamily="18" charset="-128"/>
              <a:ea typeface="FOT-ハミング Std L" panose="020203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5E802E-E111-053E-476A-5BBAB74721C2}"/>
              </a:ext>
            </a:extLst>
          </p:cNvPr>
          <p:cNvSpPr txBox="1"/>
          <p:nvPr/>
        </p:nvSpPr>
        <p:spPr>
          <a:xfrm>
            <a:off x="10695214" y="432707"/>
            <a:ext cx="88990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/>
              <a:t>別紙３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443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961A7-6610-0D2B-9DDE-94BDC5F7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農地件数・未更新件数の算定手順例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6815935-B16A-CDF8-2915-E9826870BE6D}"/>
              </a:ext>
            </a:extLst>
          </p:cNvPr>
          <p:cNvSpPr txBox="1"/>
          <p:nvPr/>
        </p:nvSpPr>
        <p:spPr>
          <a:xfrm>
            <a:off x="457200" y="959224"/>
            <a:ext cx="114658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土地農家詳細検索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で土地データの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を出力して農地件数を算出。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２．「適用形態（権利の種類）」の未更新筆を確認。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３．「遊休農地の区分」の未更新筆を確認。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４．「利用状況調査日」の未更新筆を確認。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本手順書は算定の一例を示したもので、各農業委員会で算定しやすい方法で結構です。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563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961A7-6610-0D2B-9DDE-94BDC5F7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lang="ja-JP" altLang="en-US" dirty="0"/>
              <a:t>農地件数の算出</a:t>
            </a:r>
            <a:endParaRPr kumimoji="1" lang="ja-JP" altLang="en-US" dirty="0"/>
          </a:p>
        </p:txBody>
      </p:sp>
      <p:sp>
        <p:nvSpPr>
          <p:cNvPr id="3" name="テキスト プレースホルダー 1">
            <a:extLst>
              <a:ext uri="{FF2B5EF4-FFF2-40B4-BE49-F238E27FC236}">
                <a16:creationId xmlns:a16="http://schemas.microsoft.com/office/drawing/2014/main" id="{25B8C181-F577-D97C-5DA1-B33DF9B7CDEA}"/>
              </a:ext>
            </a:extLst>
          </p:cNvPr>
          <p:cNvSpPr txBox="1">
            <a:spLocks/>
          </p:cNvSpPr>
          <p:nvPr/>
        </p:nvSpPr>
        <p:spPr>
          <a:xfrm>
            <a:off x="551384" y="764704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土地農家詳細検索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】-【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台帳管理検索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の検索対象を「土地データ」に設定。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9569059-5D17-6F12-E25D-55EF2F818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6" y="1170750"/>
            <a:ext cx="9494526" cy="584080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571432F-CE05-BC41-0384-59EE5CD823A2}"/>
              </a:ext>
            </a:extLst>
          </p:cNvPr>
          <p:cNvSpPr/>
          <p:nvPr/>
        </p:nvSpPr>
        <p:spPr>
          <a:xfrm>
            <a:off x="4701515" y="1170750"/>
            <a:ext cx="530024" cy="613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734EF9B-AED8-AAF1-6149-153EEED6B6E3}"/>
              </a:ext>
            </a:extLst>
          </p:cNvPr>
          <p:cNvSpPr/>
          <p:nvPr/>
        </p:nvSpPr>
        <p:spPr>
          <a:xfrm>
            <a:off x="417898" y="1778765"/>
            <a:ext cx="1010852" cy="2133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702FC4E-4B5D-7278-6F07-CBFC8CE7EC29}"/>
              </a:ext>
            </a:extLst>
          </p:cNvPr>
          <p:cNvSpPr/>
          <p:nvPr/>
        </p:nvSpPr>
        <p:spPr>
          <a:xfrm>
            <a:off x="4600816" y="1992087"/>
            <a:ext cx="1089478" cy="2775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C9B159E-D9CB-8839-B71B-3DB7D77862B7}"/>
              </a:ext>
            </a:extLst>
          </p:cNvPr>
          <p:cNvSpPr/>
          <p:nvPr/>
        </p:nvSpPr>
        <p:spPr>
          <a:xfrm>
            <a:off x="5746618" y="2012186"/>
            <a:ext cx="645592" cy="2495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BC14F77-A74B-5ADE-948D-DE94BC69147A}"/>
              </a:ext>
            </a:extLst>
          </p:cNvPr>
          <p:cNvSpPr txBox="1"/>
          <p:nvPr/>
        </p:nvSpPr>
        <p:spPr>
          <a:xfrm>
            <a:off x="6424681" y="1992087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①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9D1BA45E-2D68-0E67-4FB4-5080B2CD6A5D}"/>
              </a:ext>
            </a:extLst>
          </p:cNvPr>
          <p:cNvCxnSpPr>
            <a:cxnSpLocks/>
          </p:cNvCxnSpPr>
          <p:nvPr/>
        </p:nvCxnSpPr>
        <p:spPr>
          <a:xfrm>
            <a:off x="6801981" y="2130879"/>
            <a:ext cx="415248" cy="1757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プレースホルダー 1">
            <a:extLst>
              <a:ext uri="{FF2B5EF4-FFF2-40B4-BE49-F238E27FC236}">
                <a16:creationId xmlns:a16="http://schemas.microsoft.com/office/drawing/2014/main" id="{FE30AB28-9ADA-D276-696C-97C9240EC42E}"/>
              </a:ext>
            </a:extLst>
          </p:cNvPr>
          <p:cNvSpPr txBox="1">
            <a:spLocks/>
          </p:cNvSpPr>
          <p:nvPr/>
        </p:nvSpPr>
        <p:spPr>
          <a:xfrm>
            <a:off x="10078645" y="1248675"/>
            <a:ext cx="1906526" cy="314371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①「詳細設定」をクリックし、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現況地目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貸付形態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状況調査日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遊休農地の区分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の条件欄にチェックを追加して設定を更新する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544DD35-6C32-A3FF-0863-FBE71142B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291" y="4966201"/>
            <a:ext cx="2661301" cy="43975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1EBCE45-75CE-C6AF-412B-C08408DE0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129" y="2398682"/>
            <a:ext cx="2725627" cy="8351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8616D35-2D2C-B0C4-85D1-1B49E027F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263" y="3233832"/>
            <a:ext cx="2661300" cy="148608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D42DC73-CB09-98E0-2546-472B97AF3828}"/>
              </a:ext>
            </a:extLst>
          </p:cNvPr>
          <p:cNvSpPr/>
          <p:nvPr/>
        </p:nvSpPr>
        <p:spPr>
          <a:xfrm>
            <a:off x="7001129" y="2398682"/>
            <a:ext cx="2709092" cy="3007278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DF2CF1A-7CA8-592F-1F3D-AEF5EE44212A}"/>
              </a:ext>
            </a:extLst>
          </p:cNvPr>
          <p:cNvSpPr/>
          <p:nvPr/>
        </p:nvSpPr>
        <p:spPr>
          <a:xfrm>
            <a:off x="7001130" y="3258321"/>
            <a:ext cx="2689434" cy="1706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51E5FA3-65B4-7942-44D3-ACBA6DB05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1130" y="4707468"/>
            <a:ext cx="2709091" cy="258733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0A0D1D-89FA-8D76-9F68-B2A4AE4BBAFE}"/>
              </a:ext>
            </a:extLst>
          </p:cNvPr>
          <p:cNvSpPr/>
          <p:nvPr/>
        </p:nvSpPr>
        <p:spPr>
          <a:xfrm>
            <a:off x="7012727" y="4721289"/>
            <a:ext cx="2689434" cy="6917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78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9961A7-6610-0D2B-9DDE-94BDC5F7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</a:t>
            </a:r>
            <a:r>
              <a:rPr lang="ja-JP" altLang="en-US" dirty="0"/>
              <a:t>農地件数の算出</a:t>
            </a:r>
            <a:endParaRPr kumimoji="1" lang="ja-JP" altLang="en-US" dirty="0"/>
          </a:p>
        </p:txBody>
      </p:sp>
      <p:sp>
        <p:nvSpPr>
          <p:cNvPr id="3" name="テキスト プレースホルダー 1">
            <a:extLst>
              <a:ext uri="{FF2B5EF4-FFF2-40B4-BE49-F238E27FC236}">
                <a16:creationId xmlns:a16="http://schemas.microsoft.com/office/drawing/2014/main" id="{25B8C181-F577-D97C-5DA1-B33DF9B7CDEA}"/>
              </a:ext>
            </a:extLst>
          </p:cNvPr>
          <p:cNvSpPr txBox="1">
            <a:spLocks/>
          </p:cNvSpPr>
          <p:nvPr/>
        </p:nvSpPr>
        <p:spPr>
          <a:xfrm>
            <a:off x="551384" y="764704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プレースホルダー 1">
            <a:extLst>
              <a:ext uri="{FF2B5EF4-FFF2-40B4-BE49-F238E27FC236}">
                <a16:creationId xmlns:a16="http://schemas.microsoft.com/office/drawing/2014/main" id="{FE30AB28-9ADA-D276-696C-97C9240EC42E}"/>
              </a:ext>
            </a:extLst>
          </p:cNvPr>
          <p:cNvSpPr txBox="1">
            <a:spLocks/>
          </p:cNvSpPr>
          <p:nvPr/>
        </p:nvSpPr>
        <p:spPr>
          <a:xfrm>
            <a:off x="10078645" y="1248675"/>
            <a:ext cx="1906526" cy="484462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①市町村名を設定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「転用地を含まない」にチェック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③検索をクリック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出力をクリック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１万件を超える場合、検索結果には出ませんが、</a:t>
            </a:r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出力は可能であるため、そのまま</a:t>
            </a:r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出力をクリックしてください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99FA5BC-9081-8B0A-233C-F4A61B039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97" y="1090308"/>
            <a:ext cx="9118121" cy="559310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0E417BF-BAB2-C7C3-47E7-C9BB556DA03E}"/>
              </a:ext>
            </a:extLst>
          </p:cNvPr>
          <p:cNvSpPr/>
          <p:nvPr/>
        </p:nvSpPr>
        <p:spPr>
          <a:xfrm>
            <a:off x="5968854" y="4269920"/>
            <a:ext cx="897310" cy="1551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4581221-1395-6514-F5B0-C6D4C6FCEBE6}"/>
              </a:ext>
            </a:extLst>
          </p:cNvPr>
          <p:cNvSpPr/>
          <p:nvPr/>
        </p:nvSpPr>
        <p:spPr>
          <a:xfrm>
            <a:off x="5968854" y="4791798"/>
            <a:ext cx="689623" cy="262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4E1A7EC-97C7-09BC-CF9E-0CC3CA9C7A40}"/>
              </a:ext>
            </a:extLst>
          </p:cNvPr>
          <p:cNvSpPr/>
          <p:nvPr/>
        </p:nvSpPr>
        <p:spPr>
          <a:xfrm>
            <a:off x="1169382" y="6441970"/>
            <a:ext cx="954279" cy="2414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CDAA673-A0BE-7C22-61B9-3A24E20424F0}"/>
              </a:ext>
            </a:extLst>
          </p:cNvPr>
          <p:cNvSpPr/>
          <p:nvPr/>
        </p:nvSpPr>
        <p:spPr>
          <a:xfrm>
            <a:off x="449675" y="2343510"/>
            <a:ext cx="2375168" cy="3425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D12F943-B327-9AC2-FE4E-E13A4E9787B7}"/>
              </a:ext>
            </a:extLst>
          </p:cNvPr>
          <p:cNvSpPr txBox="1"/>
          <p:nvPr/>
        </p:nvSpPr>
        <p:spPr>
          <a:xfrm>
            <a:off x="5533077" y="4769003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③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AA298CD-9764-EFF8-26E3-F4AD132A484A}"/>
              </a:ext>
            </a:extLst>
          </p:cNvPr>
          <p:cNvSpPr txBox="1"/>
          <p:nvPr/>
        </p:nvSpPr>
        <p:spPr>
          <a:xfrm>
            <a:off x="2230511" y="6408803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④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98520C4-26E7-4A87-7EF6-35AC78B74813}"/>
              </a:ext>
            </a:extLst>
          </p:cNvPr>
          <p:cNvSpPr txBox="1"/>
          <p:nvPr/>
        </p:nvSpPr>
        <p:spPr>
          <a:xfrm>
            <a:off x="2355516" y="1996258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①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16681E6-0331-B037-3301-6E46B3A79FAC}"/>
              </a:ext>
            </a:extLst>
          </p:cNvPr>
          <p:cNvSpPr txBox="1"/>
          <p:nvPr/>
        </p:nvSpPr>
        <p:spPr>
          <a:xfrm>
            <a:off x="6973014" y="4193592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②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92464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１．農地件数の算出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出力した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を開き、全体にフィルタを設定。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9912424" y="1027736"/>
            <a:ext cx="2061546" cy="5400584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①「現況地目」に以下のフィルタをかける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田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畑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樹園地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農業用施設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空欄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②件数を確認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この数値が農地件数のため、調査票に記載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空欄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はシステム上では「設定なし」の状態です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833FA3E-9C59-A365-7924-A1A6250A3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7" y="1090428"/>
            <a:ext cx="8695610" cy="57188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33FD74A-6183-877D-5D60-41C7673138E3}"/>
              </a:ext>
            </a:extLst>
          </p:cNvPr>
          <p:cNvSpPr/>
          <p:nvPr/>
        </p:nvSpPr>
        <p:spPr>
          <a:xfrm>
            <a:off x="3502696" y="1049507"/>
            <a:ext cx="431511" cy="222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A2E54FA-5F7E-7F8E-FFFE-42879A43DA0D}"/>
              </a:ext>
            </a:extLst>
          </p:cNvPr>
          <p:cNvSpPr/>
          <p:nvPr/>
        </p:nvSpPr>
        <p:spPr>
          <a:xfrm>
            <a:off x="6254025" y="1291408"/>
            <a:ext cx="576843" cy="7560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B0EA837-6E4E-74D4-5FDC-A8ACA60FCF44}"/>
              </a:ext>
            </a:extLst>
          </p:cNvPr>
          <p:cNvSpPr/>
          <p:nvPr/>
        </p:nvSpPr>
        <p:spPr>
          <a:xfrm>
            <a:off x="5549485" y="2760711"/>
            <a:ext cx="960645" cy="3619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6332D91B-21F3-5A54-2539-930CB2609532}"/>
              </a:ext>
            </a:extLst>
          </p:cNvPr>
          <p:cNvSpPr/>
          <p:nvPr/>
        </p:nvSpPr>
        <p:spPr>
          <a:xfrm>
            <a:off x="1568173" y="5402187"/>
            <a:ext cx="2540180" cy="730769"/>
          </a:xfrm>
          <a:prstGeom prst="wedgeRoundRectCallout">
            <a:avLst>
              <a:gd name="adj1" fmla="val -27142"/>
              <a:gd name="adj2" fmla="val 96018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農地件数は</a:t>
            </a:r>
            <a:r>
              <a:rPr kumimoji="1"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1,087</a:t>
            </a:r>
            <a:r>
              <a:rPr kumimoji="1"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件</a:t>
            </a:r>
            <a:endParaRPr kumimoji="1"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0EB3278-DC83-E0AC-F014-69119C476B65}"/>
              </a:ext>
            </a:extLst>
          </p:cNvPr>
          <p:cNvSpPr/>
          <p:nvPr/>
        </p:nvSpPr>
        <p:spPr>
          <a:xfrm>
            <a:off x="1875153" y="6609522"/>
            <a:ext cx="549995" cy="2087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AB733D0-EDE9-58FC-8BBC-9FD8DF245CEC}"/>
              </a:ext>
            </a:extLst>
          </p:cNvPr>
          <p:cNvSpPr txBox="1"/>
          <p:nvPr/>
        </p:nvSpPr>
        <p:spPr>
          <a:xfrm>
            <a:off x="1546226" y="6270399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/>
              <a:t>②</a:t>
            </a:r>
            <a:endParaRPr kumimoji="1" lang="ja-JP" altLang="en-US" sz="1400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04464D-A781-F090-6957-50EE790AEAE5}"/>
              </a:ext>
            </a:extLst>
          </p:cNvPr>
          <p:cNvSpPr txBox="1"/>
          <p:nvPr/>
        </p:nvSpPr>
        <p:spPr>
          <a:xfrm>
            <a:off x="6541669" y="2760711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27686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２．「</a:t>
            </a:r>
            <a:r>
              <a:rPr lang="ja-JP" altLang="en-US" dirty="0"/>
              <a:t>適用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形態（</a:t>
            </a:r>
            <a:r>
              <a:rPr lang="ja-JP" altLang="en-US" dirty="0"/>
              <a:t>権利の種類）」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の未更新筆（１）の確認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9642021" y="1027736"/>
            <a:ext cx="2331949" cy="420557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①「貸付形態（権利の種類）」に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②件数を確認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1AF89DA-37CF-4F0A-1BDB-D42D6A0DD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98" y="1080032"/>
            <a:ext cx="8603638" cy="525326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9532474-0857-6E39-3B01-6362B289435D}"/>
              </a:ext>
            </a:extLst>
          </p:cNvPr>
          <p:cNvSpPr/>
          <p:nvPr/>
        </p:nvSpPr>
        <p:spPr>
          <a:xfrm>
            <a:off x="6858000" y="1027736"/>
            <a:ext cx="2167800" cy="45974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DB61BBF-2ADB-53D0-EA7B-C2A7D6E21D4A}"/>
              </a:ext>
            </a:extLst>
          </p:cNvPr>
          <p:cNvSpPr/>
          <p:nvPr/>
        </p:nvSpPr>
        <p:spPr>
          <a:xfrm>
            <a:off x="1801015" y="6097510"/>
            <a:ext cx="470861" cy="222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897786D2-CA99-8295-F749-A49F256E4A63}"/>
              </a:ext>
            </a:extLst>
          </p:cNvPr>
          <p:cNvSpPr/>
          <p:nvPr/>
        </p:nvSpPr>
        <p:spPr>
          <a:xfrm>
            <a:off x="1443992" y="4993793"/>
            <a:ext cx="2540180" cy="707169"/>
          </a:xfrm>
          <a:prstGeom prst="wedgeRoundRectCallout">
            <a:avLst>
              <a:gd name="adj1" fmla="val -27142"/>
              <a:gd name="adj2" fmla="val 96018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未更新筆が</a:t>
            </a:r>
            <a:r>
              <a:rPr lang="ja-JP" altLang="en-US" sz="1400" dirty="0">
                <a:solidFill>
                  <a:schemeClr val="tx1"/>
                </a:solidFill>
              </a:rPr>
              <a:t>２</a:t>
            </a:r>
            <a:r>
              <a:rPr kumimoji="1" lang="ja-JP" altLang="en-US" sz="1400" dirty="0">
                <a:solidFill>
                  <a:schemeClr val="tx1"/>
                </a:solidFill>
              </a:rPr>
              <a:t>件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CDCC222-98F5-2868-B574-12BCC72A252A}"/>
              </a:ext>
            </a:extLst>
          </p:cNvPr>
          <p:cNvSpPr txBox="1"/>
          <p:nvPr/>
        </p:nvSpPr>
        <p:spPr>
          <a:xfrm>
            <a:off x="8822906" y="820708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29ABFFF-BD38-12B2-B331-09E8E0F47EA8}"/>
              </a:ext>
            </a:extLst>
          </p:cNvPr>
          <p:cNvSpPr txBox="1"/>
          <p:nvPr/>
        </p:nvSpPr>
        <p:spPr>
          <a:xfrm>
            <a:off x="1439728" y="5709350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②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44601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２． 「適用形態（</a:t>
            </a:r>
            <a:r>
              <a:rPr lang="ja-JP" altLang="en-US" dirty="0"/>
              <a:t>権利の種類）」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の未更新筆（２）の確認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9478736" y="1001990"/>
            <a:ext cx="2552384" cy="420557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「貸付形態（権利の種類）」に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以外の全項目でフィルタをかける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②令和７年９月末までに生じた権利関係の変更を事務局が認識しているものの、システムに未反映の筆があれば未更新でカウント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前ページの「調査中」件数との合計が適用形態（権利の種類）の未更新件数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→調査票に記載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2A93A35-28BB-4566-505B-8C7D24961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38" y="1027736"/>
            <a:ext cx="8568914" cy="5250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32A6735-05C0-2E85-8F2D-068F5A355148}"/>
              </a:ext>
            </a:extLst>
          </p:cNvPr>
          <p:cNvSpPr/>
          <p:nvPr/>
        </p:nvSpPr>
        <p:spPr>
          <a:xfrm>
            <a:off x="6871263" y="1027736"/>
            <a:ext cx="2176793" cy="46954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10FD371-F225-2B83-8BAE-759DA9547631}"/>
              </a:ext>
            </a:extLst>
          </p:cNvPr>
          <p:cNvSpPr/>
          <p:nvPr/>
        </p:nvSpPr>
        <p:spPr>
          <a:xfrm>
            <a:off x="6871262" y="4555296"/>
            <a:ext cx="2164589" cy="57187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AB9B5B22-7309-6D8C-DC69-D303777A22E7}"/>
              </a:ext>
            </a:extLst>
          </p:cNvPr>
          <p:cNvSpPr/>
          <p:nvPr/>
        </p:nvSpPr>
        <p:spPr>
          <a:xfrm>
            <a:off x="3745064" y="3535164"/>
            <a:ext cx="3094705" cy="849058"/>
          </a:xfrm>
          <a:prstGeom prst="wedgeRoundRectCallout">
            <a:avLst>
              <a:gd name="adj1" fmla="val 61876"/>
              <a:gd name="adj2" fmla="val 120367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</a:rPr>
              <a:t>例：実際には賃貸借権が設定され　</a:t>
            </a:r>
            <a:endParaRPr lang="en-US" altLang="ja-JP" sz="1400" dirty="0">
              <a:solidFill>
                <a:schemeClr val="tx1"/>
              </a:solidFill>
            </a:endParaRPr>
          </a:p>
          <a:p>
            <a:r>
              <a:rPr lang="ja-JP" altLang="en-US" sz="1400" dirty="0">
                <a:solidFill>
                  <a:schemeClr val="tx1"/>
                </a:solidFill>
              </a:rPr>
              <a:t>　　ているが「空白」</a:t>
            </a:r>
            <a:endParaRPr lang="en-US" altLang="ja-JP" sz="1400" strike="sngStrike" dirty="0">
              <a:solidFill>
                <a:schemeClr val="tx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→未更新でカウント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BB4558-BFBF-CA00-888C-91D1FEC87260}"/>
              </a:ext>
            </a:extLst>
          </p:cNvPr>
          <p:cNvSpPr txBox="1"/>
          <p:nvPr/>
        </p:nvSpPr>
        <p:spPr>
          <a:xfrm>
            <a:off x="8763904" y="694213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①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8D1A49-FA55-DC12-2D5E-8F4A95ACC953}"/>
              </a:ext>
            </a:extLst>
          </p:cNvPr>
          <p:cNvSpPr/>
          <p:nvPr/>
        </p:nvSpPr>
        <p:spPr>
          <a:xfrm>
            <a:off x="429370" y="4866198"/>
            <a:ext cx="8579457" cy="262393"/>
          </a:xfrm>
          <a:prstGeom prst="rect">
            <a:avLst/>
          </a:prstGeom>
          <a:solidFill>
            <a:srgbClr val="FFD54F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33E36F-DD33-B62B-EACB-6942035BEB7F}"/>
              </a:ext>
            </a:extLst>
          </p:cNvPr>
          <p:cNvSpPr txBox="1"/>
          <p:nvPr/>
        </p:nvSpPr>
        <p:spPr>
          <a:xfrm>
            <a:off x="7934533" y="4827345"/>
            <a:ext cx="328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②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0980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３．「遊休農地の区分」の未更新筆（１）の確認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9912424" y="1027736"/>
            <a:ext cx="2061546" cy="420557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①以下の項目でフィルタをかける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空欄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②件数を確認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5B8008D-7C1C-B672-41C8-3C094B7E7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06" y="1249104"/>
            <a:ext cx="8872910" cy="435979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7B7B80D-889D-6B57-C3AD-9AE90496B965}"/>
              </a:ext>
            </a:extLst>
          </p:cNvPr>
          <p:cNvSpPr/>
          <p:nvPr/>
        </p:nvSpPr>
        <p:spPr>
          <a:xfrm>
            <a:off x="1594186" y="5361702"/>
            <a:ext cx="470861" cy="222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814AF430-1081-F15F-32F7-B001D115B168}"/>
              </a:ext>
            </a:extLst>
          </p:cNvPr>
          <p:cNvSpPr/>
          <p:nvPr/>
        </p:nvSpPr>
        <p:spPr>
          <a:xfrm>
            <a:off x="1261656" y="4272844"/>
            <a:ext cx="2540180" cy="707169"/>
          </a:xfrm>
          <a:prstGeom prst="wedgeRoundRectCallout">
            <a:avLst>
              <a:gd name="adj1" fmla="val -27142"/>
              <a:gd name="adj2" fmla="val 96018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未更新筆が</a:t>
            </a:r>
            <a:r>
              <a:rPr kumimoji="1" lang="en-US" altLang="ja-JP" sz="1400" dirty="0">
                <a:solidFill>
                  <a:schemeClr val="tx1"/>
                </a:solidFill>
              </a:rPr>
              <a:t>981</a:t>
            </a:r>
            <a:r>
              <a:rPr kumimoji="1" lang="ja-JP" altLang="en-US" sz="1400" dirty="0">
                <a:solidFill>
                  <a:schemeClr val="tx1"/>
                </a:solidFill>
              </a:rPr>
              <a:t>件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95B9D5-6B7D-33ED-EF1F-B2114F2EE06E}"/>
              </a:ext>
            </a:extLst>
          </p:cNvPr>
          <p:cNvSpPr txBox="1"/>
          <p:nvPr/>
        </p:nvSpPr>
        <p:spPr>
          <a:xfrm>
            <a:off x="8976201" y="890614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①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429224-6E37-2DBC-DF7A-293F1F621DF1}"/>
              </a:ext>
            </a:extLst>
          </p:cNvPr>
          <p:cNvSpPr txBox="1"/>
          <p:nvPr/>
        </p:nvSpPr>
        <p:spPr>
          <a:xfrm>
            <a:off x="1228947" y="5053924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②</a:t>
            </a:r>
            <a:endParaRPr kumimoji="1" lang="ja-JP" altLang="en-US" sz="1400" dirty="0"/>
          </a:p>
        </p:txBody>
      </p:sp>
      <p:pic>
        <p:nvPicPr>
          <p:cNvPr id="11" name="図 10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EC5A99F-DE1F-878A-6EA8-5113177D6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510" y="1477735"/>
            <a:ext cx="1180000" cy="36000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E75867-884F-7EEC-F3BF-576A123CF25F}"/>
              </a:ext>
            </a:extLst>
          </p:cNvPr>
          <p:cNvSpPr/>
          <p:nvPr/>
        </p:nvSpPr>
        <p:spPr>
          <a:xfrm>
            <a:off x="7783510" y="1249105"/>
            <a:ext cx="1521618" cy="38454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00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３．「遊休農地の区分」の未更新筆（２）の確認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10067444" y="1027736"/>
            <a:ext cx="1906526" cy="420557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空欄 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以外の全項目でフィルタをかける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②６年度（または７年度</a:t>
            </a:r>
            <a:r>
              <a:rPr lang="en-US" altLang="ja-JP" sz="14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）の直近の調査結果が反映されていない筆があれば、未更新とカウントする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前ページの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空欄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pPr marL="0" indent="0">
              <a:buNone/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調査中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件数との合計が遊休農地の区分の未更新件数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→調査票に記載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７年度の調査を実施済みの場合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4373052-491A-0460-B541-42801D495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56" y="1300789"/>
            <a:ext cx="9499262" cy="4717272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F22A1B8-8DE9-9BD1-0594-261EE6443C3A}"/>
              </a:ext>
            </a:extLst>
          </p:cNvPr>
          <p:cNvSpPr/>
          <p:nvPr/>
        </p:nvSpPr>
        <p:spPr>
          <a:xfrm>
            <a:off x="8379594" y="1300788"/>
            <a:ext cx="1500174" cy="4136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BF8438D-663E-3915-E5FD-292FEAF38C58}"/>
              </a:ext>
            </a:extLst>
          </p:cNvPr>
          <p:cNvSpPr/>
          <p:nvPr/>
        </p:nvSpPr>
        <p:spPr>
          <a:xfrm>
            <a:off x="8412250" y="3427561"/>
            <a:ext cx="1500174" cy="46372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218F11-F699-5599-DA0B-17DBDFF39A58}"/>
              </a:ext>
            </a:extLst>
          </p:cNvPr>
          <p:cNvSpPr txBox="1"/>
          <p:nvPr/>
        </p:nvSpPr>
        <p:spPr>
          <a:xfrm>
            <a:off x="9648154" y="940412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FFCB20D-831B-B0EB-E2BF-EDB9A09B8979}"/>
              </a:ext>
            </a:extLst>
          </p:cNvPr>
          <p:cNvSpPr txBox="1"/>
          <p:nvPr/>
        </p:nvSpPr>
        <p:spPr>
          <a:xfrm>
            <a:off x="8038141" y="3583511"/>
            <a:ext cx="3289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②</a:t>
            </a:r>
            <a:endParaRPr kumimoji="1" lang="ja-JP" altLang="en-US" sz="1400" dirty="0"/>
          </a:p>
        </p:txBody>
      </p:sp>
      <p:pic>
        <p:nvPicPr>
          <p:cNvPr id="4" name="図 3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7BBA4FF-E3AA-F193-86DF-0D66ADB55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52" y="1575710"/>
            <a:ext cx="1300228" cy="3888000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FE3C022E-55DC-0E4C-3AE5-13783E53595F}"/>
              </a:ext>
            </a:extLst>
          </p:cNvPr>
          <p:cNvSpPr/>
          <p:nvPr/>
        </p:nvSpPr>
        <p:spPr>
          <a:xfrm>
            <a:off x="4675367" y="2376358"/>
            <a:ext cx="3726033" cy="768884"/>
          </a:xfrm>
          <a:prstGeom prst="wedgeRoundRectCallout">
            <a:avLst>
              <a:gd name="adj1" fmla="val 49674"/>
              <a:gd name="adj2" fmla="val 96018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</a:rPr>
              <a:t>例：実際令和６年度に実施した調査結果で</a:t>
            </a:r>
            <a:endParaRPr lang="en-US" altLang="ja-JP" sz="1400" dirty="0">
              <a:solidFill>
                <a:schemeClr val="tx1"/>
              </a:solidFill>
            </a:endParaRPr>
          </a:p>
          <a:p>
            <a:r>
              <a:rPr lang="ja-JP" altLang="en-US" sz="1400" dirty="0">
                <a:solidFill>
                  <a:schemeClr val="tx1"/>
                </a:solidFill>
              </a:rPr>
              <a:t>　　は遊休農地だった場合</a:t>
            </a:r>
            <a:endParaRPr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→未更新２件でカウント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E1DA07-DC27-FB8A-600C-7A1C6525C594}"/>
              </a:ext>
            </a:extLst>
          </p:cNvPr>
          <p:cNvSpPr txBox="1"/>
          <p:nvPr/>
        </p:nvSpPr>
        <p:spPr>
          <a:xfrm>
            <a:off x="9564551" y="3491526"/>
            <a:ext cx="328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/>
              <a:t>②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9850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432E4-0AB4-5796-247F-EB129B44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６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．「利用状況調査日」の未更新筆の確認</a:t>
            </a:r>
            <a:endParaRPr kumimoji="1" lang="ja-JP" altLang="en-US" dirty="0"/>
          </a:p>
        </p:txBody>
      </p:sp>
      <p:sp>
        <p:nvSpPr>
          <p:cNvPr id="5" name="テキスト プレースホルダー 1">
            <a:extLst>
              <a:ext uri="{FF2B5EF4-FFF2-40B4-BE49-F238E27FC236}">
                <a16:creationId xmlns:a16="http://schemas.microsoft.com/office/drawing/2014/main" id="{F05C7855-3D70-41E5-1926-86607793E18E}"/>
              </a:ext>
            </a:extLst>
          </p:cNvPr>
          <p:cNvSpPr txBox="1">
            <a:spLocks/>
          </p:cNvSpPr>
          <p:nvPr/>
        </p:nvSpPr>
        <p:spPr>
          <a:xfrm>
            <a:off x="403950" y="725640"/>
            <a:ext cx="11224056" cy="302096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プレースホルダー 1">
            <a:extLst>
              <a:ext uri="{FF2B5EF4-FFF2-40B4-BE49-F238E27FC236}">
                <a16:creationId xmlns:a16="http://schemas.microsoft.com/office/drawing/2014/main" id="{5E1629FF-2884-3EEE-8C1D-91933489760F}"/>
              </a:ext>
            </a:extLst>
          </p:cNvPr>
          <p:cNvSpPr txBox="1">
            <a:spLocks/>
          </p:cNvSpPr>
          <p:nvPr/>
        </p:nvSpPr>
        <p:spPr>
          <a:xfrm>
            <a:off x="10067444" y="1027736"/>
            <a:ext cx="1906526" cy="4205571"/>
          </a:xfrm>
          <a:prstGeom prst="rect">
            <a:avLst/>
          </a:prstGeom>
        </p:spPr>
        <p:txBody>
          <a:bodyPr/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①令和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年度以前（または令和６年度以前</a:t>
            </a:r>
            <a:r>
              <a:rPr lang="en-US" altLang="ja-JP" sz="1400" baseline="30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）の日付でフィルタをかける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②件数を確認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→調査票に記載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７年度の調査を実施済みの場合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1CDE517-93B7-CFB5-5641-5FA2DE66B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57" y="1160916"/>
            <a:ext cx="8795657" cy="5146563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5B4983B-6488-2093-CF45-225111414618}"/>
              </a:ext>
            </a:extLst>
          </p:cNvPr>
          <p:cNvSpPr/>
          <p:nvPr/>
        </p:nvSpPr>
        <p:spPr>
          <a:xfrm>
            <a:off x="1918037" y="6084962"/>
            <a:ext cx="539413" cy="2225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4CC2ECD3-4BA2-CB07-EDBC-798543E67C9B}"/>
              </a:ext>
            </a:extLst>
          </p:cNvPr>
          <p:cNvSpPr/>
          <p:nvPr/>
        </p:nvSpPr>
        <p:spPr>
          <a:xfrm>
            <a:off x="1528357" y="4957619"/>
            <a:ext cx="2540180" cy="707169"/>
          </a:xfrm>
          <a:prstGeom prst="wedgeRoundRectCallout">
            <a:avLst>
              <a:gd name="adj1" fmla="val -27142"/>
              <a:gd name="adj2" fmla="val 96018"/>
              <a:gd name="adj3" fmla="val 16667"/>
            </a:avLst>
          </a:prstGeom>
          <a:solidFill>
            <a:srgbClr val="FFD54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未更新筆が</a:t>
            </a:r>
            <a:r>
              <a:rPr kumimoji="1" lang="en-US" altLang="ja-JP" sz="1400" dirty="0">
                <a:solidFill>
                  <a:schemeClr val="tx1"/>
                </a:solidFill>
              </a:rPr>
              <a:t>978</a:t>
            </a:r>
            <a:r>
              <a:rPr kumimoji="1" lang="ja-JP" altLang="en-US" sz="1400" dirty="0">
                <a:solidFill>
                  <a:schemeClr val="tx1"/>
                </a:solidFill>
              </a:rPr>
              <a:t>件</a:t>
            </a:r>
          </a:p>
        </p:txBody>
      </p:sp>
      <p:pic>
        <p:nvPicPr>
          <p:cNvPr id="7" name="図 6" descr="テキスト, 手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F13202E-E445-997A-7CB1-B82EFA87D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93" y="1405458"/>
            <a:ext cx="1396093" cy="425926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8A7BA0C-940D-3E03-A32A-CB28D3AE543B}"/>
              </a:ext>
            </a:extLst>
          </p:cNvPr>
          <p:cNvSpPr/>
          <p:nvPr/>
        </p:nvSpPr>
        <p:spPr>
          <a:xfrm>
            <a:off x="7878536" y="1160915"/>
            <a:ext cx="1445078" cy="4516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478440"/>
      </p:ext>
    </p:extLst>
  </p:cSld>
  <p:clrMapOvr>
    <a:masterClrMapping/>
  </p:clrMapOvr>
</p:sld>
</file>

<file path=ppt/theme/theme1.xml><?xml version="1.0" encoding="utf-8"?>
<a:theme xmlns:a="http://schemas.openxmlformats.org/drawingml/2006/main" name="テンプレート社外_A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D角ゴ Pro B">
      <a:majorFont>
        <a:latin typeface="FOT-UD角ゴ_ラージ Pro B"/>
        <a:ea typeface="FOT-UD角ゴ_ラージ Pro B"/>
        <a:cs typeface=""/>
      </a:majorFont>
      <a:minorFont>
        <a:latin typeface="FOT-UD角ゴ_ラージ Pro B"/>
        <a:ea typeface="FOT-UD角ゴ_ラージ Pro 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>
          <a:noFill/>
        </a:ln>
      </a:spPr>
      <a:bodyPr rtlCol="0" anchor="ctr"/>
      <a:lstStyle>
        <a:defPPr>
          <a:defRPr kumimoji="1" sz="1200" dirty="0">
            <a:solidFill>
              <a:srgbClr val="00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B9E95C94DF8B942A46E181D1DBBAFF2" ma:contentTypeVersion="11" ma:contentTypeDescription="新しいドキュメントを作成します。" ma:contentTypeScope="" ma:versionID="212d446a0cf7b76877f8969d43c23c4b">
  <xsd:schema xmlns:xsd="http://www.w3.org/2001/XMLSchema" xmlns:xs="http://www.w3.org/2001/XMLSchema" xmlns:p="http://schemas.microsoft.com/office/2006/metadata/properties" xmlns:ns2="86824e81-29e2-444a-8bdc-db18f3be77c2" xmlns:ns3="f6a8634a-aa40-433c-add0-0e2cbc005b3d" targetNamespace="http://schemas.microsoft.com/office/2006/metadata/properties" ma:root="true" ma:fieldsID="72065c583f13ed00e51fad685acfbad6" ns2:_="" ns3:_="">
    <xsd:import namespace="86824e81-29e2-444a-8bdc-db18f3be77c2"/>
    <xsd:import namespace="f6a8634a-aa40-433c-add0-0e2cbc005b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24e81-29e2-444a-8bdc-db18f3be77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5943c63b-d4c8-4028-afe3-f80057999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a8634a-aa40-433c-add0-0e2cbc005b3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e6f6d31-60a4-45f3-bfa9-6a472b4a9446}" ma:internalName="TaxCatchAll" ma:showField="CatchAllData" ma:web="f6a8634a-aa40-433c-add0-0e2cbc005b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a8634a-aa40-433c-add0-0e2cbc005b3d" xsi:nil="true"/>
    <lcf76f155ced4ddcb4097134ff3c332f xmlns="86824e81-29e2-444a-8bdc-db18f3be77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A87A694-AAB0-4C7A-8D10-004FF1E76F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0E82BB-C433-4F79-B935-A327636F5C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824e81-29e2-444a-8bdc-db18f3be77c2"/>
    <ds:schemaRef ds:uri="f6a8634a-aa40-433c-add0-0e2cbc005b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766811-9CEE-4F11-9AE1-90EDE125DAF8}">
  <ds:schemaRefs>
    <ds:schemaRef ds:uri="http://www.w3.org/XML/1998/namespace"/>
    <ds:schemaRef ds:uri="http://schemas.microsoft.com/office/2006/documentManagement/types"/>
    <ds:schemaRef ds:uri="http://purl.org/dc/dcmitype/"/>
    <ds:schemaRef ds:uri="f6a8634a-aa40-433c-add0-0e2cbc005b3d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86824e81-29e2-444a-8bdc-db18f3be77c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13455</TotalTime>
  <Words>724</Words>
  <Application>Microsoft Office PowerPoint</Application>
  <PresentationFormat>ワイド画面</PresentationFormat>
  <Paragraphs>113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FOT-ハミング Std L</vt:lpstr>
      <vt:lpstr>メイリオ</vt:lpstr>
      <vt:lpstr>游ゴシック</vt:lpstr>
      <vt:lpstr>Arial</vt:lpstr>
      <vt:lpstr>Calibri</vt:lpstr>
      <vt:lpstr>テンプレート社外_A4</vt:lpstr>
      <vt:lpstr>農地件数・未更新件数の算定手順書</vt:lpstr>
      <vt:lpstr>農地件数・未更新件数の算定手順例</vt:lpstr>
      <vt:lpstr>１．農地件数の算出</vt:lpstr>
      <vt:lpstr>１．農地件数の算出</vt:lpstr>
      <vt:lpstr>１．農地件数の算出</vt:lpstr>
      <vt:lpstr>２．「適用形態（権利の種類）」の未更新筆（１）の確認</vt:lpstr>
      <vt:lpstr>２． 「適用形態（権利の種類）」の未更新筆（２）の確認</vt:lpstr>
      <vt:lpstr>３．「遊休農地の区分」の未更新筆（１）の確認</vt:lpstr>
      <vt:lpstr>３．「遊休農地の区分」の未更新筆（２）の確認</vt:lpstr>
      <vt:lpstr>６．「利用状況調査日」の未更新筆の確認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第XX回ZZZ分科会 YYYY/MM/DD</dc:title>
  <dc:creator>中島　茉優（SBT　法人公共事業統括　公共本部　公共1部）</dc:creator>
  <cp:lastModifiedBy>島内 美穂</cp:lastModifiedBy>
  <cp:revision>295</cp:revision>
  <cp:lastPrinted>2025-06-30T04:20:38Z</cp:lastPrinted>
  <dcterms:modified xsi:type="dcterms:W3CDTF">2026-01-08T04:54:37Z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0x010100DB9E95C94DF8B942A46E181D1DBBAFF2</vt:lpwstr>
  </property>
  <property fmtid="{D5CDD505-2E9C-101B-9397-08002B2CF9AE}" pid="3" name="MediaServiceImageTags">
    <vt:lpwstr/>
  </property>
</Properties>
</file>