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1095" r:id="rId2"/>
    <p:sldId id="1096"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957AE-8ED2-4203-9D22-DCF6D4AD647B}" type="datetimeFigureOut">
              <a:rPr kumimoji="1" lang="ja-JP" altLang="en-US" smtClean="0"/>
              <a:t>2024/9/24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48C53-B320-49B3-94B6-C36E0475ACFF}" type="slidenum">
              <a:rPr kumimoji="1" lang="ja-JP" altLang="en-US" smtClean="0"/>
              <a:t>‹#›</a:t>
            </a:fld>
            <a:endParaRPr kumimoji="1" lang="ja-JP" altLang="en-US"/>
          </a:p>
        </p:txBody>
      </p:sp>
    </p:spTree>
    <p:extLst>
      <p:ext uri="{BB962C8B-B14F-4D97-AF65-F5344CB8AC3E}">
        <p14:creationId xmlns:p14="http://schemas.microsoft.com/office/powerpoint/2010/main" val="233468232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393">
              <a:defRPr/>
            </a:pPr>
            <a:r>
              <a:rPr kumimoji="1" lang="en-US" altLang="ja-JP"/>
              <a:t>【</a:t>
            </a:r>
            <a:r>
              <a:rPr kumimoji="1" lang="ja-JP" altLang="en-US"/>
              <a:t>公開前確認システム</a:t>
            </a:r>
            <a:r>
              <a:rPr kumimoji="1" lang="en-US" altLang="ja-JP"/>
              <a:t>】</a:t>
            </a:r>
            <a:r>
              <a:rPr kumimoji="1" lang="ja-JP" altLang="en-US"/>
              <a:t>を利用して、公開承認を実施する方法について説明します。</a:t>
            </a:r>
            <a:endParaRPr kumimoji="1" lang="en-US" altLang="ja-JP"/>
          </a:p>
          <a:p>
            <a:endParaRPr kumimoji="1" lang="en-US" altLang="ja-JP"/>
          </a:p>
          <a:p>
            <a:r>
              <a:rPr kumimoji="1" lang="ja-JP" altLang="en-US"/>
              <a:t>公開前確認システム上で公開承認の手続きを実施することで、農地ナビ上に農地情報が公開される仕組みですので、</a:t>
            </a:r>
            <a:endParaRPr kumimoji="1" lang="en-US" altLang="ja-JP"/>
          </a:p>
          <a:p>
            <a:r>
              <a:rPr kumimoji="1" lang="ja-JP" altLang="en-US"/>
              <a:t>公開承認の実施漏れ等に注意が必要です。</a:t>
            </a:r>
            <a:endParaRPr kumimoji="1" lang="en-US" altLang="ja-JP"/>
          </a:p>
          <a:p>
            <a:endParaRPr kumimoji="1" lang="en-US" altLang="ja-JP"/>
          </a:p>
          <a:p>
            <a:r>
              <a:rPr kumimoji="1" lang="en-US" altLang="ja-JP"/>
              <a:t>【</a:t>
            </a:r>
            <a:r>
              <a:rPr kumimoji="1" lang="ja-JP" altLang="en-US"/>
              <a:t>公開前確認システム</a:t>
            </a:r>
            <a:r>
              <a:rPr kumimoji="1" lang="en-US" altLang="ja-JP"/>
              <a:t>】</a:t>
            </a:r>
            <a:r>
              <a:rPr kumimoji="1" lang="ja-JP" altLang="en-US"/>
              <a:t>の</a:t>
            </a:r>
            <a:r>
              <a:rPr kumimoji="1" lang="ja-JP" altLang="en-US" b="1"/>
              <a:t>「承認（公開）設定」画面から設定を実施</a:t>
            </a:r>
            <a:r>
              <a:rPr kumimoji="1" lang="ja-JP" altLang="en-US"/>
              <a:t>します。</a:t>
            </a:r>
            <a:endParaRPr kumimoji="1" lang="en-US" altLang="ja-JP"/>
          </a:p>
          <a:p>
            <a:r>
              <a:rPr kumimoji="1" lang="ja-JP" altLang="en-US"/>
              <a:t>自身の農業委員会等名が表示されていることを確認し</a:t>
            </a:r>
            <a:r>
              <a:rPr kumimoji="1" lang="ja-JP" altLang="en-US" b="1"/>
              <a:t>、「一括承認（公開）をする」ボタンを押下することで農地ナビ上に公開</a:t>
            </a:r>
            <a:r>
              <a:rPr kumimoji="1" lang="ja-JP" altLang="en-US"/>
              <a:t>されます。ボタンを押したタイミングで公開されます。</a:t>
            </a:r>
            <a:endParaRPr kumimoji="1" lang="en-US" altLang="ja-JP"/>
          </a:p>
          <a:p>
            <a:endParaRPr kumimoji="1" lang="en-US" altLang="ja-JP" u="sng"/>
          </a:p>
          <a:p>
            <a:pPr defTabSz="990393">
              <a:defRPr/>
            </a:pPr>
            <a:r>
              <a:rPr kumimoji="1" lang="ja-JP" altLang="en-US" u="none"/>
              <a:t>補足事項として、</a:t>
            </a:r>
            <a:r>
              <a:rPr lang="ja-JP" altLang="en-US" b="1" u="sng">
                <a:latin typeface="メイリオ" panose="020B0604030504040204" pitchFamily="50" charset="-128"/>
                <a:ea typeface="メイリオ" panose="020B0604030504040204" pitchFamily="50" charset="-128"/>
                <a:cs typeface="Meiryo UI" panose="020B0604030504040204" pitchFamily="50" charset="-128"/>
              </a:rPr>
              <a:t>一度公開してしまうと取り消すことができないので承認作業は慎重に</a:t>
            </a:r>
            <a:r>
              <a:rPr lang="ja-JP" altLang="en-US">
                <a:latin typeface="メイリオ" panose="020B0604030504040204" pitchFamily="50" charset="-128"/>
                <a:ea typeface="メイリオ" panose="020B0604030504040204" pitchFamily="50" charset="-128"/>
                <a:cs typeface="Meiryo UI" panose="020B0604030504040204" pitchFamily="50" charset="-128"/>
              </a:rPr>
              <a:t>行って下さい。</a:t>
            </a:r>
          </a:p>
          <a:p>
            <a:pPr defTabSz="990393">
              <a:defRPr/>
            </a:pPr>
            <a:r>
              <a:rPr kumimoji="1" lang="en-US" altLang="ja-JP" u="sng"/>
              <a:t>※</a:t>
            </a:r>
            <a:r>
              <a:rPr kumimoji="1" lang="ja-JP" altLang="en-US" u="sng"/>
              <a:t>公開承認前に、公開前確認システム上で公開される農地情報の確認を実施しておく必要があります。</a:t>
            </a:r>
            <a:endParaRPr kumimoji="1" lang="en-US" altLang="ja-JP" u="sng"/>
          </a:p>
          <a:p>
            <a:endParaRPr kumimoji="1" lang="en-US" altLang="ja-JP" u="none"/>
          </a:p>
        </p:txBody>
      </p:sp>
      <p:sp>
        <p:nvSpPr>
          <p:cNvPr id="4" name="スライド番号プレースホルダー 3"/>
          <p:cNvSpPr>
            <a:spLocks noGrp="1"/>
          </p:cNvSpPr>
          <p:nvPr>
            <p:ph type="sldNum" sz="quarter" idx="10"/>
          </p:nvPr>
        </p:nvSpPr>
        <p:spPr/>
        <p:txBody>
          <a:bodyPr/>
          <a:lstStyle/>
          <a:p>
            <a:fld id="{2B9E004C-2D44-4B74-A4A3-A1D2240F9414}" type="slidenum">
              <a:rPr kumimoji="1" lang="ja-JP" altLang="en-US" smtClean="0"/>
              <a:pPr/>
              <a:t>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028936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90393">
              <a:defRPr/>
            </a:pPr>
            <a:r>
              <a:rPr kumimoji="1" lang="en-US" altLang="ja-JP"/>
              <a:t>【</a:t>
            </a:r>
            <a:r>
              <a:rPr kumimoji="1" lang="ja-JP" altLang="en-US"/>
              <a:t>公開前確認システム</a:t>
            </a:r>
            <a:r>
              <a:rPr kumimoji="1" lang="en-US" altLang="ja-JP"/>
              <a:t>】</a:t>
            </a:r>
            <a:r>
              <a:rPr kumimoji="1" lang="ja-JP" altLang="en-US"/>
              <a:t>を利用して、公開承認を実施する方法について説明します。</a:t>
            </a:r>
            <a:endParaRPr kumimoji="1" lang="en-US" altLang="ja-JP"/>
          </a:p>
          <a:p>
            <a:endParaRPr kumimoji="1" lang="en-US" altLang="ja-JP"/>
          </a:p>
          <a:p>
            <a:r>
              <a:rPr kumimoji="1" lang="ja-JP" altLang="en-US"/>
              <a:t>公開前確認システム上で公開承認の手続きを実施することで、農地ナビ上に農地情報が公開される仕組みですので、</a:t>
            </a:r>
            <a:endParaRPr kumimoji="1" lang="en-US" altLang="ja-JP"/>
          </a:p>
          <a:p>
            <a:r>
              <a:rPr kumimoji="1" lang="ja-JP" altLang="en-US"/>
              <a:t>公開承認の実施漏れ等に注意が必要です。</a:t>
            </a:r>
            <a:endParaRPr kumimoji="1" lang="en-US" altLang="ja-JP"/>
          </a:p>
          <a:p>
            <a:endParaRPr kumimoji="1" lang="en-US" altLang="ja-JP"/>
          </a:p>
          <a:p>
            <a:r>
              <a:rPr kumimoji="1" lang="en-US" altLang="ja-JP"/>
              <a:t>【</a:t>
            </a:r>
            <a:r>
              <a:rPr kumimoji="1" lang="ja-JP" altLang="en-US"/>
              <a:t>公開前確認システム</a:t>
            </a:r>
            <a:r>
              <a:rPr kumimoji="1" lang="en-US" altLang="ja-JP"/>
              <a:t>】</a:t>
            </a:r>
            <a:r>
              <a:rPr kumimoji="1" lang="ja-JP" altLang="en-US"/>
              <a:t>の</a:t>
            </a:r>
            <a:r>
              <a:rPr kumimoji="1" lang="ja-JP" altLang="en-US" b="1"/>
              <a:t>「承認（公開）設定」画面から設定を実施</a:t>
            </a:r>
            <a:r>
              <a:rPr kumimoji="1" lang="ja-JP" altLang="en-US"/>
              <a:t>します。</a:t>
            </a:r>
            <a:endParaRPr kumimoji="1" lang="en-US" altLang="ja-JP"/>
          </a:p>
          <a:p>
            <a:r>
              <a:rPr kumimoji="1" lang="ja-JP" altLang="en-US"/>
              <a:t>自身の農業委員会等名が表示されていることを確認し</a:t>
            </a:r>
            <a:r>
              <a:rPr kumimoji="1" lang="ja-JP" altLang="en-US" b="1"/>
              <a:t>、「一括承認（公開）をする」ボタンを押下することで農地ナビ上に公開</a:t>
            </a:r>
            <a:r>
              <a:rPr kumimoji="1" lang="ja-JP" altLang="en-US"/>
              <a:t>されます。ボタンを押したタイミングで公開されます。</a:t>
            </a:r>
            <a:endParaRPr kumimoji="1" lang="en-US" altLang="ja-JP"/>
          </a:p>
          <a:p>
            <a:endParaRPr kumimoji="1" lang="en-US" altLang="ja-JP" u="sng"/>
          </a:p>
          <a:p>
            <a:pPr defTabSz="990393">
              <a:defRPr/>
            </a:pPr>
            <a:r>
              <a:rPr kumimoji="1" lang="ja-JP" altLang="en-US" u="none"/>
              <a:t>補足事項として、</a:t>
            </a:r>
            <a:r>
              <a:rPr lang="ja-JP" altLang="en-US" b="1" u="sng">
                <a:latin typeface="メイリオ" panose="020B0604030504040204" pitchFamily="50" charset="-128"/>
                <a:ea typeface="メイリオ" panose="020B0604030504040204" pitchFamily="50" charset="-128"/>
                <a:cs typeface="Meiryo UI" panose="020B0604030504040204" pitchFamily="50" charset="-128"/>
              </a:rPr>
              <a:t>一度公開してしまうと取り消すことができないので承認作業は慎重に</a:t>
            </a:r>
            <a:r>
              <a:rPr lang="ja-JP" altLang="en-US">
                <a:latin typeface="メイリオ" panose="020B0604030504040204" pitchFamily="50" charset="-128"/>
                <a:ea typeface="メイリオ" panose="020B0604030504040204" pitchFamily="50" charset="-128"/>
                <a:cs typeface="Meiryo UI" panose="020B0604030504040204" pitchFamily="50" charset="-128"/>
              </a:rPr>
              <a:t>行って下さい。</a:t>
            </a:r>
          </a:p>
          <a:p>
            <a:pPr defTabSz="990393">
              <a:defRPr/>
            </a:pPr>
            <a:r>
              <a:rPr kumimoji="1" lang="en-US" altLang="ja-JP" u="sng"/>
              <a:t>※</a:t>
            </a:r>
            <a:r>
              <a:rPr kumimoji="1" lang="ja-JP" altLang="en-US" u="sng"/>
              <a:t>公開承認前に、公開前確認システム上で公開される農地情報の確認を実施しておく必要があります。</a:t>
            </a:r>
            <a:endParaRPr kumimoji="1" lang="en-US" altLang="ja-JP" u="sng"/>
          </a:p>
          <a:p>
            <a:endParaRPr kumimoji="1" lang="en-US" altLang="ja-JP" u="none"/>
          </a:p>
        </p:txBody>
      </p:sp>
      <p:sp>
        <p:nvSpPr>
          <p:cNvPr id="4" name="スライド番号プレースホルダー 3"/>
          <p:cNvSpPr>
            <a:spLocks noGrp="1"/>
          </p:cNvSpPr>
          <p:nvPr>
            <p:ph type="sldNum" sz="quarter" idx="10"/>
          </p:nvPr>
        </p:nvSpPr>
        <p:spPr/>
        <p:txBody>
          <a:bodyPr/>
          <a:lstStyle/>
          <a:p>
            <a:fld id="{2B9E004C-2D44-4B74-A4A3-A1D2240F9414}" type="slidenum">
              <a:rPr kumimoji="1" lang="ja-JP" altLang="en-US" smtClean="0"/>
              <a:pPr/>
              <a:t>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487914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0E0855-17BA-8A0C-990C-78B4B407EE5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FD9D3CB0-279F-7BC3-E597-07AE3FB32C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04AB710-0E79-C280-1B4C-564A27D19521}"/>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6E019869-B26B-CD92-82E8-31CF61DD9F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78EDEB-1469-F272-2086-E4F8ABDBB7A4}"/>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720999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FE4041-CF6C-AEEF-13FC-4BE232BFA03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F601A26-4E70-A895-8163-71BE9DE98C1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C17DAB-F913-53C9-04E3-108EF99F15A5}"/>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F3D718CE-BF33-62F4-3805-23EB0BE61E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9E4111D-6ADC-A9FA-E042-8795BAB127E5}"/>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362168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A4502A-F083-D84F-29A3-58E032424B0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9E0A42-0A3E-30F7-D6B1-8AABF8889D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298E256-6274-FF71-D999-72F7930463A2}"/>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363609DA-0903-9BA2-E5CF-71209EBB650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6C0B25-D3B0-C364-5EBB-F3622E8BFDCA}"/>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4259406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DBFC95-A7C2-382B-CC39-0EE5131C760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02B1902-D58A-AD85-A5FA-544F875D471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749940E-EA4A-2B96-2AD5-33FFB1C8803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5EFA149-6443-8A1C-320B-62C5211FBB16}"/>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374700CF-38A3-12CE-F4EE-156080FD558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A9C0C5F-D1F3-C1C6-2C4B-432163B75EA4}"/>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3745991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ABF550-F2B9-E9E4-8DC7-5F611CDB160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F9E8A74-CCF2-7E19-74F3-B01B0FABD2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6F61B09-D2D4-91C4-3A30-07A4FE40AE2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7627BD7-72DF-DD1C-DBB5-54E8655AB6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F4015CC-9D00-EDDD-F371-473948B73B0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4D01736-CEA0-9C5C-B5C8-7F5496E6C160}"/>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8" name="フッター プレースホルダー 7">
            <a:extLst>
              <a:ext uri="{FF2B5EF4-FFF2-40B4-BE49-F238E27FC236}">
                <a16:creationId xmlns:a16="http://schemas.microsoft.com/office/drawing/2014/main" id="{301B069C-A26D-47C1-223E-8A9339D5F7B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945177F-0C17-F931-CB41-6BFE625CAD2D}"/>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1762721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560414-5AF1-B011-2762-F692F7C3AE6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8136FED-A0F8-1D4C-BAD0-796DAED972CE}"/>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4" name="フッター プレースホルダー 3">
            <a:extLst>
              <a:ext uri="{FF2B5EF4-FFF2-40B4-BE49-F238E27FC236}">
                <a16:creationId xmlns:a16="http://schemas.microsoft.com/office/drawing/2014/main" id="{A788AEB0-B59B-2DA8-158B-062DE8F24E7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DAE08C2-991D-A765-534C-BF5DEC607FEB}"/>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424983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B2B34DD-FF2E-FA4C-3568-BA315B8F3434}"/>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3" name="フッター プレースホルダー 2">
            <a:extLst>
              <a:ext uri="{FF2B5EF4-FFF2-40B4-BE49-F238E27FC236}">
                <a16:creationId xmlns:a16="http://schemas.microsoft.com/office/drawing/2014/main" id="{8A0362D7-A175-BF44-D9E7-DC75146EBB3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81DDDAC-0DB3-D9DD-8647-C2BD88981118}"/>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19606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69DBB6-951E-7742-117A-FC9CFC842C2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6BA9E4F-274E-DE37-A7A6-0644503CB5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2A49335-FBEC-AC7A-43C8-6446BC0A8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F58507D-76EA-D9AB-BD5D-E62BDE109CC9}"/>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AE1D559A-996A-6985-4DB5-8BB58ADD635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B2847D5-3D40-FDAF-BC3C-E4C137DF4306}"/>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3450012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D8030D-4F6A-DCFD-5496-4C6E2BE0E22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3A3E01A-AF26-420A-64ED-7AEE8474A5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A2E4AC0-CECF-6691-45CA-5496FCEDA6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DEE27C-1099-6139-2D36-04E34AD79826}"/>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0051D0E6-E8F5-C95B-2FDB-D8052E857DB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3E8CD5F-A0D3-DF71-31EF-4D4AE7B5E6DC}"/>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4291863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BDFE00-4255-AF9B-9124-2819D994996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1538954-0405-ACFD-3EE4-85A2ED2789E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963A414-8C28-EE7B-E6DE-11549A530583}"/>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5EB02C7F-1BAE-244C-94BD-FBA085F55F7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9E8F64-205C-7644-5C84-C9359EA1B0B4}"/>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3492376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F4C8AC0-3657-0B9B-DC06-50ED666E99BE}"/>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049C4DF-57E2-432C-6269-A135592C2E8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FFB92A-671C-748C-4EDD-8F1ABFCFB483}"/>
              </a:ext>
            </a:extLst>
          </p:cNvPr>
          <p:cNvSpPr>
            <a:spLocks noGrp="1"/>
          </p:cNvSpPr>
          <p:nvPr>
            <p:ph type="dt" sz="half" idx="10"/>
          </p:nvPr>
        </p:nvSpPr>
        <p:spPr/>
        <p:txBody>
          <a:body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9CF1BB8A-D0AB-8C61-985F-C98BE79144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37B6CA-FB93-85A1-7B31-00BB1E231893}"/>
              </a:ext>
            </a:extLst>
          </p:cNvPr>
          <p:cNvSpPr>
            <a:spLocks noGrp="1"/>
          </p:cNvSpPr>
          <p:nvPr>
            <p:ph type="sldNum" sz="quarter" idx="12"/>
          </p:nvPr>
        </p:nvSpPr>
        <p:spPr/>
        <p:txBody>
          <a:body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2241447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本文">
    <p:bg>
      <p:bgPr>
        <a:solidFill>
          <a:schemeClr val="bg1"/>
        </a:solidFill>
        <a:effectLst/>
      </p:bgPr>
    </p:bg>
    <p:spTree>
      <p:nvGrpSpPr>
        <p:cNvPr id="1" name=""/>
        <p:cNvGrpSpPr/>
        <p:nvPr/>
      </p:nvGrpSpPr>
      <p:grpSpPr>
        <a:xfrm>
          <a:off x="0" y="0"/>
          <a:ext cx="0" cy="0"/>
          <a:chOff x="0" y="0"/>
          <a:chExt cx="0" cy="0"/>
        </a:xfrm>
      </p:grpSpPr>
      <p:sp>
        <p:nvSpPr>
          <p:cNvPr id="13" name="タイトル 1"/>
          <p:cNvSpPr>
            <a:spLocks noGrp="1"/>
          </p:cNvSpPr>
          <p:nvPr>
            <p:ph type="title"/>
          </p:nvPr>
        </p:nvSpPr>
        <p:spPr>
          <a:xfrm>
            <a:off x="417898" y="44624"/>
            <a:ext cx="9494526" cy="547835"/>
          </a:xfrm>
          <a:prstGeom prst="rect">
            <a:avLst/>
          </a:prstGeom>
          <a:noFill/>
        </p:spPr>
        <p:txBody>
          <a:bodyPr lIns="108000" tIns="0" rIns="0" bIns="0" anchor="ctr">
            <a:noAutofit/>
          </a:bodyPr>
          <a:lstStyle>
            <a:lvl1pPr algn="l">
              <a:defRPr lang="ja-JP" altLang="en-US" sz="2000" b="0">
                <a:solidFill>
                  <a:schemeClr val="tx1"/>
                </a:solidFill>
                <a:effectLst/>
                <a:latin typeface="メイリオ" panose="020B0604030504040204" pitchFamily="50" charset="-128"/>
                <a:ea typeface="メイリオ" panose="020B0604030504040204" pitchFamily="50" charset="-128"/>
                <a:cs typeface="メイリオ" pitchFamily="50" charset="-128"/>
              </a:defRPr>
            </a:lvl1pPr>
          </a:lstStyle>
          <a:p>
            <a:pPr marL="0" lvl="0" algn="l" defTabSz="1072879"/>
            <a:r>
              <a:rPr kumimoji="1" lang="ja-JP" altLang="en-US"/>
              <a:t>マスター タイトルの書式設定</a:t>
            </a:r>
          </a:p>
        </p:txBody>
      </p:sp>
      <p:cxnSp>
        <p:nvCxnSpPr>
          <p:cNvPr id="6" name="直線コネクタ 5"/>
          <p:cNvCxnSpPr/>
          <p:nvPr userDrawn="1"/>
        </p:nvCxnSpPr>
        <p:spPr>
          <a:xfrm>
            <a:off x="417896" y="592457"/>
            <a:ext cx="949453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正方形/長方形 6"/>
          <p:cNvSpPr/>
          <p:nvPr userDrawn="1"/>
        </p:nvSpPr>
        <p:spPr>
          <a:xfrm>
            <a:off x="11640615" y="6597353"/>
            <a:ext cx="504057" cy="216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fld id="{56D3D1DD-6495-4E48-B89D-4742521F34B0}" type="slidenum">
              <a:rPr kumimoji="1" lang="ja-JP" altLang="en-US" sz="1200" smtClean="0">
                <a:solidFill>
                  <a:schemeClr val="tx1"/>
                </a:solidFill>
                <a:effectLst/>
                <a:latin typeface="FOT-ハミング Std L" panose="02020300000000000000" pitchFamily="18" charset="-128"/>
                <a:ea typeface="FOT-ハミング Std L" panose="02020300000000000000" pitchFamily="18" charset="-128"/>
              </a:rPr>
              <a:pPr algn="r"/>
              <a:t>‹#›</a:t>
            </a:fld>
            <a:endParaRPr kumimoji="1" lang="ja-JP" altLang="en-US" sz="1200">
              <a:solidFill>
                <a:schemeClr val="tx1"/>
              </a:solidFill>
              <a:effectLst/>
              <a:latin typeface="FOT-ハミング Std L" panose="02020300000000000000" pitchFamily="18" charset="-128"/>
              <a:ea typeface="FOT-ハミング Std L" panose="02020300000000000000" pitchFamily="18" charset="-128"/>
            </a:endParaRPr>
          </a:p>
        </p:txBody>
      </p:sp>
      <p:sp>
        <p:nvSpPr>
          <p:cNvPr id="3" name="テキスト プレースホルダー 2"/>
          <p:cNvSpPr>
            <a:spLocks noGrp="1"/>
          </p:cNvSpPr>
          <p:nvPr>
            <p:ph type="body" sz="quarter" idx="10" hasCustomPrompt="1"/>
          </p:nvPr>
        </p:nvSpPr>
        <p:spPr>
          <a:xfrm>
            <a:off x="417513" y="693041"/>
            <a:ext cx="11366500" cy="647725"/>
          </a:xfrm>
          <a:prstGeom prst="rect">
            <a:avLst/>
          </a:prstGeom>
          <a:solidFill>
            <a:schemeClr val="bg1">
              <a:lumMod val="95000"/>
            </a:schemeClr>
          </a:solidFill>
        </p:spPr>
        <p:txBody>
          <a:bodyPr>
            <a:normAutofit/>
          </a:bodyPr>
          <a:lstStyle>
            <a:lvl1pPr marL="0" indent="0">
              <a:buNone/>
              <a:defRPr sz="1600">
                <a:latin typeface="メイリオ" panose="020B0604030504040204" pitchFamily="50" charset="-128"/>
                <a:ea typeface="メイリオ" panose="020B0604030504040204" pitchFamily="50" charset="-128"/>
              </a:defRPr>
            </a:lvl1pPr>
          </a:lstStyle>
          <a:p>
            <a:pPr lvl="0"/>
            <a:r>
              <a:rPr kumimoji="1" lang="ja-JP" altLang="en-US"/>
              <a:t>リード文の書式設定</a:t>
            </a:r>
            <a:endParaRPr kumimoji="1" lang="en-US" altLang="ja-JP"/>
          </a:p>
        </p:txBody>
      </p:sp>
    </p:spTree>
    <p:extLst>
      <p:ext uri="{BB962C8B-B14F-4D97-AF65-F5344CB8AC3E}">
        <p14:creationId xmlns:p14="http://schemas.microsoft.com/office/powerpoint/2010/main" val="1716689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4BD6FD1-0708-B54F-6E30-79A417E871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61CD2D-7292-F983-8BBC-544F4BA79C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087514-D7CF-67EE-35D9-867BB8D271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CDFAA-EFE2-42CC-8EFF-B80C96B78AD3}"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ABFD29D8-1E3A-48B2-065B-58FA6629FD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30005B5-4D96-5C6B-9D73-B56F40CB6D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264E38-256B-4650-A909-CEA37CF7DD01}" type="slidenum">
              <a:rPr kumimoji="1" lang="ja-JP" altLang="en-US" smtClean="0"/>
              <a:t>‹#›</a:t>
            </a:fld>
            <a:endParaRPr kumimoji="1" lang="ja-JP" altLang="en-US"/>
          </a:p>
        </p:txBody>
      </p:sp>
    </p:spTree>
    <p:extLst>
      <p:ext uri="{BB962C8B-B14F-4D97-AF65-F5344CB8AC3E}">
        <p14:creationId xmlns:p14="http://schemas.microsoft.com/office/powerpoint/2010/main" val="1351662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グラフィカル ユーザー インターフェイス, テキスト, アプリケーション, Word, メール&#10;&#10;自動的に生成された説明">
            <a:extLst>
              <a:ext uri="{FF2B5EF4-FFF2-40B4-BE49-F238E27FC236}">
                <a16:creationId xmlns:a16="http://schemas.microsoft.com/office/drawing/2014/main" id="{922D5C94-8A6B-6EE1-3C6C-A82894F55D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5784"/>
          <a:stretch/>
        </p:blipFill>
        <p:spPr>
          <a:xfrm>
            <a:off x="100052" y="1644245"/>
            <a:ext cx="7133286" cy="5000393"/>
          </a:xfrm>
          <a:prstGeom prst="rect">
            <a:avLst/>
          </a:prstGeom>
        </p:spPr>
      </p:pic>
      <p:sp>
        <p:nvSpPr>
          <p:cNvPr id="2" name="タイトル 1"/>
          <p:cNvSpPr>
            <a:spLocks noGrp="1"/>
          </p:cNvSpPr>
          <p:nvPr>
            <p:ph type="title"/>
          </p:nvPr>
        </p:nvSpPr>
        <p:spPr/>
        <p:txBody>
          <a:bodyPr/>
          <a:lstStyle/>
          <a:p>
            <a:r>
              <a:rPr kumimoji="1" lang="en-US" altLang="ja-JP" dirty="0"/>
              <a:t>8-2</a:t>
            </a:r>
            <a:r>
              <a:rPr kumimoji="1" lang="ja-JP" altLang="en-US" dirty="0"/>
              <a:t>．公開承認を行う（農業委員会のタイミングで公開承認する）</a:t>
            </a:r>
          </a:p>
        </p:txBody>
      </p:sp>
      <p:sp>
        <p:nvSpPr>
          <p:cNvPr id="3" name="テキスト プレースホルダー 2"/>
          <p:cNvSpPr>
            <a:spLocks noGrp="1"/>
          </p:cNvSpPr>
          <p:nvPr>
            <p:ph type="body" sz="quarter" idx="10"/>
          </p:nvPr>
        </p:nvSpPr>
        <p:spPr>
          <a:xfrm>
            <a:off x="417513" y="693041"/>
            <a:ext cx="11366500" cy="882450"/>
          </a:xfrm>
        </p:spPr>
        <p:txBody>
          <a:bodyPr>
            <a:normAutofit fontScale="92500" lnSpcReduction="20000"/>
          </a:bodyPr>
          <a:lstStyle/>
          <a:p>
            <a:r>
              <a:rPr lang="en-US" altLang="ja-JP" dirty="0" err="1"/>
              <a:t>eMAFF</a:t>
            </a:r>
            <a:r>
              <a:rPr lang="ja-JP" altLang="en-US" dirty="0"/>
              <a:t>農地ナビに農地情報を公開します。公開承認の方法は</a:t>
            </a:r>
            <a:r>
              <a:rPr lang="en-US" altLang="ja-JP" dirty="0"/>
              <a:t>2</a:t>
            </a:r>
            <a:r>
              <a:rPr lang="ja-JP" altLang="en-US" dirty="0"/>
              <a:t>パターンあります。</a:t>
            </a:r>
          </a:p>
          <a:p>
            <a:r>
              <a:rPr lang="ja-JP" altLang="en-US" dirty="0"/>
              <a:t>（１）農業委員会等のタイミングで公開承認をする。（２）毎日自動的に公開承認されるよう設定する。</a:t>
            </a:r>
            <a:endParaRPr lang="en-US" altLang="ja-JP" dirty="0"/>
          </a:p>
          <a:p>
            <a:r>
              <a:rPr lang="en-US" altLang="ja-JP" dirty="0">
                <a:solidFill>
                  <a:srgbClr val="FF0000"/>
                </a:solidFill>
              </a:rPr>
              <a:t>※</a:t>
            </a:r>
            <a:r>
              <a:rPr lang="ja-JP" altLang="en-US" dirty="0">
                <a:solidFill>
                  <a:srgbClr val="FF0000"/>
                </a:solidFill>
              </a:rPr>
              <a:t>本機能は「システム管理者」のみが行える操作です。</a:t>
            </a:r>
          </a:p>
          <a:p>
            <a:endParaRPr lang="ja-JP" altLang="en-US" dirty="0"/>
          </a:p>
        </p:txBody>
      </p:sp>
      <p:sp>
        <p:nvSpPr>
          <p:cNvPr id="20" name="テキスト ボックス 19">
            <a:extLst>
              <a:ext uri="{FF2B5EF4-FFF2-40B4-BE49-F238E27FC236}">
                <a16:creationId xmlns:a16="http://schemas.microsoft.com/office/drawing/2014/main" id="{7C8A5240-5EAD-51D0-601A-5A752E54A4C3}"/>
              </a:ext>
            </a:extLst>
          </p:cNvPr>
          <p:cNvSpPr txBox="1"/>
          <p:nvPr/>
        </p:nvSpPr>
        <p:spPr>
          <a:xfrm>
            <a:off x="7337198" y="1681630"/>
            <a:ext cx="4535084" cy="3046988"/>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公開承認の方法は</a:t>
            </a:r>
            <a:r>
              <a:rPr kumimoji="1" lang="en-US" altLang="ja-JP" sz="1600" dirty="0">
                <a:latin typeface="メイリオ" panose="020B0604030504040204" pitchFamily="50" charset="-128"/>
                <a:ea typeface="メイリオ" panose="020B0604030504040204" pitchFamily="50" charset="-128"/>
              </a:rPr>
              <a:t>2</a:t>
            </a:r>
            <a:r>
              <a:rPr kumimoji="1" lang="ja-JP" altLang="en-US" sz="1600" dirty="0">
                <a:latin typeface="メイリオ" panose="020B0604030504040204" pitchFamily="50" charset="-128"/>
                <a:ea typeface="メイリオ" panose="020B0604030504040204" pitchFamily="50" charset="-128"/>
              </a:rPr>
              <a:t>パターンあります。</a:t>
            </a: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（１）農業委員会等のタイミングで公開承認をする。</a:t>
            </a: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補助機能</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「公開</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連携承認設定」を開く。</a:t>
            </a:r>
            <a:endParaRPr kumimoji="1"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①赤枠「公開を承認する」</a:t>
            </a:r>
            <a:r>
              <a:rPr lang="ja-JP" altLang="en-US" sz="1600" dirty="0">
                <a:latin typeface="メイリオ" panose="020B0604030504040204" pitchFamily="50" charset="-128"/>
                <a:ea typeface="メイリオ" panose="020B0604030504040204" pitchFamily="50" charset="-128"/>
              </a:rPr>
              <a:t>にチェックを入れる。</a:t>
            </a:r>
            <a:endParaRPr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②「更新」ボタンをクリック。</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③</a:t>
            </a:r>
            <a:r>
              <a:rPr kumimoji="1" lang="ja-JP" altLang="en-US" sz="1600" dirty="0">
                <a:latin typeface="メイリオ" panose="020B0604030504040204" pitchFamily="50" charset="-128"/>
                <a:ea typeface="メイリオ" panose="020B0604030504040204" pitchFamily="50" charset="-128"/>
              </a:rPr>
              <a:t>下記メッセージが表示されるので、</a:t>
            </a:r>
            <a:r>
              <a:rPr kumimoji="1" lang="en-US" altLang="ja-JP" sz="1600" dirty="0">
                <a:latin typeface="メイリオ" panose="020B0604030504040204" pitchFamily="50" charset="-128"/>
                <a:ea typeface="メイリオ" panose="020B0604030504040204" pitchFamily="50" charset="-128"/>
              </a:rPr>
              <a:t>OK</a:t>
            </a:r>
            <a:r>
              <a:rPr kumimoji="1" lang="ja-JP" altLang="en-US" sz="1600" dirty="0">
                <a:latin typeface="メイリオ" panose="020B0604030504040204" pitchFamily="50" charset="-128"/>
                <a:ea typeface="メイリオ" panose="020B0604030504040204" pitchFamily="50" charset="-128"/>
              </a:rPr>
              <a:t>をクリック。</a:t>
            </a:r>
            <a:endParaRPr kumimoji="1" lang="en-US" altLang="ja-JP" sz="1600" dirty="0">
              <a:latin typeface="メイリオ" panose="020B0604030504040204" pitchFamily="50" charset="-128"/>
              <a:ea typeface="メイリオ" panose="020B0604030504040204" pitchFamily="50" charset="-128"/>
            </a:endParaRPr>
          </a:p>
          <a:p>
            <a:r>
              <a:rPr kumimoji="1" lang="en-US" altLang="ja-JP" sz="1600" dirty="0">
                <a:solidFill>
                  <a:srgbClr val="FF0000"/>
                </a:solidFill>
                <a:latin typeface="メイリオ" panose="020B0604030504040204" pitchFamily="50" charset="-128"/>
                <a:ea typeface="メイリオ" panose="020B0604030504040204" pitchFamily="50" charset="-128"/>
              </a:rPr>
              <a:t>※</a:t>
            </a:r>
            <a:r>
              <a:rPr kumimoji="1" lang="en-US" altLang="ja-JP" sz="1600" dirty="0" err="1">
                <a:solidFill>
                  <a:srgbClr val="FF0000"/>
                </a:solidFill>
                <a:latin typeface="メイリオ" panose="020B0604030504040204" pitchFamily="50" charset="-128"/>
                <a:ea typeface="メイリオ" panose="020B0604030504040204" pitchFamily="50" charset="-128"/>
              </a:rPr>
              <a:t>eMAFF</a:t>
            </a:r>
            <a:r>
              <a:rPr kumimoji="1" lang="ja-JP" altLang="en-US" sz="1600" dirty="0">
                <a:solidFill>
                  <a:srgbClr val="FF0000"/>
                </a:solidFill>
                <a:latin typeface="メイリオ" panose="020B0604030504040204" pitchFamily="50" charset="-128"/>
                <a:ea typeface="メイリオ" panose="020B0604030504040204" pitchFamily="50" charset="-128"/>
              </a:rPr>
              <a:t>農地ナビに承認結果が反映されるのは翌日となる</a:t>
            </a:r>
            <a:endParaRPr kumimoji="1" lang="en-US" altLang="ja-JP" sz="1600" dirty="0">
              <a:solidFill>
                <a:srgbClr val="FF0000"/>
              </a:solidFill>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1F26264F-F311-6FB0-9439-27F64DBC5432}"/>
              </a:ext>
            </a:extLst>
          </p:cNvPr>
          <p:cNvPicPr>
            <a:picLocks noChangeAspect="1"/>
          </p:cNvPicPr>
          <p:nvPr/>
        </p:nvPicPr>
        <p:blipFill>
          <a:blip r:embed="rId4"/>
          <a:stretch>
            <a:fillRect/>
          </a:stretch>
        </p:blipFill>
        <p:spPr>
          <a:xfrm>
            <a:off x="8328248" y="5167262"/>
            <a:ext cx="2844669" cy="956345"/>
          </a:xfrm>
          <a:prstGeom prst="rect">
            <a:avLst/>
          </a:prstGeom>
        </p:spPr>
      </p:pic>
      <p:sp>
        <p:nvSpPr>
          <p:cNvPr id="30" name="正方形/長方形 29">
            <a:extLst>
              <a:ext uri="{FF2B5EF4-FFF2-40B4-BE49-F238E27FC236}">
                <a16:creationId xmlns:a16="http://schemas.microsoft.com/office/drawing/2014/main" id="{A27F4C6E-8BC0-8679-8488-28894374FF85}"/>
              </a:ext>
            </a:extLst>
          </p:cNvPr>
          <p:cNvSpPr/>
          <p:nvPr/>
        </p:nvSpPr>
        <p:spPr>
          <a:xfrm>
            <a:off x="9087264" y="5808741"/>
            <a:ext cx="694171" cy="29020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FA1421CC-09F3-FD30-DC2D-8F19F8176735}"/>
              </a:ext>
            </a:extLst>
          </p:cNvPr>
          <p:cNvSpPr txBox="1"/>
          <p:nvPr/>
        </p:nvSpPr>
        <p:spPr>
          <a:xfrm>
            <a:off x="8554196" y="5784565"/>
            <a:ext cx="429208" cy="338554"/>
          </a:xfrm>
          <a:prstGeom prst="rect">
            <a:avLst/>
          </a:prstGeom>
          <a:solidFill>
            <a:schemeClr val="bg1"/>
          </a:solidFill>
          <a:ln>
            <a:solidFill>
              <a:schemeClr val="bg1"/>
            </a:solidFill>
          </a:ln>
        </p:spPr>
        <p:txBody>
          <a:bodyPr wrap="square" rtlCol="0">
            <a:spAutoFit/>
          </a:bodyPr>
          <a:lstStyle/>
          <a:p>
            <a:r>
              <a:rPr lang="ja-JP" altLang="en-US" sz="1600" dirty="0"/>
              <a:t>③</a:t>
            </a:r>
            <a:endParaRPr kumimoji="1" lang="ja-JP" altLang="en-US" sz="1600" dirty="0"/>
          </a:p>
        </p:txBody>
      </p:sp>
      <p:sp>
        <p:nvSpPr>
          <p:cNvPr id="28" name="正方形/長方形 27">
            <a:extLst>
              <a:ext uri="{FF2B5EF4-FFF2-40B4-BE49-F238E27FC236}">
                <a16:creationId xmlns:a16="http://schemas.microsoft.com/office/drawing/2014/main" id="{5B0BCB64-F423-F339-1AD5-374307332337}"/>
              </a:ext>
            </a:extLst>
          </p:cNvPr>
          <p:cNvSpPr/>
          <p:nvPr/>
        </p:nvSpPr>
        <p:spPr>
          <a:xfrm>
            <a:off x="3319245" y="6396433"/>
            <a:ext cx="785164" cy="31695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BBC2182F-2AD2-7DDB-A487-FDEA5C0D1519}"/>
              </a:ext>
            </a:extLst>
          </p:cNvPr>
          <p:cNvSpPr txBox="1"/>
          <p:nvPr/>
        </p:nvSpPr>
        <p:spPr>
          <a:xfrm>
            <a:off x="3055248" y="3523261"/>
            <a:ext cx="429659" cy="346204"/>
          </a:xfrm>
          <a:prstGeom prst="rect">
            <a:avLst/>
          </a:prstGeom>
          <a:solidFill>
            <a:schemeClr val="bg1"/>
          </a:solidFill>
          <a:ln>
            <a:solidFill>
              <a:schemeClr val="bg1"/>
            </a:solidFill>
          </a:ln>
        </p:spPr>
        <p:txBody>
          <a:bodyPr wrap="square" rtlCol="0">
            <a:spAutoFit/>
          </a:bodyPr>
          <a:lstStyle/>
          <a:p>
            <a:r>
              <a:rPr kumimoji="1" lang="ja-JP" altLang="en-US" sz="1600"/>
              <a:t>①</a:t>
            </a:r>
          </a:p>
        </p:txBody>
      </p:sp>
      <p:sp>
        <p:nvSpPr>
          <p:cNvPr id="32" name="テキスト ボックス 31">
            <a:extLst>
              <a:ext uri="{FF2B5EF4-FFF2-40B4-BE49-F238E27FC236}">
                <a16:creationId xmlns:a16="http://schemas.microsoft.com/office/drawing/2014/main" id="{44EE8388-FFE7-09FF-0DB7-70C6BB6FAED4}"/>
              </a:ext>
            </a:extLst>
          </p:cNvPr>
          <p:cNvSpPr txBox="1"/>
          <p:nvPr/>
        </p:nvSpPr>
        <p:spPr>
          <a:xfrm>
            <a:off x="2878282" y="6395547"/>
            <a:ext cx="429659" cy="346204"/>
          </a:xfrm>
          <a:prstGeom prst="rect">
            <a:avLst/>
          </a:prstGeom>
          <a:noFill/>
          <a:ln>
            <a:noFill/>
          </a:ln>
        </p:spPr>
        <p:txBody>
          <a:bodyPr wrap="square" rtlCol="0">
            <a:spAutoFit/>
          </a:bodyPr>
          <a:lstStyle/>
          <a:p>
            <a:r>
              <a:rPr lang="ja-JP" altLang="en-US" sz="1600" dirty="0"/>
              <a:t>②</a:t>
            </a:r>
            <a:endParaRPr kumimoji="1" lang="ja-JP" altLang="en-US" sz="1600" dirty="0"/>
          </a:p>
        </p:txBody>
      </p:sp>
      <p:sp>
        <p:nvSpPr>
          <p:cNvPr id="35" name="正方形/長方形 34">
            <a:extLst>
              <a:ext uri="{FF2B5EF4-FFF2-40B4-BE49-F238E27FC236}">
                <a16:creationId xmlns:a16="http://schemas.microsoft.com/office/drawing/2014/main" id="{E7415A33-AE21-B241-2E3D-F6DF27410094}"/>
              </a:ext>
            </a:extLst>
          </p:cNvPr>
          <p:cNvSpPr/>
          <p:nvPr/>
        </p:nvSpPr>
        <p:spPr>
          <a:xfrm>
            <a:off x="5457752" y="1642306"/>
            <a:ext cx="429659" cy="5040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93B10CC4-1128-2D21-5C5C-B7499F137000}"/>
              </a:ext>
            </a:extLst>
          </p:cNvPr>
          <p:cNvSpPr/>
          <p:nvPr/>
        </p:nvSpPr>
        <p:spPr>
          <a:xfrm>
            <a:off x="5402707" y="2192400"/>
            <a:ext cx="912477" cy="13270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descr="タイムライン が含まれている画像&#10;&#10;自動的に生成された説明">
            <a:extLst>
              <a:ext uri="{FF2B5EF4-FFF2-40B4-BE49-F238E27FC236}">
                <a16:creationId xmlns:a16="http://schemas.microsoft.com/office/drawing/2014/main" id="{9765CBEE-B76C-ADC0-2373-DCA2DFCA05D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57598" y="1644245"/>
            <a:ext cx="275740" cy="515041"/>
          </a:xfrm>
          <a:prstGeom prst="rect">
            <a:avLst/>
          </a:prstGeom>
        </p:spPr>
      </p:pic>
      <p:pic>
        <p:nvPicPr>
          <p:cNvPr id="12" name="図 11" descr="テキスト, 手紙&#10;&#10;自動的に生成された説明">
            <a:extLst>
              <a:ext uri="{FF2B5EF4-FFF2-40B4-BE49-F238E27FC236}">
                <a16:creationId xmlns:a16="http://schemas.microsoft.com/office/drawing/2014/main" id="{226F2134-F636-493A-FF01-3A97A8A65A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8701" y="3463747"/>
            <a:ext cx="2586547" cy="599943"/>
          </a:xfrm>
          <a:prstGeom prst="rect">
            <a:avLst/>
          </a:prstGeom>
        </p:spPr>
      </p:pic>
      <p:sp>
        <p:nvSpPr>
          <p:cNvPr id="21" name="正方形/長方形 20">
            <a:extLst>
              <a:ext uri="{FF2B5EF4-FFF2-40B4-BE49-F238E27FC236}">
                <a16:creationId xmlns:a16="http://schemas.microsoft.com/office/drawing/2014/main" id="{7B324BB0-4F9F-5355-746A-50966521ECBE}"/>
              </a:ext>
            </a:extLst>
          </p:cNvPr>
          <p:cNvSpPr/>
          <p:nvPr/>
        </p:nvSpPr>
        <p:spPr>
          <a:xfrm>
            <a:off x="503629" y="3418608"/>
            <a:ext cx="2374653" cy="2389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77292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8-2</a:t>
            </a:r>
            <a:r>
              <a:rPr kumimoji="1" lang="ja-JP" altLang="en-US" dirty="0"/>
              <a:t>．公開承認を行う（自動で公開承認されるよう設定する）</a:t>
            </a:r>
          </a:p>
        </p:txBody>
      </p:sp>
      <p:sp>
        <p:nvSpPr>
          <p:cNvPr id="3" name="テキスト プレースホルダー 2"/>
          <p:cNvSpPr>
            <a:spLocks noGrp="1"/>
          </p:cNvSpPr>
          <p:nvPr>
            <p:ph type="body" sz="quarter" idx="10"/>
          </p:nvPr>
        </p:nvSpPr>
        <p:spPr>
          <a:xfrm>
            <a:off x="417513" y="693041"/>
            <a:ext cx="11366500" cy="904114"/>
          </a:xfrm>
        </p:spPr>
        <p:txBody>
          <a:bodyPr>
            <a:normAutofit fontScale="92500" lnSpcReduction="10000"/>
          </a:bodyPr>
          <a:lstStyle/>
          <a:p>
            <a:r>
              <a:rPr lang="en-US" altLang="ja-JP" dirty="0" err="1"/>
              <a:t>eMAFF</a:t>
            </a:r>
            <a:r>
              <a:rPr lang="ja-JP" altLang="en-US" dirty="0"/>
              <a:t>農地ナビに農地情報を公開します。公開承認の方法は</a:t>
            </a:r>
            <a:r>
              <a:rPr lang="en-US" altLang="ja-JP" dirty="0"/>
              <a:t>2</a:t>
            </a:r>
            <a:r>
              <a:rPr lang="ja-JP" altLang="en-US" dirty="0"/>
              <a:t>パターンあります。</a:t>
            </a:r>
          </a:p>
          <a:p>
            <a:r>
              <a:rPr lang="ja-JP" altLang="en-US" dirty="0"/>
              <a:t>（１）農業委員会等のタイミングで公開承認をする。（２）毎日自動的に公開承認されるよう設定する。</a:t>
            </a:r>
            <a:endParaRPr lang="en-US" altLang="ja-JP" dirty="0"/>
          </a:p>
          <a:p>
            <a:r>
              <a:rPr lang="en-US" altLang="ja-JP" dirty="0">
                <a:solidFill>
                  <a:srgbClr val="FF0000"/>
                </a:solidFill>
              </a:rPr>
              <a:t>※</a:t>
            </a:r>
            <a:r>
              <a:rPr lang="ja-JP" altLang="en-US" dirty="0">
                <a:solidFill>
                  <a:srgbClr val="FF0000"/>
                </a:solidFill>
              </a:rPr>
              <a:t>本機能は「システム管理者」のみが行える操作です。</a:t>
            </a:r>
          </a:p>
          <a:p>
            <a:endParaRPr lang="ja-JP" altLang="en-US" dirty="0"/>
          </a:p>
        </p:txBody>
      </p:sp>
      <p:sp>
        <p:nvSpPr>
          <p:cNvPr id="38" name="テキスト ボックス 37">
            <a:extLst>
              <a:ext uri="{FF2B5EF4-FFF2-40B4-BE49-F238E27FC236}">
                <a16:creationId xmlns:a16="http://schemas.microsoft.com/office/drawing/2014/main" id="{AA8CB333-D411-CDBB-BC01-A0BB98525F2A}"/>
              </a:ext>
            </a:extLst>
          </p:cNvPr>
          <p:cNvSpPr txBox="1"/>
          <p:nvPr/>
        </p:nvSpPr>
        <p:spPr>
          <a:xfrm>
            <a:off x="7518066" y="1739218"/>
            <a:ext cx="4573882" cy="3262432"/>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（２）毎日自動的に公開承認されるよう設定する。</a:t>
            </a: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補助機能</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「公開</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連携承認設定」を開く。①赤枠「公開を自動で承認する」</a:t>
            </a:r>
            <a:r>
              <a:rPr lang="ja-JP" altLang="en-US" sz="1600" dirty="0">
                <a:latin typeface="メイリオ" panose="020B0604030504040204" pitchFamily="50" charset="-128"/>
                <a:ea typeface="メイリオ" panose="020B0604030504040204" pitchFamily="50" charset="-128"/>
              </a:rPr>
              <a:t>にチェックを入れる。</a:t>
            </a:r>
            <a:endParaRPr kumimoji="1"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②「更新」ボタンをクリック。</a:t>
            </a:r>
            <a:endParaRPr kumimoji="1"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③</a:t>
            </a:r>
            <a:r>
              <a:rPr kumimoji="1" lang="ja-JP" altLang="en-US" sz="1600" dirty="0">
                <a:latin typeface="メイリオ" panose="020B0604030504040204" pitchFamily="50" charset="-128"/>
                <a:ea typeface="メイリオ" panose="020B0604030504040204" pitchFamily="50" charset="-128"/>
              </a:rPr>
              <a:t>下記メッセージが表示されるので、</a:t>
            </a:r>
            <a:r>
              <a:rPr kumimoji="1" lang="en-US" altLang="ja-JP" sz="1600" dirty="0">
                <a:latin typeface="メイリオ" panose="020B0604030504040204" pitchFamily="50" charset="-128"/>
                <a:ea typeface="メイリオ" panose="020B0604030504040204" pitchFamily="50" charset="-128"/>
              </a:rPr>
              <a:t>OK</a:t>
            </a:r>
            <a:r>
              <a:rPr kumimoji="1" lang="ja-JP" altLang="en-US" sz="1600" dirty="0">
                <a:latin typeface="メイリオ" panose="020B0604030504040204" pitchFamily="50" charset="-128"/>
                <a:ea typeface="メイリオ" panose="020B0604030504040204" pitchFamily="50" charset="-128"/>
              </a:rPr>
              <a:t>をクリック。</a:t>
            </a:r>
          </a:p>
          <a:p>
            <a:r>
              <a:rPr kumimoji="1" lang="en-US" altLang="ja-JP" sz="1600" dirty="0">
                <a:solidFill>
                  <a:srgbClr val="FF0000"/>
                </a:solidFill>
                <a:latin typeface="メイリオ" panose="020B0604030504040204" pitchFamily="50" charset="-128"/>
                <a:ea typeface="メイリオ" panose="020B0604030504040204" pitchFamily="50" charset="-128"/>
              </a:rPr>
              <a:t>※</a:t>
            </a:r>
            <a:r>
              <a:rPr kumimoji="1" lang="en-US" altLang="ja-JP" sz="1600" dirty="0" err="1">
                <a:solidFill>
                  <a:srgbClr val="FF0000"/>
                </a:solidFill>
                <a:latin typeface="メイリオ" panose="020B0604030504040204" pitchFamily="50" charset="-128"/>
                <a:ea typeface="メイリオ" panose="020B0604030504040204" pitchFamily="50" charset="-128"/>
              </a:rPr>
              <a:t>eMAFF</a:t>
            </a:r>
            <a:r>
              <a:rPr kumimoji="1" lang="ja-JP" altLang="en-US" sz="1600" dirty="0">
                <a:solidFill>
                  <a:srgbClr val="FF0000"/>
                </a:solidFill>
                <a:latin typeface="メイリオ" panose="020B0604030504040204" pitchFamily="50" charset="-128"/>
                <a:ea typeface="メイリオ" panose="020B0604030504040204" pitchFamily="50" charset="-128"/>
              </a:rPr>
              <a:t>農地ナビに承認結果が反映されるのは翌日となる</a:t>
            </a:r>
            <a:endParaRPr kumimoji="1" lang="en-US" altLang="ja-JP" sz="1600" dirty="0">
              <a:solidFill>
                <a:srgbClr val="FF0000"/>
              </a:solidFill>
              <a:latin typeface="メイリオ" panose="020B0604030504040204" pitchFamily="50" charset="-128"/>
              <a:ea typeface="メイリオ" panose="020B0604030504040204" pitchFamily="50" charset="-128"/>
            </a:endParaRPr>
          </a:p>
          <a:p>
            <a:endParaRPr kumimoji="1" lang="ja-JP" altLang="en-US" sz="1600" dirty="0">
              <a:latin typeface="メイリオ" panose="020B0604030504040204" pitchFamily="50" charset="-128"/>
              <a:ea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endParaRPr>
          </a:p>
        </p:txBody>
      </p:sp>
      <p:pic>
        <p:nvPicPr>
          <p:cNvPr id="39" name="図 38">
            <a:extLst>
              <a:ext uri="{FF2B5EF4-FFF2-40B4-BE49-F238E27FC236}">
                <a16:creationId xmlns:a16="http://schemas.microsoft.com/office/drawing/2014/main" id="{CDBFA720-0B3F-8484-469C-7751476A8DCA}"/>
              </a:ext>
            </a:extLst>
          </p:cNvPr>
          <p:cNvPicPr>
            <a:picLocks noChangeAspect="1"/>
          </p:cNvPicPr>
          <p:nvPr/>
        </p:nvPicPr>
        <p:blipFill>
          <a:blip r:embed="rId3"/>
          <a:stretch>
            <a:fillRect/>
          </a:stretch>
        </p:blipFill>
        <p:spPr>
          <a:xfrm>
            <a:off x="7977209" y="4942731"/>
            <a:ext cx="3417145" cy="1202328"/>
          </a:xfrm>
          <a:prstGeom prst="rect">
            <a:avLst/>
          </a:prstGeom>
        </p:spPr>
      </p:pic>
      <p:sp>
        <p:nvSpPr>
          <p:cNvPr id="40" name="正方形/長方形 39">
            <a:extLst>
              <a:ext uri="{FF2B5EF4-FFF2-40B4-BE49-F238E27FC236}">
                <a16:creationId xmlns:a16="http://schemas.microsoft.com/office/drawing/2014/main" id="{A6E66019-1FC4-A568-088E-55A60D87CD4E}"/>
              </a:ext>
            </a:extLst>
          </p:cNvPr>
          <p:cNvSpPr/>
          <p:nvPr/>
        </p:nvSpPr>
        <p:spPr>
          <a:xfrm>
            <a:off x="8803237" y="5732458"/>
            <a:ext cx="965171" cy="3987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9B8A5540-1999-7578-B31C-31A10AA2B7DC}"/>
              </a:ext>
            </a:extLst>
          </p:cNvPr>
          <p:cNvSpPr txBox="1"/>
          <p:nvPr/>
        </p:nvSpPr>
        <p:spPr>
          <a:xfrm>
            <a:off x="8219150" y="5742849"/>
            <a:ext cx="490569" cy="338554"/>
          </a:xfrm>
          <a:prstGeom prst="rect">
            <a:avLst/>
          </a:prstGeom>
          <a:solidFill>
            <a:schemeClr val="bg1"/>
          </a:solidFill>
          <a:ln>
            <a:solidFill>
              <a:schemeClr val="bg1"/>
            </a:solidFill>
          </a:ln>
        </p:spPr>
        <p:txBody>
          <a:bodyPr wrap="square" rtlCol="0">
            <a:spAutoFit/>
          </a:bodyPr>
          <a:lstStyle/>
          <a:p>
            <a:r>
              <a:rPr lang="ja-JP" altLang="en-US" sz="1600" dirty="0"/>
              <a:t>③</a:t>
            </a:r>
            <a:endParaRPr kumimoji="1" lang="ja-JP" altLang="en-US" sz="1600" dirty="0"/>
          </a:p>
        </p:txBody>
      </p:sp>
      <p:grpSp>
        <p:nvGrpSpPr>
          <p:cNvPr id="6" name="グループ化 5">
            <a:extLst>
              <a:ext uri="{FF2B5EF4-FFF2-40B4-BE49-F238E27FC236}">
                <a16:creationId xmlns:a16="http://schemas.microsoft.com/office/drawing/2014/main" id="{61E4F145-8F79-4000-E8B0-45FD5CFF380E}"/>
              </a:ext>
            </a:extLst>
          </p:cNvPr>
          <p:cNvGrpSpPr/>
          <p:nvPr/>
        </p:nvGrpSpPr>
        <p:grpSpPr>
          <a:xfrm>
            <a:off x="100052" y="1617937"/>
            <a:ext cx="7133286" cy="5096828"/>
            <a:chOff x="100052" y="1617937"/>
            <a:chExt cx="7133286" cy="5096828"/>
          </a:xfrm>
        </p:grpSpPr>
        <p:pic>
          <p:nvPicPr>
            <p:cNvPr id="4" name="図 3" descr="グラフィカル ユーザー インターフェイス, テキスト, アプリケーション, Word, メール&#10;&#10;自動的に生成された説明">
              <a:extLst>
                <a:ext uri="{FF2B5EF4-FFF2-40B4-BE49-F238E27FC236}">
                  <a16:creationId xmlns:a16="http://schemas.microsoft.com/office/drawing/2014/main" id="{C6EACB4B-BCA8-5E27-4F80-11F0468B452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5784"/>
            <a:stretch/>
          </p:blipFill>
          <p:spPr>
            <a:xfrm>
              <a:off x="100052" y="1644245"/>
              <a:ext cx="7133286" cy="5000393"/>
            </a:xfrm>
            <a:prstGeom prst="rect">
              <a:avLst/>
            </a:prstGeom>
          </p:spPr>
        </p:pic>
        <p:sp>
          <p:nvSpPr>
            <p:cNvPr id="23" name="正方形/長方形 22">
              <a:extLst>
                <a:ext uri="{FF2B5EF4-FFF2-40B4-BE49-F238E27FC236}">
                  <a16:creationId xmlns:a16="http://schemas.microsoft.com/office/drawing/2014/main" id="{57F644D4-ACE7-311D-650C-EAE8C4BB04EA}"/>
                </a:ext>
              </a:extLst>
            </p:cNvPr>
            <p:cNvSpPr/>
            <p:nvPr/>
          </p:nvSpPr>
          <p:spPr>
            <a:xfrm>
              <a:off x="490989" y="3683118"/>
              <a:ext cx="2213029" cy="2316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3ED85117-C816-CA0A-8B75-F35CDD9F6F26}"/>
                </a:ext>
              </a:extLst>
            </p:cNvPr>
            <p:cNvSpPr/>
            <p:nvPr/>
          </p:nvSpPr>
          <p:spPr>
            <a:xfrm>
              <a:off x="3323269" y="6438557"/>
              <a:ext cx="741502" cy="2071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7D501CDA-6F92-CE41-6A7E-4CCD0A6A29E9}"/>
                </a:ext>
              </a:extLst>
            </p:cNvPr>
            <p:cNvSpPr txBox="1"/>
            <p:nvPr/>
          </p:nvSpPr>
          <p:spPr>
            <a:xfrm>
              <a:off x="2805077" y="3505403"/>
              <a:ext cx="442606" cy="355430"/>
            </a:xfrm>
            <a:prstGeom prst="rect">
              <a:avLst/>
            </a:prstGeom>
            <a:solidFill>
              <a:schemeClr val="bg1"/>
            </a:solidFill>
            <a:ln>
              <a:solidFill>
                <a:schemeClr val="bg1"/>
              </a:solidFill>
            </a:ln>
          </p:spPr>
          <p:txBody>
            <a:bodyPr wrap="square" rtlCol="0">
              <a:spAutoFit/>
            </a:bodyPr>
            <a:lstStyle/>
            <a:p>
              <a:r>
                <a:rPr kumimoji="1" lang="ja-JP" altLang="en-US" sz="1600"/>
                <a:t>①</a:t>
              </a:r>
            </a:p>
          </p:txBody>
        </p:sp>
        <p:sp>
          <p:nvSpPr>
            <p:cNvPr id="26" name="テキスト ボックス 25">
              <a:extLst>
                <a:ext uri="{FF2B5EF4-FFF2-40B4-BE49-F238E27FC236}">
                  <a16:creationId xmlns:a16="http://schemas.microsoft.com/office/drawing/2014/main" id="{D1C9C27F-7740-0015-1EF1-97E7F9C607BE}"/>
                </a:ext>
              </a:extLst>
            </p:cNvPr>
            <p:cNvSpPr txBox="1"/>
            <p:nvPr/>
          </p:nvSpPr>
          <p:spPr>
            <a:xfrm>
              <a:off x="2931539" y="6376211"/>
              <a:ext cx="442606" cy="338554"/>
            </a:xfrm>
            <a:prstGeom prst="rect">
              <a:avLst/>
            </a:prstGeom>
            <a:noFill/>
            <a:ln>
              <a:noFill/>
            </a:ln>
          </p:spPr>
          <p:txBody>
            <a:bodyPr wrap="square" rtlCol="0">
              <a:spAutoFit/>
            </a:bodyPr>
            <a:lstStyle/>
            <a:p>
              <a:r>
                <a:rPr lang="ja-JP" altLang="en-US" sz="1600" dirty="0"/>
                <a:t>②</a:t>
              </a:r>
              <a:endParaRPr kumimoji="1" lang="ja-JP" altLang="en-US" sz="1600" dirty="0"/>
            </a:p>
          </p:txBody>
        </p:sp>
        <p:sp>
          <p:nvSpPr>
            <p:cNvPr id="29" name="正方形/長方形 28">
              <a:extLst>
                <a:ext uri="{FF2B5EF4-FFF2-40B4-BE49-F238E27FC236}">
                  <a16:creationId xmlns:a16="http://schemas.microsoft.com/office/drawing/2014/main" id="{C6907FAC-2B13-5148-F682-B058B9331584}"/>
                </a:ext>
              </a:extLst>
            </p:cNvPr>
            <p:cNvSpPr/>
            <p:nvPr/>
          </p:nvSpPr>
          <p:spPr>
            <a:xfrm>
              <a:off x="5395873" y="2182090"/>
              <a:ext cx="1032639" cy="1662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85DE4E77-86EB-F269-F5B5-8E74FA83FA7E}"/>
                </a:ext>
              </a:extLst>
            </p:cNvPr>
            <p:cNvSpPr/>
            <p:nvPr/>
          </p:nvSpPr>
          <p:spPr>
            <a:xfrm>
              <a:off x="5433897" y="1617937"/>
              <a:ext cx="503306" cy="5150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タイムライン が含まれている画像&#10;&#10;自動的に生成された説明">
              <a:extLst>
                <a:ext uri="{FF2B5EF4-FFF2-40B4-BE49-F238E27FC236}">
                  <a16:creationId xmlns:a16="http://schemas.microsoft.com/office/drawing/2014/main" id="{084EA5A8-17B3-ADD3-7F49-A0D51C54F27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57598" y="1644245"/>
              <a:ext cx="275740" cy="515041"/>
            </a:xfrm>
            <a:prstGeom prst="rect">
              <a:avLst/>
            </a:prstGeom>
          </p:spPr>
        </p:pic>
      </p:grpSp>
    </p:spTree>
    <p:extLst>
      <p:ext uri="{BB962C8B-B14F-4D97-AF65-F5344CB8AC3E}">
        <p14:creationId xmlns:p14="http://schemas.microsoft.com/office/powerpoint/2010/main" val="423135411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654</Words>
  <Application>Microsoft Office PowerPoint</Application>
  <PresentationFormat>ワイド画面</PresentationFormat>
  <Paragraphs>51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FOT-ハミング Std L</vt:lpstr>
      <vt:lpstr>メイリオ</vt:lpstr>
      <vt:lpstr>游ゴシック</vt:lpstr>
      <vt:lpstr>游ゴシック Light</vt:lpstr>
      <vt:lpstr>Arial</vt:lpstr>
      <vt:lpstr>Office テーマ</vt:lpstr>
      <vt:lpstr>8-2．公開承認を行う（農業委員会のタイミングで公開承認する）</vt:lpstr>
      <vt:lpstr>8-2．公開承認を行う（自動で公開承認されるよう設定する）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島内 美穂</dc:creator>
  <cp:lastModifiedBy>島内 美穂</cp:lastModifiedBy>
  <cp:revision>1</cp:revision>
  <dcterms:created xsi:type="dcterms:W3CDTF">2024-09-24T09:13:21Z</dcterms:created>
  <dcterms:modified xsi:type="dcterms:W3CDTF">2024-09-24T09:16:30Z</dcterms:modified>
</cp:coreProperties>
</file>